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8" r:id="rId1"/>
  </p:sldMasterIdLst>
  <p:notesMasterIdLst>
    <p:notesMasterId r:id="rId65"/>
  </p:notesMasterIdLst>
  <p:handoutMasterIdLst>
    <p:handoutMasterId r:id="rId66"/>
  </p:handoutMasterIdLst>
  <p:sldIdLst>
    <p:sldId id="256" r:id="rId2"/>
    <p:sldId id="259" r:id="rId3"/>
    <p:sldId id="406" r:id="rId4"/>
    <p:sldId id="297" r:id="rId5"/>
    <p:sldId id="405" r:id="rId6"/>
    <p:sldId id="379" r:id="rId7"/>
    <p:sldId id="404" r:id="rId8"/>
    <p:sldId id="400" r:id="rId9"/>
    <p:sldId id="380" r:id="rId10"/>
    <p:sldId id="381" r:id="rId11"/>
    <p:sldId id="401" r:id="rId12"/>
    <p:sldId id="425" r:id="rId13"/>
    <p:sldId id="427" r:id="rId14"/>
    <p:sldId id="428" r:id="rId15"/>
    <p:sldId id="430" r:id="rId16"/>
    <p:sldId id="371" r:id="rId17"/>
    <p:sldId id="407" r:id="rId18"/>
    <p:sldId id="374" r:id="rId19"/>
    <p:sldId id="408" r:id="rId20"/>
    <p:sldId id="409" r:id="rId21"/>
    <p:sldId id="410" r:id="rId22"/>
    <p:sldId id="373" r:id="rId23"/>
    <p:sldId id="307" r:id="rId24"/>
    <p:sldId id="418" r:id="rId25"/>
    <p:sldId id="411" r:id="rId26"/>
    <p:sldId id="419" r:id="rId27"/>
    <p:sldId id="421" r:id="rId28"/>
    <p:sldId id="422" r:id="rId29"/>
    <p:sldId id="372" r:id="rId30"/>
    <p:sldId id="414" r:id="rId31"/>
    <p:sldId id="423" r:id="rId32"/>
    <p:sldId id="412" r:id="rId33"/>
    <p:sldId id="426" r:id="rId34"/>
    <p:sldId id="415" r:id="rId35"/>
    <p:sldId id="416" r:id="rId36"/>
    <p:sldId id="417" r:id="rId37"/>
    <p:sldId id="375" r:id="rId38"/>
    <p:sldId id="382" r:id="rId39"/>
    <p:sldId id="262" r:id="rId40"/>
    <p:sldId id="359" r:id="rId41"/>
    <p:sldId id="388" r:id="rId42"/>
    <p:sldId id="389" r:id="rId43"/>
    <p:sldId id="391" r:id="rId44"/>
    <p:sldId id="324" r:id="rId45"/>
    <p:sldId id="335" r:id="rId46"/>
    <p:sldId id="393" r:id="rId47"/>
    <p:sldId id="396" r:id="rId48"/>
    <p:sldId id="376" r:id="rId49"/>
    <p:sldId id="424" r:id="rId50"/>
    <p:sldId id="398" r:id="rId51"/>
    <p:sldId id="383" r:id="rId52"/>
    <p:sldId id="384" r:id="rId53"/>
    <p:sldId id="385" r:id="rId54"/>
    <p:sldId id="386" r:id="rId55"/>
    <p:sldId id="397" r:id="rId56"/>
    <p:sldId id="429" r:id="rId57"/>
    <p:sldId id="323" r:id="rId58"/>
    <p:sldId id="394" r:id="rId59"/>
    <p:sldId id="365" r:id="rId60"/>
    <p:sldId id="366" r:id="rId61"/>
    <p:sldId id="395" r:id="rId62"/>
    <p:sldId id="367" r:id="rId63"/>
    <p:sldId id="435"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Dobias" initials="BD" lastIdx="2" clrIdx="0">
    <p:extLst>
      <p:ext uri="{19B8F6BF-5375-455C-9EA6-DF929625EA0E}">
        <p15:presenceInfo xmlns:p15="http://schemas.microsoft.com/office/powerpoint/2012/main" userId="aa43196efd46cc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81"/>
    <p:restoredTop sz="76348"/>
  </p:normalViewPr>
  <p:slideViewPr>
    <p:cSldViewPr snapToGrid="0" snapToObjects="1">
      <p:cViewPr varScale="1">
        <p:scale>
          <a:sx n="116" d="100"/>
          <a:sy n="116" d="100"/>
        </p:scale>
        <p:origin x="1960" y="192"/>
      </p:cViewPr>
      <p:guideLst>
        <p:guide orient="horz" pos="2160"/>
        <p:guide pos="3840"/>
      </p:guideLst>
    </p:cSldViewPr>
  </p:slideViewPr>
  <p:outlineViewPr>
    <p:cViewPr>
      <p:scale>
        <a:sx n="33" d="100"/>
        <a:sy n="33" d="100"/>
      </p:scale>
      <p:origin x="0" y="-21904"/>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A37D76-30C1-7B49-BF0A-DBF6879C2B41}" type="datetimeFigureOut">
              <a:rPr lang="en-US" smtClean="0"/>
              <a:t>3/7/22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A6E592-057A-2B4F-A6D6-297ADB189C2E}" type="slidenum">
              <a:rPr lang="en-US" smtClean="0"/>
              <a:t>‹#›</a:t>
            </a:fld>
            <a:endParaRPr lang="en-US" dirty="0"/>
          </a:p>
        </p:txBody>
      </p:sp>
    </p:spTree>
    <p:extLst>
      <p:ext uri="{BB962C8B-B14F-4D97-AF65-F5344CB8AC3E}">
        <p14:creationId xmlns:p14="http://schemas.microsoft.com/office/powerpoint/2010/main" val="1984555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A38F4-D6E6-654A-B950-BFB9AE19B7F7}" type="datetimeFigureOut">
              <a:rPr lang="en-US" smtClean="0"/>
              <a:t>3/7/22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419C36-8542-4A4F-8357-69B758245BC2}" type="slidenum">
              <a:rPr lang="en-US" smtClean="0"/>
              <a:t>‹#›</a:t>
            </a:fld>
            <a:endParaRPr lang="en-US" dirty="0"/>
          </a:p>
        </p:txBody>
      </p:sp>
    </p:spTree>
    <p:extLst>
      <p:ext uri="{BB962C8B-B14F-4D97-AF65-F5344CB8AC3E}">
        <p14:creationId xmlns:p14="http://schemas.microsoft.com/office/powerpoint/2010/main" val="1453821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ature.com/articles/s41560-021-00934-2"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theguardian.com/commentisfree/2013/jul/23/detroit-decline-distinctively-capitalist-failure" TargetMode="External"/><Relationship Id="rId4" Type="http://schemas.openxmlformats.org/officeDocument/2006/relationships/hyperlink" Target="https://www.theguardian.com/business/2021/oct/05/the-uk-2035-net-zero-electricity-target-how-could-it-be-achieved"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gobankingrates.com/money/business/the-small-business-spotlight-202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limatechangenews.com/2021/03/26/rare-imf-relief-offers-hope-green-recovery-debt-laden-nation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1</a:t>
            </a:fld>
            <a:endParaRPr lang="en-US" dirty="0"/>
          </a:p>
        </p:txBody>
      </p:sp>
    </p:spTree>
    <p:extLst>
      <p:ext uri="{BB962C8B-B14F-4D97-AF65-F5344CB8AC3E}">
        <p14:creationId xmlns:p14="http://schemas.microsoft.com/office/powerpoint/2010/main" val="626764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dirty="0"/>
          </a:p>
        </p:txBody>
      </p:sp>
      <p:sp>
        <p:nvSpPr>
          <p:cNvPr id="4" name="Slide Number Placeholder 3"/>
          <p:cNvSpPr>
            <a:spLocks noGrp="1"/>
          </p:cNvSpPr>
          <p:nvPr>
            <p:ph type="sldNum" sz="quarter" idx="10"/>
          </p:nvPr>
        </p:nvSpPr>
        <p:spPr/>
        <p:txBody>
          <a:bodyPr/>
          <a:lstStyle/>
          <a:p>
            <a:fld id="{E6419C36-8542-4A4F-8357-69B758245BC2}" type="slidenum">
              <a:rPr lang="en-US" smtClean="0"/>
              <a:t>11</a:t>
            </a:fld>
            <a:endParaRPr lang="en-US" dirty="0"/>
          </a:p>
        </p:txBody>
      </p:sp>
    </p:spTree>
    <p:extLst>
      <p:ext uri="{BB962C8B-B14F-4D97-AF65-F5344CB8AC3E}">
        <p14:creationId xmlns:p14="http://schemas.microsoft.com/office/powerpoint/2010/main" val="1860434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dirty="0"/>
          </a:p>
        </p:txBody>
      </p:sp>
      <p:sp>
        <p:nvSpPr>
          <p:cNvPr id="4" name="Slide Number Placeholder 3"/>
          <p:cNvSpPr>
            <a:spLocks noGrp="1"/>
          </p:cNvSpPr>
          <p:nvPr>
            <p:ph type="sldNum" sz="quarter" idx="10"/>
          </p:nvPr>
        </p:nvSpPr>
        <p:spPr/>
        <p:txBody>
          <a:bodyPr/>
          <a:lstStyle/>
          <a:p>
            <a:fld id="{E6419C36-8542-4A4F-8357-69B758245BC2}" type="slidenum">
              <a:rPr lang="en-US" smtClean="0"/>
              <a:t>12</a:t>
            </a:fld>
            <a:endParaRPr lang="en-US" dirty="0"/>
          </a:p>
        </p:txBody>
      </p:sp>
    </p:spTree>
    <p:extLst>
      <p:ext uri="{BB962C8B-B14F-4D97-AF65-F5344CB8AC3E}">
        <p14:creationId xmlns:p14="http://schemas.microsoft.com/office/powerpoint/2010/main" val="1254934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dirty="0"/>
          </a:p>
        </p:txBody>
      </p:sp>
      <p:sp>
        <p:nvSpPr>
          <p:cNvPr id="4" name="Slide Number Placeholder 3"/>
          <p:cNvSpPr>
            <a:spLocks noGrp="1"/>
          </p:cNvSpPr>
          <p:nvPr>
            <p:ph type="sldNum" sz="quarter" idx="10"/>
          </p:nvPr>
        </p:nvSpPr>
        <p:spPr/>
        <p:txBody>
          <a:bodyPr/>
          <a:lstStyle/>
          <a:p>
            <a:fld id="{E6419C36-8542-4A4F-8357-69B758245BC2}" type="slidenum">
              <a:rPr lang="en-US" smtClean="0"/>
              <a:t>13</a:t>
            </a:fld>
            <a:endParaRPr lang="en-US" dirty="0"/>
          </a:p>
        </p:txBody>
      </p:sp>
    </p:spTree>
    <p:extLst>
      <p:ext uri="{BB962C8B-B14F-4D97-AF65-F5344CB8AC3E}">
        <p14:creationId xmlns:p14="http://schemas.microsoft.com/office/powerpoint/2010/main" val="2285965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dirty="0"/>
          </a:p>
        </p:txBody>
      </p:sp>
      <p:sp>
        <p:nvSpPr>
          <p:cNvPr id="4" name="Slide Number Placeholder 3"/>
          <p:cNvSpPr>
            <a:spLocks noGrp="1"/>
          </p:cNvSpPr>
          <p:nvPr>
            <p:ph type="sldNum" sz="quarter" idx="10"/>
          </p:nvPr>
        </p:nvSpPr>
        <p:spPr/>
        <p:txBody>
          <a:bodyPr/>
          <a:lstStyle/>
          <a:p>
            <a:fld id="{E6419C36-8542-4A4F-8357-69B758245BC2}" type="slidenum">
              <a:rPr lang="en-US" smtClean="0"/>
              <a:t>14</a:t>
            </a:fld>
            <a:endParaRPr lang="en-US" dirty="0"/>
          </a:p>
        </p:txBody>
      </p:sp>
    </p:spTree>
    <p:extLst>
      <p:ext uri="{BB962C8B-B14F-4D97-AF65-F5344CB8AC3E}">
        <p14:creationId xmlns:p14="http://schemas.microsoft.com/office/powerpoint/2010/main" val="3007134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dirty="0"/>
          </a:p>
        </p:txBody>
      </p:sp>
      <p:sp>
        <p:nvSpPr>
          <p:cNvPr id="4" name="Slide Number Placeholder 3"/>
          <p:cNvSpPr>
            <a:spLocks noGrp="1"/>
          </p:cNvSpPr>
          <p:nvPr>
            <p:ph type="sldNum" sz="quarter" idx="10"/>
          </p:nvPr>
        </p:nvSpPr>
        <p:spPr/>
        <p:txBody>
          <a:bodyPr/>
          <a:lstStyle/>
          <a:p>
            <a:fld id="{E6419C36-8542-4A4F-8357-69B758245BC2}" type="slidenum">
              <a:rPr lang="en-US" smtClean="0"/>
              <a:t>15</a:t>
            </a:fld>
            <a:endParaRPr lang="en-US" dirty="0"/>
          </a:p>
        </p:txBody>
      </p:sp>
    </p:spTree>
    <p:extLst>
      <p:ext uri="{BB962C8B-B14F-4D97-AF65-F5344CB8AC3E}">
        <p14:creationId xmlns:p14="http://schemas.microsoft.com/office/powerpoint/2010/main" val="135460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CPI has been able to track an annual average of $632 billion of climate finance 2019-20</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This is considerably more than a decade ago, but the drop in the annual rate of increase is worrying.</a:t>
            </a:r>
          </a:p>
        </p:txBody>
      </p:sp>
      <p:sp>
        <p:nvSpPr>
          <p:cNvPr id="4" name="Slide Number Placeholder 3"/>
          <p:cNvSpPr>
            <a:spLocks noGrp="1"/>
          </p:cNvSpPr>
          <p:nvPr>
            <p:ph type="sldNum" sz="quarter" idx="5"/>
          </p:nvPr>
        </p:nvSpPr>
        <p:spPr/>
        <p:txBody>
          <a:bodyPr/>
          <a:lstStyle/>
          <a:p>
            <a:fld id="{E6419C36-8542-4A4F-8357-69B758245BC2}" type="slidenum">
              <a:rPr lang="en-US" smtClean="0"/>
              <a:t>17</a:t>
            </a:fld>
            <a:endParaRPr lang="en-US" dirty="0"/>
          </a:p>
        </p:txBody>
      </p:sp>
    </p:spTree>
    <p:extLst>
      <p:ext uri="{BB962C8B-B14F-4D97-AF65-F5344CB8AC3E}">
        <p14:creationId xmlns:p14="http://schemas.microsoft.com/office/powerpoint/2010/main" val="3978495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It’s pretty much an equal split between public sources and private sources.</a:t>
            </a:r>
          </a:p>
          <a:p>
            <a:pPr marR="0" algn="l" defTabSz="914400" rtl="0" eaLnBrk="1" fontAlgn="auto" latinLnBrk="0" hangingPunct="1">
              <a:lnSpc>
                <a:spcPct val="100000"/>
              </a:lnSpc>
              <a:spcBef>
                <a:spcPts val="0"/>
              </a:spcBef>
              <a:spcAft>
                <a:spcPts val="0"/>
              </a:spcAft>
              <a:buClrTx/>
              <a:buSzTx/>
              <a:tabLst/>
              <a:defRPr/>
            </a:pPr>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19</a:t>
            </a:fld>
            <a:endParaRPr lang="en-US" dirty="0"/>
          </a:p>
        </p:txBody>
      </p:sp>
    </p:spTree>
    <p:extLst>
      <p:ext uri="{BB962C8B-B14F-4D97-AF65-F5344CB8AC3E}">
        <p14:creationId xmlns:p14="http://schemas.microsoft.com/office/powerpoint/2010/main" val="3854073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TH" dirty="0"/>
              <a:t>But most mitigation finance comes from the private sector.</a:t>
            </a:r>
          </a:p>
          <a:p>
            <a:pPr marL="228600" indent="-228600">
              <a:buFont typeface="+mj-lt"/>
              <a:buAutoNum type="arabicPeriod"/>
            </a:pPr>
            <a:r>
              <a:rPr lang="en-TH" dirty="0"/>
              <a:t>In particular, it’s interesting to note that almost half of the total finance for renewable energy came from commercial financial institutions.</a:t>
            </a:r>
          </a:p>
        </p:txBody>
      </p:sp>
      <p:sp>
        <p:nvSpPr>
          <p:cNvPr id="4" name="Slide Number Placeholder 3"/>
          <p:cNvSpPr>
            <a:spLocks noGrp="1"/>
          </p:cNvSpPr>
          <p:nvPr>
            <p:ph type="sldNum" sz="quarter" idx="5"/>
          </p:nvPr>
        </p:nvSpPr>
        <p:spPr/>
        <p:txBody>
          <a:bodyPr/>
          <a:lstStyle/>
          <a:p>
            <a:fld id="{E6419C36-8542-4A4F-8357-69B758245BC2}" type="slidenum">
              <a:rPr lang="en-US" smtClean="0"/>
              <a:t>20</a:t>
            </a:fld>
            <a:endParaRPr lang="en-US" dirty="0"/>
          </a:p>
        </p:txBody>
      </p:sp>
    </p:spTree>
    <p:extLst>
      <p:ext uri="{BB962C8B-B14F-4D97-AF65-F5344CB8AC3E}">
        <p14:creationId xmlns:p14="http://schemas.microsoft.com/office/powerpoint/2010/main" val="227622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TH" dirty="0"/>
              <a:t>As I noted early, nearly all adaptation finance is from the public sector, notably the multilateral banks and national development banks.</a:t>
            </a:r>
          </a:p>
          <a:p>
            <a:pPr marL="228600" indent="-228600">
              <a:buFont typeface="+mj-lt"/>
              <a:buAutoNum type="arabicPeriod"/>
            </a:pPr>
            <a:r>
              <a:rPr lang="en-TH" dirty="0"/>
              <a:t>The bilateral and multilateral climate finance, while relatively small, is important because it is a source of grant finance which can be blended with market rate loans to make adaptation project proposals more attractive.</a:t>
            </a:r>
          </a:p>
        </p:txBody>
      </p:sp>
      <p:sp>
        <p:nvSpPr>
          <p:cNvPr id="4" name="Slide Number Placeholder 3"/>
          <p:cNvSpPr>
            <a:spLocks noGrp="1"/>
          </p:cNvSpPr>
          <p:nvPr>
            <p:ph type="sldNum" sz="quarter" idx="5"/>
          </p:nvPr>
        </p:nvSpPr>
        <p:spPr/>
        <p:txBody>
          <a:bodyPr/>
          <a:lstStyle/>
          <a:p>
            <a:fld id="{E6419C36-8542-4A4F-8357-69B758245BC2}" type="slidenum">
              <a:rPr lang="en-US" smtClean="0"/>
              <a:t>21</a:t>
            </a:fld>
            <a:endParaRPr lang="en-US" dirty="0"/>
          </a:p>
        </p:txBody>
      </p:sp>
    </p:spTree>
    <p:extLst>
      <p:ext uri="{BB962C8B-B14F-4D97-AF65-F5344CB8AC3E}">
        <p14:creationId xmlns:p14="http://schemas.microsoft.com/office/powerpoint/2010/main" val="3938544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23</a:t>
            </a:fld>
            <a:endParaRPr lang="en-US" dirty="0"/>
          </a:p>
        </p:txBody>
      </p:sp>
    </p:spTree>
    <p:extLst>
      <p:ext uri="{BB962C8B-B14F-4D97-AF65-F5344CB8AC3E}">
        <p14:creationId xmlns:p14="http://schemas.microsoft.com/office/powerpoint/2010/main" val="162861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2</a:t>
            </a:fld>
            <a:endParaRPr lang="en-US" dirty="0"/>
          </a:p>
        </p:txBody>
      </p:sp>
    </p:spTree>
    <p:extLst>
      <p:ext uri="{BB962C8B-B14F-4D97-AF65-F5344CB8AC3E}">
        <p14:creationId xmlns:p14="http://schemas.microsoft.com/office/powerpoint/2010/main" val="1859666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Finance for mitigation is 9 to 1 over adaptation.</a:t>
            </a:r>
          </a:p>
          <a:p>
            <a:pPr marL="228600" indent="-228600">
              <a:buFont typeface="+mj-lt"/>
              <a:buAutoNum type="arabicPeriod"/>
            </a:pPr>
            <a:r>
              <a:rPr lang="en-US" dirty="0"/>
              <a:t>The international goal has been to achieve closer to a 50:50 split.</a:t>
            </a:r>
          </a:p>
          <a:p>
            <a:pPr marL="228600" indent="-228600">
              <a:buFont typeface="+mj-lt"/>
              <a:buAutoNum type="arabicPeriod"/>
            </a:pPr>
            <a:r>
              <a:rPr lang="en-US" dirty="0"/>
              <a:t>The need for adaptation finance is growing as climate change impacts become more severe.</a:t>
            </a:r>
          </a:p>
        </p:txBody>
      </p:sp>
      <p:sp>
        <p:nvSpPr>
          <p:cNvPr id="4" name="Slide Number Placeholder 3"/>
          <p:cNvSpPr>
            <a:spLocks noGrp="1"/>
          </p:cNvSpPr>
          <p:nvPr>
            <p:ph type="sldNum" sz="quarter" idx="10"/>
          </p:nvPr>
        </p:nvSpPr>
        <p:spPr/>
        <p:txBody>
          <a:bodyPr/>
          <a:lstStyle/>
          <a:p>
            <a:fld id="{E6419C36-8542-4A4F-8357-69B758245BC2}" type="slidenum">
              <a:rPr lang="en-US" smtClean="0"/>
              <a:t>24</a:t>
            </a:fld>
            <a:endParaRPr lang="en-US" dirty="0"/>
          </a:p>
        </p:txBody>
      </p:sp>
    </p:spTree>
    <p:extLst>
      <p:ext uri="{BB962C8B-B14F-4D97-AF65-F5344CB8AC3E}">
        <p14:creationId xmlns:p14="http://schemas.microsoft.com/office/powerpoint/2010/main" val="3297527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TH" dirty="0"/>
              <a:t>Renewable energy has always attracted the most mitigation finance.</a:t>
            </a:r>
          </a:p>
          <a:p>
            <a:pPr marL="228600" indent="-228600">
              <a:buFont typeface="+mj-lt"/>
              <a:buAutoNum type="arabicPeriod"/>
            </a:pPr>
            <a:r>
              <a:rPr lang="en-TH" dirty="0"/>
              <a:t>Of that, low-carbon transport, e.g., electric vehicles, is now the fastest growing sector.</a:t>
            </a:r>
          </a:p>
        </p:txBody>
      </p:sp>
      <p:sp>
        <p:nvSpPr>
          <p:cNvPr id="4" name="Slide Number Placeholder 3"/>
          <p:cNvSpPr>
            <a:spLocks noGrp="1"/>
          </p:cNvSpPr>
          <p:nvPr>
            <p:ph type="sldNum" sz="quarter" idx="5"/>
          </p:nvPr>
        </p:nvSpPr>
        <p:spPr/>
        <p:txBody>
          <a:bodyPr/>
          <a:lstStyle/>
          <a:p>
            <a:fld id="{E6419C36-8542-4A4F-8357-69B758245BC2}" type="slidenum">
              <a:rPr lang="en-US" smtClean="0"/>
              <a:t>25</a:t>
            </a:fld>
            <a:endParaRPr lang="en-US" dirty="0"/>
          </a:p>
        </p:txBody>
      </p:sp>
    </p:spTree>
    <p:extLst>
      <p:ext uri="{BB962C8B-B14F-4D97-AF65-F5344CB8AC3E}">
        <p14:creationId xmlns:p14="http://schemas.microsoft.com/office/powerpoint/2010/main" val="4289780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Battery electric vehicle growth was 31% over this period due largely to falls in battery costs, even as the global vehicle market fell by 16%.</a:t>
            </a:r>
          </a:p>
        </p:txBody>
      </p:sp>
      <p:sp>
        <p:nvSpPr>
          <p:cNvPr id="4" name="Slide Number Placeholder 3"/>
          <p:cNvSpPr>
            <a:spLocks noGrp="1"/>
          </p:cNvSpPr>
          <p:nvPr>
            <p:ph type="sldNum" sz="quarter" idx="5"/>
          </p:nvPr>
        </p:nvSpPr>
        <p:spPr/>
        <p:txBody>
          <a:bodyPr/>
          <a:lstStyle/>
          <a:p>
            <a:fld id="{E6419C36-8542-4A4F-8357-69B758245BC2}" type="slidenum">
              <a:rPr lang="en-US" smtClean="0"/>
              <a:t>26</a:t>
            </a:fld>
            <a:endParaRPr lang="en-US" dirty="0"/>
          </a:p>
        </p:txBody>
      </p:sp>
    </p:spTree>
    <p:extLst>
      <p:ext uri="{BB962C8B-B14F-4D97-AF65-F5344CB8AC3E}">
        <p14:creationId xmlns:p14="http://schemas.microsoft.com/office/powerpoint/2010/main" val="2795650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This slide shows the sectors receiving adaptation finance.</a:t>
            </a:r>
          </a:p>
          <a:p>
            <a:pPr marL="228600" indent="-228600">
              <a:buFont typeface="+mj-lt"/>
              <a:buAutoNum type="arabicPeriod"/>
            </a:pPr>
            <a:r>
              <a:rPr lang="en-US" dirty="0"/>
              <a:t>Not surprisingly, the top three are water and wastewater management, </a:t>
            </a:r>
            <a:r>
              <a:rPr lang="en-US" dirty="0" err="1"/>
              <a:t>Agr</a:t>
            </a:r>
            <a:r>
              <a:rPr lang="en-US" dirty="0"/>
              <a:t>/forestry/NR and disaster risk management</a:t>
            </a:r>
          </a:p>
          <a:p>
            <a:pPr marL="228600" indent="-228600">
              <a:buFont typeface="+mj-lt"/>
              <a:buAutoNum type="arabicPeriod"/>
            </a:pPr>
            <a:r>
              <a:rPr lang="en-US" dirty="0"/>
              <a:t>Surprisingly to me, little adaptation finance goes to “infrastructure, energy and other built environment – climate proofing</a:t>
            </a:r>
          </a:p>
        </p:txBody>
      </p:sp>
      <p:sp>
        <p:nvSpPr>
          <p:cNvPr id="4" name="Slide Number Placeholder 3"/>
          <p:cNvSpPr>
            <a:spLocks noGrp="1"/>
          </p:cNvSpPr>
          <p:nvPr>
            <p:ph type="sldNum" sz="quarter" idx="10"/>
          </p:nvPr>
        </p:nvSpPr>
        <p:spPr/>
        <p:txBody>
          <a:bodyPr/>
          <a:lstStyle/>
          <a:p>
            <a:fld id="{E6419C36-8542-4A4F-8357-69B758245BC2}" type="slidenum">
              <a:rPr lang="en-US" smtClean="0"/>
              <a:t>27</a:t>
            </a:fld>
            <a:endParaRPr lang="en-US" dirty="0"/>
          </a:p>
        </p:txBody>
      </p:sp>
    </p:spTree>
    <p:extLst>
      <p:ext uri="{BB962C8B-B14F-4D97-AF65-F5344CB8AC3E}">
        <p14:creationId xmlns:p14="http://schemas.microsoft.com/office/powerpoint/2010/main" val="1880412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06722"/>
          </a:xfrm>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This is the headline for the region: more than half of tracked global investments went to Asia and the Pacific region.</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However, keep in mind that almost three-quarters of these investments were in China.</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Another stunning statistic is that roughly 75% of global climate investments are raised and spent domestically. This has implications for how finance is raised and for the importance of local financial governance and regulation as this pertains to climate change.</a:t>
            </a:r>
          </a:p>
        </p:txBody>
      </p:sp>
      <p:sp>
        <p:nvSpPr>
          <p:cNvPr id="4" name="Slide Number Placeholder 3"/>
          <p:cNvSpPr>
            <a:spLocks noGrp="1"/>
          </p:cNvSpPr>
          <p:nvPr>
            <p:ph type="sldNum" sz="quarter" idx="10"/>
          </p:nvPr>
        </p:nvSpPr>
        <p:spPr/>
        <p:txBody>
          <a:bodyPr/>
          <a:lstStyle/>
          <a:p>
            <a:fld id="{E6419C36-8542-4A4F-8357-69B758245BC2}" type="slidenum">
              <a:rPr lang="en-US" smtClean="0"/>
              <a:t>28</a:t>
            </a:fld>
            <a:endParaRPr lang="en-US" dirty="0"/>
          </a:p>
        </p:txBody>
      </p:sp>
    </p:spTree>
    <p:extLst>
      <p:ext uri="{BB962C8B-B14F-4D97-AF65-F5344CB8AC3E}">
        <p14:creationId xmlns:p14="http://schemas.microsoft.com/office/powerpoint/2010/main" val="3347368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fld id="{E6419C36-8542-4A4F-8357-69B758245BC2}" type="slidenum">
              <a:rPr lang="en-US" smtClean="0"/>
              <a:t>29</a:t>
            </a:fld>
            <a:endParaRPr lang="en-US" dirty="0"/>
          </a:p>
        </p:txBody>
      </p:sp>
    </p:spTree>
    <p:extLst>
      <p:ext uri="{BB962C8B-B14F-4D97-AF65-F5344CB8AC3E}">
        <p14:creationId xmlns:p14="http://schemas.microsoft.com/office/powerpoint/2010/main" val="2241099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There’s a huge gap between what’s  available and what’s needed.</a:t>
            </a:r>
          </a:p>
          <a:p>
            <a:pPr marL="228600" indent="-228600">
              <a:buFont typeface="+mj-lt"/>
              <a:buAutoNum type="arabicPeriod"/>
            </a:pPr>
            <a:r>
              <a:rPr lang="en-US" dirty="0"/>
              <a:t>Overall, finance needs to increase by around 600% if we are to meet the Paris Agreement goal of 1.5C.</a:t>
            </a:r>
          </a:p>
        </p:txBody>
      </p:sp>
      <p:sp>
        <p:nvSpPr>
          <p:cNvPr id="4" name="Slide Number Placeholder 3"/>
          <p:cNvSpPr>
            <a:spLocks noGrp="1"/>
          </p:cNvSpPr>
          <p:nvPr>
            <p:ph type="sldNum" sz="quarter" idx="5"/>
          </p:nvPr>
        </p:nvSpPr>
        <p:spPr/>
        <p:txBody>
          <a:bodyPr/>
          <a:lstStyle/>
          <a:p>
            <a:fld id="{E6419C36-8542-4A4F-8357-69B758245BC2}" type="slidenum">
              <a:rPr lang="en-US" smtClean="0"/>
              <a:t>30</a:t>
            </a:fld>
            <a:endParaRPr lang="en-US" dirty="0"/>
          </a:p>
        </p:txBody>
      </p:sp>
    </p:spTree>
    <p:extLst>
      <p:ext uri="{BB962C8B-B14F-4D97-AF65-F5344CB8AC3E}">
        <p14:creationId xmlns:p14="http://schemas.microsoft.com/office/powerpoint/2010/main" val="631315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gap is large for both adaptation finance…</a:t>
            </a:r>
          </a:p>
        </p:txBody>
      </p:sp>
      <p:sp>
        <p:nvSpPr>
          <p:cNvPr id="4" name="Slide Number Placeholder 3"/>
          <p:cNvSpPr>
            <a:spLocks noGrp="1"/>
          </p:cNvSpPr>
          <p:nvPr>
            <p:ph type="sldNum" sz="quarter" idx="5"/>
          </p:nvPr>
        </p:nvSpPr>
        <p:spPr/>
        <p:txBody>
          <a:bodyPr/>
          <a:lstStyle/>
          <a:p>
            <a:fld id="{E6419C36-8542-4A4F-8357-69B758245BC2}" type="slidenum">
              <a:rPr lang="en-US" smtClean="0"/>
              <a:t>31</a:t>
            </a:fld>
            <a:endParaRPr lang="en-US" dirty="0"/>
          </a:p>
        </p:txBody>
      </p:sp>
    </p:spTree>
    <p:extLst>
      <p:ext uri="{BB962C8B-B14F-4D97-AF65-F5344CB8AC3E}">
        <p14:creationId xmlns:p14="http://schemas.microsoft.com/office/powerpoint/2010/main" val="3715443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mitigation finance. </a:t>
            </a:r>
          </a:p>
          <a:p>
            <a:r>
              <a:rPr lang="en-US" dirty="0"/>
              <a:t>Here , you can see what we are providing in terms of renewable energy and what is actually needed according to various scenarios.</a:t>
            </a:r>
          </a:p>
        </p:txBody>
      </p:sp>
      <p:sp>
        <p:nvSpPr>
          <p:cNvPr id="4" name="Slide Number Placeholder 3"/>
          <p:cNvSpPr>
            <a:spLocks noGrp="1"/>
          </p:cNvSpPr>
          <p:nvPr>
            <p:ph type="sldNum" sz="quarter" idx="5"/>
          </p:nvPr>
        </p:nvSpPr>
        <p:spPr/>
        <p:txBody>
          <a:bodyPr/>
          <a:lstStyle/>
          <a:p>
            <a:fld id="{E6419C36-8542-4A4F-8357-69B758245BC2}" type="slidenum">
              <a:rPr lang="en-US" smtClean="0"/>
              <a:t>32</a:t>
            </a:fld>
            <a:endParaRPr lang="en-US" dirty="0"/>
          </a:p>
        </p:txBody>
      </p:sp>
    </p:spTree>
    <p:extLst>
      <p:ext uri="{BB962C8B-B14F-4D97-AF65-F5344CB8AC3E}">
        <p14:creationId xmlns:p14="http://schemas.microsoft.com/office/powerpoint/2010/main" val="2609055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There’s a huge gap between what’s  available and what’s needed.</a:t>
            </a:r>
          </a:p>
          <a:p>
            <a:pPr marL="228600" indent="-228600">
              <a:buFont typeface="+mj-lt"/>
              <a:buAutoNum type="arabicPeriod"/>
            </a:pPr>
            <a:r>
              <a:rPr lang="en-US" dirty="0"/>
              <a:t>Overall, finance needs to increase by around 600% if we are to meet the Paris Agreement goal of 1.5C.</a:t>
            </a:r>
          </a:p>
        </p:txBody>
      </p:sp>
      <p:sp>
        <p:nvSpPr>
          <p:cNvPr id="4" name="Slide Number Placeholder 3"/>
          <p:cNvSpPr>
            <a:spLocks noGrp="1"/>
          </p:cNvSpPr>
          <p:nvPr>
            <p:ph type="sldNum" sz="quarter" idx="5"/>
          </p:nvPr>
        </p:nvSpPr>
        <p:spPr/>
        <p:txBody>
          <a:bodyPr/>
          <a:lstStyle/>
          <a:p>
            <a:fld id="{E6419C36-8542-4A4F-8357-69B758245BC2}" type="slidenum">
              <a:rPr lang="en-US" smtClean="0"/>
              <a:t>33</a:t>
            </a:fld>
            <a:endParaRPr lang="en-US" dirty="0"/>
          </a:p>
        </p:txBody>
      </p:sp>
    </p:spTree>
    <p:extLst>
      <p:ext uri="{BB962C8B-B14F-4D97-AF65-F5344CB8AC3E}">
        <p14:creationId xmlns:p14="http://schemas.microsoft.com/office/powerpoint/2010/main" val="1974573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CPI has been tracking climate finance for over a decade and is a reliable and comprehensive source.</a:t>
            </a:r>
          </a:p>
        </p:txBody>
      </p:sp>
      <p:sp>
        <p:nvSpPr>
          <p:cNvPr id="4" name="Slide Number Placeholder 3"/>
          <p:cNvSpPr>
            <a:spLocks noGrp="1"/>
          </p:cNvSpPr>
          <p:nvPr>
            <p:ph type="sldNum" sz="quarter" idx="5"/>
          </p:nvPr>
        </p:nvSpPr>
        <p:spPr/>
        <p:txBody>
          <a:bodyPr/>
          <a:lstStyle/>
          <a:p>
            <a:fld id="{E6419C36-8542-4A4F-8357-69B758245BC2}" type="slidenum">
              <a:rPr lang="en-US" smtClean="0"/>
              <a:t>3</a:t>
            </a:fld>
            <a:endParaRPr lang="en-US" dirty="0"/>
          </a:p>
        </p:txBody>
      </p:sp>
    </p:spTree>
    <p:extLst>
      <p:ext uri="{BB962C8B-B14F-4D97-AF65-F5344CB8AC3E}">
        <p14:creationId xmlns:p14="http://schemas.microsoft.com/office/powerpoint/2010/main" val="3506518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fld id="{E6419C36-8542-4A4F-8357-69B758245BC2}" type="slidenum">
              <a:rPr lang="en-US" smtClean="0"/>
              <a:t>34</a:t>
            </a:fld>
            <a:endParaRPr lang="en-US" dirty="0"/>
          </a:p>
        </p:txBody>
      </p:sp>
    </p:spTree>
    <p:extLst>
      <p:ext uri="{BB962C8B-B14F-4D97-AF65-F5344CB8AC3E}">
        <p14:creationId xmlns:p14="http://schemas.microsoft.com/office/powerpoint/2010/main" val="753021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TH" dirty="0"/>
              <a:t>This slide shows annual spending for renewable energy of the left and fossil fuels on the right.</a:t>
            </a:r>
          </a:p>
          <a:p>
            <a:pPr marL="228600" indent="-228600">
              <a:buFont typeface="+mj-lt"/>
              <a:buAutoNum type="arabicPeriod"/>
            </a:pPr>
            <a:r>
              <a:rPr lang="en-TH" dirty="0"/>
              <a:t>To me, this is a profound slide, which sums up the climate finance story as we now are living it. A lot of money for renewable energy but so much more for fossil fuels</a:t>
            </a:r>
          </a:p>
        </p:txBody>
      </p:sp>
      <p:sp>
        <p:nvSpPr>
          <p:cNvPr id="4" name="Slide Number Placeholder 3"/>
          <p:cNvSpPr>
            <a:spLocks noGrp="1"/>
          </p:cNvSpPr>
          <p:nvPr>
            <p:ph type="sldNum" sz="quarter" idx="5"/>
          </p:nvPr>
        </p:nvSpPr>
        <p:spPr/>
        <p:txBody>
          <a:bodyPr/>
          <a:lstStyle/>
          <a:p>
            <a:fld id="{E6419C36-8542-4A4F-8357-69B758245BC2}" type="slidenum">
              <a:rPr lang="en-US" smtClean="0"/>
              <a:t>35</a:t>
            </a:fld>
            <a:endParaRPr lang="en-US" dirty="0"/>
          </a:p>
        </p:txBody>
      </p:sp>
    </p:spTree>
    <p:extLst>
      <p:ext uri="{BB962C8B-B14F-4D97-AF65-F5344CB8AC3E}">
        <p14:creationId xmlns:p14="http://schemas.microsoft.com/office/powerpoint/2010/main" val="3168594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fontAlgn="base">
              <a:buFont typeface="+mj-lt"/>
              <a:buAutoNum type="arabicPeriod"/>
            </a:pPr>
            <a:r>
              <a:rPr lang="en-US" sz="1200" b="0" i="0" kern="1200" dirty="0">
                <a:solidFill>
                  <a:schemeClr val="tx1"/>
                </a:solidFill>
                <a:effectLst/>
                <a:latin typeface="+mn-lt"/>
                <a:ea typeface="+mn-ea"/>
                <a:cs typeface="+mn-cs"/>
              </a:rPr>
              <a:t>This UNFCCC publication from 2018 shows that the world’s biggest banks provided $3.8 trillion of financing for fossil fuel companies in the 3 years following the Paris Agreement.</a:t>
            </a:r>
          </a:p>
          <a:p>
            <a:pPr marL="228600" indent="-228600" fontAlgn="base">
              <a:buFont typeface="+mj-lt"/>
              <a:buAutoNum type="arabicPeriod"/>
            </a:pPr>
            <a:r>
              <a:rPr lang="en-US" sz="1200" b="0" i="0" kern="1200" dirty="0">
                <a:solidFill>
                  <a:schemeClr val="tx1"/>
                </a:solidFill>
                <a:effectLst/>
                <a:latin typeface="+mn-lt"/>
                <a:ea typeface="+mn-ea"/>
                <a:cs typeface="+mn-cs"/>
              </a:rPr>
              <a:t>This mirrors a general trend of investing far more in fossil fuels than in renewable energy.</a:t>
            </a:r>
          </a:p>
          <a:p>
            <a:pPr marL="228600" indent="-228600" fontAlgn="base">
              <a:buFont typeface="+mj-lt"/>
              <a:buAutoNum type="arabicPeriod"/>
            </a:pPr>
            <a:r>
              <a:rPr lang="en-US" sz="1200" b="0" i="0" kern="1200" dirty="0">
                <a:solidFill>
                  <a:schemeClr val="tx1"/>
                </a:solidFill>
                <a:effectLst/>
                <a:latin typeface="+mn-lt"/>
                <a:ea typeface="+mn-ea"/>
                <a:cs typeface="+mn-cs"/>
              </a:rPr>
              <a:t>In addition, the subsidies for fossil fuels dwarf that for renewable energy.</a:t>
            </a:r>
          </a:p>
          <a:p>
            <a:pPr marL="228600" indent="-228600" fontAlgn="base">
              <a:buFont typeface="+mj-lt"/>
              <a:buAutoNum type="arabicPeriod"/>
            </a:pPr>
            <a:r>
              <a:rPr lang="en-US" sz="1200" b="0" i="0" kern="1200" dirty="0">
                <a:solidFill>
                  <a:schemeClr val="tx1"/>
                </a:solidFill>
                <a:effectLst/>
                <a:latin typeface="+mn-lt"/>
                <a:ea typeface="+mn-ea"/>
                <a:cs typeface="+mn-cs"/>
              </a:rPr>
              <a:t>This also highlights one of the serious risks of investing in fossil fuels – about half of the world’s fossil fuel assets will be worthless by 2036 under a net-zero transition.</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ALSO STRANDED ASSETS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About half of the world’s fossil fuel assets will be worthless by 2036 under a net zero transition, </a:t>
            </a:r>
            <a:r>
              <a:rPr lang="en-US" sz="1200" b="0" i="0" u="none" strike="noStrike" kern="1200" dirty="0">
                <a:solidFill>
                  <a:schemeClr val="tx1"/>
                </a:solidFill>
                <a:effectLst/>
                <a:latin typeface="+mn-lt"/>
                <a:ea typeface="+mn-ea"/>
                <a:cs typeface="+mn-cs"/>
                <a:hlinkClick r:id="rId3"/>
              </a:rPr>
              <a:t>according to research</a:t>
            </a:r>
            <a:r>
              <a:rPr lang="en-US" sz="1200" b="0" i="0" kern="1200" dirty="0">
                <a:solidFill>
                  <a:schemeClr val="tx1"/>
                </a:solidFill>
                <a:effectLst/>
                <a:latin typeface="+mn-lt"/>
                <a:ea typeface="+mn-ea"/>
                <a:cs typeface="+mn-cs"/>
              </a:rPr>
              <a:t>. Countries that are slow </a:t>
            </a:r>
            <a:r>
              <a:rPr lang="en-US" sz="1200" b="0" i="0" u="none" strike="noStrike" kern="1200" dirty="0">
                <a:solidFill>
                  <a:schemeClr val="tx1"/>
                </a:solidFill>
                <a:effectLst/>
                <a:latin typeface="+mn-lt"/>
                <a:ea typeface="+mn-ea"/>
                <a:cs typeface="+mn-cs"/>
                <a:hlinkClick r:id="rId4"/>
              </a:rPr>
              <a:t>to decarbonise</a:t>
            </a:r>
            <a:r>
              <a:rPr lang="en-US" sz="1200" b="0" i="0" kern="1200" dirty="0">
                <a:solidFill>
                  <a:schemeClr val="tx1"/>
                </a:solidFill>
                <a:effectLst/>
                <a:latin typeface="+mn-lt"/>
                <a:ea typeface="+mn-ea"/>
                <a:cs typeface="+mn-cs"/>
              </a:rPr>
              <a:t> will suffer but early movers will profit; the study finds that renewables and freed-up investment will more than make up for the losses to the global economy.</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$11tn-$14tn (£8.1tn-£10.3tn) in so-called stranded assets – infrastructure, property and investments where the value has fallen so steeply they must be written off.</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Need to be handled carefully to prevent regional pockets of misery and possible global instability.</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Then we could see a financial crisis on the scale of 2008,” he said, warning oil capitals such as Houston could suffer the </a:t>
            </a:r>
            <a:r>
              <a:rPr lang="en-US" sz="1200" b="0" i="0" u="none" strike="noStrike" kern="1200" dirty="0">
                <a:solidFill>
                  <a:schemeClr val="tx1"/>
                </a:solidFill>
                <a:effectLst/>
                <a:latin typeface="+mn-lt"/>
                <a:ea typeface="+mn-ea"/>
                <a:cs typeface="+mn-cs"/>
                <a:hlinkClick r:id="rId5"/>
              </a:rPr>
              <a:t>same fate as Detroit</a:t>
            </a:r>
            <a:r>
              <a:rPr lang="en-US" sz="1200" b="0" i="0" kern="1200" dirty="0">
                <a:solidFill>
                  <a:schemeClr val="tx1"/>
                </a:solidFill>
                <a:effectLst/>
                <a:latin typeface="+mn-lt"/>
                <a:ea typeface="+mn-ea"/>
                <a:cs typeface="+mn-cs"/>
              </a:rPr>
              <a:t> after the decline of the US car industry unless the transition is carefully managed.</a:t>
            </a:r>
          </a:p>
          <a:p>
            <a:endParaRPr lang="en-TH" dirty="0"/>
          </a:p>
        </p:txBody>
      </p:sp>
      <p:sp>
        <p:nvSpPr>
          <p:cNvPr id="4" name="Slide Number Placeholder 3"/>
          <p:cNvSpPr>
            <a:spLocks noGrp="1"/>
          </p:cNvSpPr>
          <p:nvPr>
            <p:ph type="sldNum" sz="quarter" idx="5"/>
          </p:nvPr>
        </p:nvSpPr>
        <p:spPr/>
        <p:txBody>
          <a:bodyPr/>
          <a:lstStyle/>
          <a:p>
            <a:fld id="{E6419C36-8542-4A4F-8357-69B758245BC2}" type="slidenum">
              <a:rPr lang="en-US" smtClean="0"/>
              <a:t>36</a:t>
            </a:fld>
            <a:endParaRPr lang="en-US" dirty="0"/>
          </a:p>
        </p:txBody>
      </p:sp>
    </p:spTree>
    <p:extLst>
      <p:ext uri="{BB962C8B-B14F-4D97-AF65-F5344CB8AC3E}">
        <p14:creationId xmlns:p14="http://schemas.microsoft.com/office/powerpoint/2010/main" val="3248991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fld id="{E6419C36-8542-4A4F-8357-69B758245BC2}" type="slidenum">
              <a:rPr lang="en-US" smtClean="0"/>
              <a:t>38</a:t>
            </a:fld>
            <a:endParaRPr lang="en-US" dirty="0"/>
          </a:p>
        </p:txBody>
      </p:sp>
    </p:spTree>
    <p:extLst>
      <p:ext uri="{BB962C8B-B14F-4D97-AF65-F5344CB8AC3E}">
        <p14:creationId xmlns:p14="http://schemas.microsoft.com/office/powerpoint/2010/main" val="1248976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6419C36-8542-4A4F-8357-69B758245BC2}" type="slidenum">
              <a:rPr lang="en-US" smtClean="0"/>
              <a:t>39</a:t>
            </a:fld>
            <a:endParaRPr lang="en-US" dirty="0"/>
          </a:p>
        </p:txBody>
      </p:sp>
    </p:spTree>
    <p:extLst>
      <p:ext uri="{BB962C8B-B14F-4D97-AF65-F5344CB8AC3E}">
        <p14:creationId xmlns:p14="http://schemas.microsoft.com/office/powerpoint/2010/main" val="311821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H" dirty="0"/>
              <a:t>The new Global Subnational Climate Fund aims to use blended finance to crowd in private sector support for proojects that would be too risky or small without such an incentive. 70% of climate solutions are within the boundaries of sub-national authorities. Projects on the order of $5-70mn.</a:t>
            </a:r>
          </a:p>
        </p:txBody>
      </p:sp>
      <p:sp>
        <p:nvSpPr>
          <p:cNvPr id="4" name="Slide Number Placeholder 3"/>
          <p:cNvSpPr>
            <a:spLocks noGrp="1"/>
          </p:cNvSpPr>
          <p:nvPr>
            <p:ph type="sldNum" sz="quarter" idx="5"/>
          </p:nvPr>
        </p:nvSpPr>
        <p:spPr/>
        <p:txBody>
          <a:bodyPr/>
          <a:lstStyle/>
          <a:p>
            <a:fld id="{E6419C36-8542-4A4F-8357-69B758245BC2}" type="slidenum">
              <a:rPr lang="en-US" smtClean="0"/>
              <a:t>40</a:t>
            </a:fld>
            <a:endParaRPr lang="en-US" dirty="0"/>
          </a:p>
        </p:txBody>
      </p:sp>
    </p:spTree>
    <p:extLst>
      <p:ext uri="{BB962C8B-B14F-4D97-AF65-F5344CB8AC3E}">
        <p14:creationId xmlns:p14="http://schemas.microsoft.com/office/powerpoint/2010/main" val="2738724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advantage connected to multilateral financing is you can attach CC elements, subprojects, conditions to major infrastructure, education, health and other projects.</a:t>
            </a:r>
          </a:p>
          <a:p>
            <a:endParaRPr lang="en-US" dirty="0"/>
          </a:p>
          <a:p>
            <a:r>
              <a:rPr lang="en-US" dirty="0"/>
              <a:t>ADB promises 75% of total number of operations support climate action by 2030</a:t>
            </a:r>
          </a:p>
          <a:p>
            <a:endParaRPr lang="en-US" dirty="0"/>
          </a:p>
        </p:txBody>
      </p:sp>
      <p:sp>
        <p:nvSpPr>
          <p:cNvPr id="4" name="Slide Number Placeholder 3"/>
          <p:cNvSpPr>
            <a:spLocks noGrp="1"/>
          </p:cNvSpPr>
          <p:nvPr>
            <p:ph type="sldNum" sz="quarter" idx="5"/>
          </p:nvPr>
        </p:nvSpPr>
        <p:spPr/>
        <p:txBody>
          <a:bodyPr/>
          <a:lstStyle/>
          <a:p>
            <a:fld id="{E6419C36-8542-4A4F-8357-69B758245BC2}" type="slidenum">
              <a:rPr lang="en-US" smtClean="0"/>
              <a:t>42</a:t>
            </a:fld>
            <a:endParaRPr lang="en-US" dirty="0"/>
          </a:p>
        </p:txBody>
      </p:sp>
    </p:spTree>
    <p:extLst>
      <p:ext uri="{BB962C8B-B14F-4D97-AF65-F5344CB8AC3E}">
        <p14:creationId xmlns:p14="http://schemas.microsoft.com/office/powerpoint/2010/main" val="3125800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419C36-8542-4A4F-8357-69B758245BC2}" type="slidenum">
              <a:rPr lang="en-US" smtClean="0"/>
              <a:t>43</a:t>
            </a:fld>
            <a:endParaRPr lang="en-US" dirty="0"/>
          </a:p>
        </p:txBody>
      </p:sp>
    </p:spTree>
    <p:extLst>
      <p:ext uri="{BB962C8B-B14F-4D97-AF65-F5344CB8AC3E}">
        <p14:creationId xmlns:p14="http://schemas.microsoft.com/office/powerpoint/2010/main" val="1985575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Long used in development circles but recently prominent in climate finance</a:t>
            </a:r>
          </a:p>
          <a:p>
            <a:pPr marL="171450" indent="-171450">
              <a:buFont typeface="Arial" panose="020B0604020202020204" pitchFamily="34" charset="0"/>
              <a:buChar char="•"/>
            </a:pPr>
            <a:r>
              <a:rPr lang="en-US" dirty="0"/>
              <a:t>Use private sector example, but also true for the public sector</a:t>
            </a:r>
          </a:p>
        </p:txBody>
      </p:sp>
      <p:sp>
        <p:nvSpPr>
          <p:cNvPr id="4" name="Slide Number Placeholder 3"/>
          <p:cNvSpPr>
            <a:spLocks noGrp="1"/>
          </p:cNvSpPr>
          <p:nvPr>
            <p:ph type="sldNum" sz="quarter" idx="10"/>
          </p:nvPr>
        </p:nvSpPr>
        <p:spPr/>
        <p:txBody>
          <a:bodyPr/>
          <a:lstStyle/>
          <a:p>
            <a:fld id="{E6419C36-8542-4A4F-8357-69B758245BC2}" type="slidenum">
              <a:rPr lang="en-US" smtClean="0"/>
              <a:t>44</a:t>
            </a:fld>
            <a:endParaRPr lang="en-US" dirty="0"/>
          </a:p>
        </p:txBody>
      </p:sp>
    </p:spTree>
    <p:extLst>
      <p:ext uri="{BB962C8B-B14F-4D97-AF65-F5344CB8AC3E}">
        <p14:creationId xmlns:p14="http://schemas.microsoft.com/office/powerpoint/2010/main" val="3086141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Wandee Khunchornyakong, a Thai entrepreneur, wanted to build solar farms in sunny north-east Thailand, commercial lenders were unwilling to take a leap into such an untested market. In 2011 the IFC, an arm of the World Bank, provided an $8m commercial loan blended with a low-interest loan of $4m from CTF, a climate investment fund backed by several governments. This gave three local banks the confidence to lend a further $14m. By 2015 the company had attracted $800m of investment, all but the initial loan from the private sector.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AATIF, a $146m fund which invests in sustainable African agriculture, goes even further to protect private investors. It has three categories of shareholders. The first two, comprising the German Ministry of Development, KfW, a development bank owned by the German government, and Deutsche Bank, which also manages the fund, agree to absorb losses before the third tier—consisting only of private investors—gets hit. That means losses have to exceed 50% of the fund’s net asset value before investors in the third tranche suffer any harm.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a similar vein GuarantCo, which is backed by aid agencies, helps make investments in infrastructure in poor countries bankable by taking on the most nettlesome risks. For every dollar it invests it has attracted $13.50 in private money. In 2014 it helped Mobilink, a telecoms firm, expand into remote parts of Pakistan by guaranteeing part of an Islamic bond denominated in Pakistani rupees. The Gates Foundation, too, has put aside $1 billion to provide loan subsidies, guarantees and other sweeteners for twitchy private creditors.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Blended finance can also be used to generate financial returns on investments that would normally only yield less tangible benefits. The most common method is the “social-impact bond”, in which “outcome funders”, such as governments and aid agencies, pay back investors who have funded projects that meet goals which, although socially desirable and delivering notional cost savings, do not yield direct profits. In one example, Children’s Investment Fund Foundation, a charity, has agreed to pay a return of 10% on a project designed to improve school attendance among Indian girls if enrolment, literacy and numeracy improve as agreed after three years. If the results exceed expectations, the return rises to as much as 15%.</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45</a:t>
            </a:fld>
            <a:endParaRPr lang="en-US" dirty="0"/>
          </a:p>
        </p:txBody>
      </p:sp>
    </p:spTree>
    <p:extLst>
      <p:ext uri="{BB962C8B-B14F-4D97-AF65-F5344CB8AC3E}">
        <p14:creationId xmlns:p14="http://schemas.microsoft.com/office/powerpoint/2010/main" val="92422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4</a:t>
            </a:fld>
            <a:endParaRPr lang="en-US" dirty="0"/>
          </a:p>
        </p:txBody>
      </p:sp>
    </p:spTree>
    <p:extLst>
      <p:ext uri="{BB962C8B-B14F-4D97-AF65-F5344CB8AC3E}">
        <p14:creationId xmlns:p14="http://schemas.microsoft.com/office/powerpoint/2010/main" val="708418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have called the China ETS the single most important CC mitigation program in the world</a:t>
            </a:r>
          </a:p>
          <a:p>
            <a:endParaRPr lang="en-US" b="1" dirty="0"/>
          </a:p>
          <a:p>
            <a:r>
              <a:rPr lang="en-US" sz="1200" b="0" i="0" kern="1200" dirty="0">
                <a:solidFill>
                  <a:schemeClr val="tx1"/>
                </a:solidFill>
                <a:effectLst/>
                <a:latin typeface="+mn-lt"/>
                <a:ea typeface="+mn-ea"/>
                <a:cs typeface="+mn-cs"/>
              </a:rPr>
              <a:t>There are two main types of trading systems: “Cap-and-trade systems” and “baseline-and-credit systems”. In a cap-and-trade system, an upper limit on emissions is fixed, and emission permits are either auctioned out or distributed for free according specific criteria. Under a baseline-and-credit system, there is no fixed limit on emissions, but polluters that reduce their emissions more than they otherwise are obliged to can earn ‘credits’ that they sell to others who need them in order to comply with regulations they are subject to.</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this example, Factory B does not have enough free allowances to cover its emissions, so it can either comply with the cap by buying allowances from factory A or from the auction. If a participants</a:t>
            </a:r>
          </a:p>
          <a:p>
            <a:r>
              <a:rPr lang="en-US" sz="1200" b="0" i="0" kern="1200" dirty="0">
                <a:solidFill>
                  <a:schemeClr val="tx1"/>
                </a:solidFill>
                <a:effectLst/>
                <a:latin typeface="+mn-lt"/>
                <a:ea typeface="+mn-ea"/>
                <a:cs typeface="+mn-cs"/>
              </a:rPr>
              <a:t>emissions of GHGs exceed the free allowances they were given at the start of the year, they can buy allowances from auctions or from other participants who have reduced their emissions and hold</a:t>
            </a:r>
          </a:p>
          <a:p>
            <a:r>
              <a:rPr lang="en-US" sz="1200" b="0" i="0" kern="1200" dirty="0">
                <a:solidFill>
                  <a:schemeClr val="tx1"/>
                </a:solidFill>
                <a:effectLst/>
                <a:latin typeface="+mn-lt"/>
                <a:ea typeface="+mn-ea"/>
                <a:cs typeface="+mn-cs"/>
              </a:rPr>
              <a:t>surplus allowances. Participants can also decide to bank allowances for use in later years.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CDM aimed to promote sustainable development in host countries and help investor countries meet their emission targets. Certified Emission Reduction (CER) credits issued and are a commodity that can be bought and sold. They are voluntary and must not contribute to environmental decline.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EU ETS works on the 'cap and trade' principle. A </a:t>
            </a:r>
            <a:r>
              <a:rPr lang="en-US" sz="1200" b="0" i="0" kern="1200" dirty="0" err="1">
                <a:solidFill>
                  <a:schemeClr val="tx1"/>
                </a:solidFill>
                <a:effectLst/>
                <a:latin typeface="+mn-lt"/>
                <a:ea typeface="+mn-ea"/>
                <a:cs typeface="+mn-cs"/>
              </a:rPr>
              <a:t>capSearch</a:t>
            </a:r>
            <a:r>
              <a:rPr lang="en-US" sz="1200" b="0" i="0" kern="1200" dirty="0">
                <a:solidFill>
                  <a:schemeClr val="tx1"/>
                </a:solidFill>
                <a:effectLst/>
                <a:latin typeface="+mn-lt"/>
                <a:ea typeface="+mn-ea"/>
                <a:cs typeface="+mn-cs"/>
              </a:rPr>
              <a:t> for available translations of the preceding </a:t>
            </a:r>
            <a:r>
              <a:rPr lang="en-US" sz="1200" b="0" i="0" kern="1200" dirty="0" err="1">
                <a:solidFill>
                  <a:schemeClr val="tx1"/>
                </a:solidFill>
                <a:effectLst/>
                <a:latin typeface="+mn-lt"/>
                <a:ea typeface="+mn-ea"/>
                <a:cs typeface="+mn-cs"/>
              </a:rPr>
              <a:t>linkEN</a:t>
            </a:r>
            <a:r>
              <a:rPr lang="en-US" sz="1200" b="0" i="0" kern="1200" dirty="0">
                <a:solidFill>
                  <a:schemeClr val="tx1"/>
                </a:solidFill>
                <a:effectLst/>
                <a:latin typeface="+mn-lt"/>
                <a:ea typeface="+mn-ea"/>
                <a:cs typeface="+mn-cs"/>
              </a:rPr>
              <a:t>••• is set on the total amount of certain greenhouse gases that can be emitted by the installations covered by the system. The cap is reduced over time so that total emissions fall. Within the cap, installations </a:t>
            </a:r>
            <a:r>
              <a:rPr lang="en-US" sz="1200" b="0" i="0" kern="1200" dirty="0" err="1">
                <a:solidFill>
                  <a:schemeClr val="tx1"/>
                </a:solidFill>
                <a:effectLst/>
                <a:latin typeface="+mn-lt"/>
                <a:ea typeface="+mn-ea"/>
                <a:cs typeface="+mn-cs"/>
              </a:rPr>
              <a:t>buySearch</a:t>
            </a:r>
            <a:r>
              <a:rPr lang="en-US" sz="1200" b="0" i="0" kern="1200" dirty="0">
                <a:solidFill>
                  <a:schemeClr val="tx1"/>
                </a:solidFill>
                <a:effectLst/>
                <a:latin typeface="+mn-lt"/>
                <a:ea typeface="+mn-ea"/>
                <a:cs typeface="+mn-cs"/>
              </a:rPr>
              <a:t> for available translations of the preceding </a:t>
            </a:r>
            <a:r>
              <a:rPr lang="en-US" sz="1200" b="0" i="0" kern="1200" dirty="0" err="1">
                <a:solidFill>
                  <a:schemeClr val="tx1"/>
                </a:solidFill>
                <a:effectLst/>
                <a:latin typeface="+mn-lt"/>
                <a:ea typeface="+mn-ea"/>
                <a:cs typeface="+mn-cs"/>
              </a:rPr>
              <a:t>linkEN</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receiveSearch</a:t>
            </a:r>
            <a:r>
              <a:rPr lang="en-US" sz="1200" b="0" i="0" kern="1200" dirty="0">
                <a:solidFill>
                  <a:schemeClr val="tx1"/>
                </a:solidFill>
                <a:effectLst/>
                <a:latin typeface="+mn-lt"/>
                <a:ea typeface="+mn-ea"/>
                <a:cs typeface="+mn-cs"/>
              </a:rPr>
              <a:t> for available translations of the preceding </a:t>
            </a:r>
            <a:r>
              <a:rPr lang="en-US" sz="1200" b="0" i="0" kern="1200" dirty="0" err="1">
                <a:solidFill>
                  <a:schemeClr val="tx1"/>
                </a:solidFill>
                <a:effectLst/>
                <a:latin typeface="+mn-lt"/>
                <a:ea typeface="+mn-ea"/>
                <a:cs typeface="+mn-cs"/>
              </a:rPr>
              <a:t>linkEN</a:t>
            </a:r>
            <a:r>
              <a:rPr lang="en-US" sz="1200" b="0" i="0" kern="1200" dirty="0">
                <a:solidFill>
                  <a:schemeClr val="tx1"/>
                </a:solidFill>
                <a:effectLst/>
                <a:latin typeface="+mn-lt"/>
                <a:ea typeface="+mn-ea"/>
                <a:cs typeface="+mn-cs"/>
              </a:rPr>
              <a:t>••• emissions allowances, which they can trade with one another as needed. The limit on the total number of allowances available ensures that they have a value. After each year, an installation must surrender enough allowances to cover fully its emissions, otherwise heavy fines are imposed.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Carbon tax in 25 countries, incl Canada, Singapore, Japan, </a:t>
            </a:r>
            <a:endParaRPr lang="en-US" b="1" dirty="0"/>
          </a:p>
        </p:txBody>
      </p:sp>
      <p:sp>
        <p:nvSpPr>
          <p:cNvPr id="4" name="Slide Number Placeholder 3"/>
          <p:cNvSpPr>
            <a:spLocks noGrp="1"/>
          </p:cNvSpPr>
          <p:nvPr>
            <p:ph type="sldNum" sz="quarter" idx="10"/>
          </p:nvPr>
        </p:nvSpPr>
        <p:spPr/>
        <p:txBody>
          <a:bodyPr/>
          <a:lstStyle/>
          <a:p>
            <a:fld id="{E6419C36-8542-4A4F-8357-69B758245BC2}" type="slidenum">
              <a:rPr lang="en-US" smtClean="0"/>
              <a:t>47</a:t>
            </a:fld>
            <a:endParaRPr lang="en-US" dirty="0"/>
          </a:p>
        </p:txBody>
      </p:sp>
    </p:spTree>
    <p:extLst>
      <p:ext uri="{BB962C8B-B14F-4D97-AF65-F5344CB8AC3E}">
        <p14:creationId xmlns:p14="http://schemas.microsoft.com/office/powerpoint/2010/main" val="3050969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purpose of this slide is to show you that there are a number of international initiatives to get financing on track.</a:t>
            </a:r>
          </a:p>
          <a:p>
            <a:pPr marL="228600" indent="-228600">
              <a:buFont typeface="+mj-lt"/>
              <a:buAutoNum type="arabicPeriod"/>
            </a:pPr>
            <a:r>
              <a:rPr lang="en-US" dirty="0"/>
              <a:t>Of most interest to you might be the Glasgow Financial Alliance for Net-Zero, and specifically the Net-Zero Banking Alliance. </a:t>
            </a:r>
          </a:p>
          <a:p>
            <a:pPr marL="228600" indent="-228600">
              <a:buFont typeface="+mj-lt"/>
              <a:buAutoNum type="arabicPeriod"/>
            </a:pPr>
            <a:r>
              <a:rPr lang="en-US" dirty="0"/>
              <a:t>Co-Chaired by Mark Carney and Mike Bloomberg.</a:t>
            </a:r>
          </a:p>
          <a:p>
            <a:pPr marL="228600" indent="-228600">
              <a:buFont typeface="+mj-lt"/>
              <a:buAutoNum type="arabicPeriod"/>
            </a:pPr>
            <a:r>
              <a:rPr lang="en-US" dirty="0"/>
              <a:t>The purpose is to rally non-state actors to take immediate action to halve global emissions by 2030. Members will reduce emissions across all scopes swiftly and fairly in line with the Paris Agreement and commit to transparent reporting and accounting.</a:t>
            </a:r>
          </a:p>
          <a:p>
            <a:pPr marL="228600" indent="-228600">
              <a:buFont typeface="+mj-lt"/>
              <a:buAutoNum type="arabicPeriod"/>
            </a:pPr>
            <a:r>
              <a:rPr lang="en-US" dirty="0"/>
              <a:t>The Net-Zero Banking </a:t>
            </a:r>
            <a:r>
              <a:rPr lang="en-US" dirty="0" err="1"/>
              <a:t>Allianze</a:t>
            </a:r>
            <a:r>
              <a:rPr lang="en-US" dirty="0"/>
              <a:t> is under this. There are 43 founding banks. It will reinforce, accelerate and support implementation of decarbonization strategies, providing an internationally coherent framework and guidelines in which to operate, supported by peer-learning from pioneering banks.</a:t>
            </a:r>
          </a:p>
        </p:txBody>
      </p:sp>
      <p:sp>
        <p:nvSpPr>
          <p:cNvPr id="4" name="Slide Number Placeholder 3"/>
          <p:cNvSpPr>
            <a:spLocks noGrp="1"/>
          </p:cNvSpPr>
          <p:nvPr>
            <p:ph type="sldNum" sz="quarter" idx="10"/>
          </p:nvPr>
        </p:nvSpPr>
        <p:spPr/>
        <p:txBody>
          <a:bodyPr/>
          <a:lstStyle/>
          <a:p>
            <a:fld id="{E6419C36-8542-4A4F-8357-69B758245BC2}" type="slidenum">
              <a:rPr lang="en-US" smtClean="0"/>
              <a:t>49</a:t>
            </a:fld>
            <a:endParaRPr lang="en-US" dirty="0"/>
          </a:p>
        </p:txBody>
      </p:sp>
    </p:spTree>
    <p:extLst>
      <p:ext uri="{BB962C8B-B14F-4D97-AF65-F5344CB8AC3E}">
        <p14:creationId xmlns:p14="http://schemas.microsoft.com/office/powerpoint/2010/main" val="3862624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after examining “divestment actions by hundreds of funds worldwide,” the BlackRock analysts concluded that the portfolios “experienced no negative financial impacts from divesting from fossil fuels. In fact, they found evidence of modest improvement in fund return.” The report’s executive summary states that “no investors found negative performance from divestment; rather, neutral to positive results.” In the conclusion to the report, the BlackRock team used a phrase beloved by investors: divested portfolios “outperformed their benchmarks.”</a:t>
            </a:r>
          </a:p>
          <a:p>
            <a:endParaRPr lang="en-US" b="1" dirty="0"/>
          </a:p>
        </p:txBody>
      </p:sp>
      <p:sp>
        <p:nvSpPr>
          <p:cNvPr id="4" name="Slide Number Placeholder 3"/>
          <p:cNvSpPr>
            <a:spLocks noGrp="1"/>
          </p:cNvSpPr>
          <p:nvPr>
            <p:ph type="sldNum" sz="quarter" idx="5"/>
          </p:nvPr>
        </p:nvSpPr>
        <p:spPr/>
        <p:txBody>
          <a:bodyPr/>
          <a:lstStyle/>
          <a:p>
            <a:fld id="{E6419C36-8542-4A4F-8357-69B758245BC2}" type="slidenum">
              <a:rPr lang="en-US" smtClean="0"/>
              <a:t>50</a:t>
            </a:fld>
            <a:endParaRPr lang="en-US" dirty="0"/>
          </a:p>
        </p:txBody>
      </p:sp>
    </p:spTree>
    <p:extLst>
      <p:ext uri="{BB962C8B-B14F-4D97-AF65-F5344CB8AC3E}">
        <p14:creationId xmlns:p14="http://schemas.microsoft.com/office/powerpoint/2010/main" val="694047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6419C36-8542-4A4F-8357-69B758245BC2}" type="slidenum">
              <a:rPr lang="en-US" smtClean="0"/>
              <a:t>51</a:t>
            </a:fld>
            <a:endParaRPr lang="en-US" dirty="0"/>
          </a:p>
        </p:txBody>
      </p:sp>
    </p:spTree>
    <p:extLst>
      <p:ext uri="{BB962C8B-B14F-4D97-AF65-F5344CB8AC3E}">
        <p14:creationId xmlns:p14="http://schemas.microsoft.com/office/powerpoint/2010/main" val="3998556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ETFs</a:t>
            </a:r>
          </a:p>
          <a:p>
            <a:endParaRPr lang="en-US" b="1" dirty="0"/>
          </a:p>
          <a:p>
            <a:r>
              <a:rPr lang="en-US" dirty="0"/>
              <a:t>Institutional investors have put $1.25 billion into a new U.S. exchange-traded fund that aims to identify the </a:t>
            </a:r>
            <a:r>
              <a:rPr lang="en-US" dirty="0">
                <a:hlinkClick r:id="rId3"/>
              </a:rPr>
              <a:t>companies that will succeed</a:t>
            </a:r>
            <a:r>
              <a:rPr lang="en-US" dirty="0"/>
              <a:t> in a more climate-friendly world. The move makes it the largest ETF launch ever and undermines the recently surging demand for environmentally sustainable investment products, the Financial Times reports.</a:t>
            </a:r>
            <a:endParaRPr lang="en-US" b="1" dirty="0"/>
          </a:p>
        </p:txBody>
      </p:sp>
      <p:sp>
        <p:nvSpPr>
          <p:cNvPr id="4" name="Slide Number Placeholder 3"/>
          <p:cNvSpPr>
            <a:spLocks noGrp="1"/>
          </p:cNvSpPr>
          <p:nvPr>
            <p:ph type="sldNum" sz="quarter" idx="5"/>
          </p:nvPr>
        </p:nvSpPr>
        <p:spPr/>
        <p:txBody>
          <a:bodyPr/>
          <a:lstStyle/>
          <a:p>
            <a:fld id="{E6419C36-8542-4A4F-8357-69B758245BC2}" type="slidenum">
              <a:rPr lang="en-US" smtClean="0"/>
              <a:t>52</a:t>
            </a:fld>
            <a:endParaRPr lang="en-US" dirty="0"/>
          </a:p>
        </p:txBody>
      </p:sp>
    </p:spTree>
    <p:extLst>
      <p:ext uri="{BB962C8B-B14F-4D97-AF65-F5344CB8AC3E}">
        <p14:creationId xmlns:p14="http://schemas.microsoft.com/office/powerpoint/2010/main" val="3426015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Great Reset agenda would have three main components. The first would steer the market toward fairer outcomes.  The second component of a Great Reset agenda would ensure that investments advance shared goals, such as equality and sustainability. The third and final priority of a Great Reset agenda is to harness the innovations of the Fourth Industrial Revolution to support the public good, especially by addressing health and social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G20 finance ministers have backed calls for the IMF to issue $650 billion of special drawing rights (SDRs) – an IMF reserve asset that has only been issued four times before to respond to crises.</a:t>
            </a:r>
          </a:p>
          <a:p>
            <a:r>
              <a:rPr lang="en-US" sz="1200" kern="1200" dirty="0">
                <a:solidFill>
                  <a:schemeClr val="tx1"/>
                </a:solidFill>
                <a:effectLst/>
                <a:latin typeface="+mn-lt"/>
                <a:ea typeface="+mn-ea"/>
                <a:cs typeface="+mn-cs"/>
              </a:rPr>
              <a:t>The cash is traditionally allocated according to the size of countries’ economies. Vulnerable nations have urged richer countries </a:t>
            </a:r>
            <a:r>
              <a:rPr lang="en-US" sz="1200" kern="1200" dirty="0">
                <a:solidFill>
                  <a:schemeClr val="tx1"/>
                </a:solidFill>
                <a:effectLst/>
                <a:latin typeface="+mn-lt"/>
                <a:ea typeface="+mn-ea"/>
                <a:cs typeface="+mn-cs"/>
                <a:hlinkClick r:id="rId3"/>
              </a:rPr>
              <a:t>to donate or redistribute some of their SDRs</a:t>
            </a:r>
            <a:r>
              <a:rPr lang="en-US" sz="1200" kern="1200" dirty="0">
                <a:solidFill>
                  <a:schemeClr val="tx1"/>
                </a:solidFill>
                <a:effectLst/>
                <a:latin typeface="+mn-lt"/>
                <a:ea typeface="+mn-ea"/>
                <a:cs typeface="+mn-cs"/>
              </a:rPr>
              <a:t>, to help them afford vaccines and a green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E6419C36-8542-4A4F-8357-69B758245BC2}" type="slidenum">
              <a:rPr lang="en-US" smtClean="0"/>
              <a:t>53</a:t>
            </a:fld>
            <a:endParaRPr lang="en-US" dirty="0"/>
          </a:p>
        </p:txBody>
      </p:sp>
    </p:spTree>
    <p:extLst>
      <p:ext uri="{BB962C8B-B14F-4D97-AF65-F5344CB8AC3E}">
        <p14:creationId xmlns:p14="http://schemas.microsoft.com/office/powerpoint/2010/main" val="1786967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6419C36-8542-4A4F-8357-69B758245BC2}" type="slidenum">
              <a:rPr lang="en-US" smtClean="0"/>
              <a:t>54</a:t>
            </a:fld>
            <a:endParaRPr lang="en-US" dirty="0"/>
          </a:p>
        </p:txBody>
      </p:sp>
    </p:spTree>
    <p:extLst>
      <p:ext uri="{BB962C8B-B14F-4D97-AF65-F5344CB8AC3E}">
        <p14:creationId xmlns:p14="http://schemas.microsoft.com/office/powerpoint/2010/main" val="1304546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6419C36-8542-4A4F-8357-69B758245BC2}" type="slidenum">
              <a:rPr lang="en-US" smtClean="0"/>
              <a:t>55</a:t>
            </a:fld>
            <a:endParaRPr lang="en-US" dirty="0"/>
          </a:p>
        </p:txBody>
      </p:sp>
    </p:spTree>
    <p:extLst>
      <p:ext uri="{BB962C8B-B14F-4D97-AF65-F5344CB8AC3E}">
        <p14:creationId xmlns:p14="http://schemas.microsoft.com/office/powerpoint/2010/main" val="3543241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fld id="{E6419C36-8542-4A4F-8357-69B758245BC2}" type="slidenum">
              <a:rPr lang="en-US" smtClean="0"/>
              <a:t>56</a:t>
            </a:fld>
            <a:endParaRPr lang="en-US" dirty="0"/>
          </a:p>
        </p:txBody>
      </p:sp>
    </p:spTree>
    <p:extLst>
      <p:ext uri="{BB962C8B-B14F-4D97-AF65-F5344CB8AC3E}">
        <p14:creationId xmlns:p14="http://schemas.microsoft.com/office/powerpoint/2010/main" val="4059412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course helps to understand what makes a good project proposal, which is key to using CC finance well.</a:t>
            </a:r>
          </a:p>
        </p:txBody>
      </p:sp>
      <p:sp>
        <p:nvSpPr>
          <p:cNvPr id="4" name="Slide Number Placeholder 3"/>
          <p:cNvSpPr>
            <a:spLocks noGrp="1"/>
          </p:cNvSpPr>
          <p:nvPr>
            <p:ph type="sldNum" sz="quarter" idx="10"/>
          </p:nvPr>
        </p:nvSpPr>
        <p:spPr/>
        <p:txBody>
          <a:bodyPr/>
          <a:lstStyle/>
          <a:p>
            <a:fld id="{E6419C36-8542-4A4F-8357-69B758245BC2}" type="slidenum">
              <a:rPr lang="en-US" smtClean="0"/>
              <a:t>57</a:t>
            </a:fld>
            <a:endParaRPr lang="en-US" dirty="0"/>
          </a:p>
        </p:txBody>
      </p:sp>
    </p:spTree>
    <p:extLst>
      <p:ext uri="{BB962C8B-B14F-4D97-AF65-F5344CB8AC3E}">
        <p14:creationId xmlns:p14="http://schemas.microsoft.com/office/powerpoint/2010/main" val="4146409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TH" dirty="0"/>
              <a:t>Somewhat like an octypus to me.</a:t>
            </a:r>
          </a:p>
          <a:p>
            <a:pPr marL="228600" indent="-228600">
              <a:buFont typeface="+mj-lt"/>
              <a:buAutoNum type="arabicPeriod"/>
            </a:pPr>
            <a:r>
              <a:rPr lang="en-TH" dirty="0"/>
              <a:t>But this isn’t as complex as it first appears.</a:t>
            </a:r>
          </a:p>
          <a:p>
            <a:pPr marL="228600" indent="-228600">
              <a:buFont typeface="+mj-lt"/>
              <a:buAutoNum type="arabicPeriod"/>
            </a:pPr>
            <a:r>
              <a:rPr lang="en-TH" dirty="0"/>
              <a:t>It breaks finance down into four categories (on top): 1. sources and intermediaties, 2. instruments, 3. uses and 4. sectors. I’ll overview each of these in my presentation.</a:t>
            </a:r>
          </a:p>
          <a:p>
            <a:pPr marL="228600" indent="-228600">
              <a:buFont typeface="+mj-lt"/>
              <a:buAutoNum type="arabicPeriod"/>
            </a:pPr>
            <a:r>
              <a:rPr lang="en-TH" dirty="0"/>
              <a:t>Like many of the upcoming slides in my presentation, graphs are displayed that normally require a few minutes of study to fully understand. I’ve provided them so that those who have more of an interest can go back to them at a later time if they wish. For the rest of you, I will simply provide the main one or two points that the respective graph represents.</a:t>
            </a:r>
          </a:p>
        </p:txBody>
      </p:sp>
      <p:sp>
        <p:nvSpPr>
          <p:cNvPr id="4" name="Slide Number Placeholder 3"/>
          <p:cNvSpPr>
            <a:spLocks noGrp="1"/>
          </p:cNvSpPr>
          <p:nvPr>
            <p:ph type="sldNum" sz="quarter" idx="5"/>
          </p:nvPr>
        </p:nvSpPr>
        <p:spPr/>
        <p:txBody>
          <a:bodyPr/>
          <a:lstStyle/>
          <a:p>
            <a:fld id="{E6419C36-8542-4A4F-8357-69B758245BC2}" type="slidenum">
              <a:rPr lang="en-US" smtClean="0"/>
              <a:t>5</a:t>
            </a:fld>
            <a:endParaRPr lang="en-US" dirty="0"/>
          </a:p>
        </p:txBody>
      </p:sp>
    </p:spTree>
    <p:extLst>
      <p:ext uri="{BB962C8B-B14F-4D97-AF65-F5344CB8AC3E}">
        <p14:creationId xmlns:p14="http://schemas.microsoft.com/office/powerpoint/2010/main" val="16220704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59</a:t>
            </a:fld>
            <a:endParaRPr lang="en-US" dirty="0"/>
          </a:p>
        </p:txBody>
      </p:sp>
    </p:spTree>
    <p:extLst>
      <p:ext uri="{BB962C8B-B14F-4D97-AF65-F5344CB8AC3E}">
        <p14:creationId xmlns:p14="http://schemas.microsoft.com/office/powerpoint/2010/main" val="2094758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60</a:t>
            </a:fld>
            <a:endParaRPr lang="en-US" dirty="0"/>
          </a:p>
        </p:txBody>
      </p:sp>
    </p:spTree>
    <p:extLst>
      <p:ext uri="{BB962C8B-B14F-4D97-AF65-F5344CB8AC3E}">
        <p14:creationId xmlns:p14="http://schemas.microsoft.com/office/powerpoint/2010/main" val="1352253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61</a:t>
            </a:fld>
            <a:endParaRPr lang="en-US" dirty="0"/>
          </a:p>
        </p:txBody>
      </p:sp>
    </p:spTree>
    <p:extLst>
      <p:ext uri="{BB962C8B-B14F-4D97-AF65-F5344CB8AC3E}">
        <p14:creationId xmlns:p14="http://schemas.microsoft.com/office/powerpoint/2010/main" val="8612604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62</a:t>
            </a:fld>
            <a:endParaRPr lang="en-US" dirty="0"/>
          </a:p>
        </p:txBody>
      </p:sp>
    </p:spTree>
    <p:extLst>
      <p:ext uri="{BB962C8B-B14F-4D97-AF65-F5344CB8AC3E}">
        <p14:creationId xmlns:p14="http://schemas.microsoft.com/office/powerpoint/2010/main" val="414237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Hopefully, yes.</a:t>
            </a:r>
          </a:p>
          <a:p>
            <a:pPr marL="228600" indent="-228600">
              <a:buFont typeface="+mj-lt"/>
              <a:buAutoNum type="arabicPeriod"/>
            </a:pPr>
            <a:r>
              <a:rPr lang="en-US" dirty="0"/>
              <a:t>There are still significant data gaps.</a:t>
            </a:r>
          </a:p>
          <a:p>
            <a:pPr marL="228600" indent="-228600">
              <a:buFont typeface="+mj-lt"/>
              <a:buAutoNum type="arabicPeriod"/>
            </a:pPr>
            <a:r>
              <a:rPr lang="en-US" dirty="0"/>
              <a:t>But trends rather than absolute numbers are often what is important here.</a:t>
            </a:r>
          </a:p>
        </p:txBody>
      </p:sp>
      <p:sp>
        <p:nvSpPr>
          <p:cNvPr id="4" name="Slide Number Placeholder 3"/>
          <p:cNvSpPr>
            <a:spLocks noGrp="1"/>
          </p:cNvSpPr>
          <p:nvPr>
            <p:ph type="sldNum" sz="quarter" idx="5"/>
          </p:nvPr>
        </p:nvSpPr>
        <p:spPr/>
        <p:txBody>
          <a:bodyPr/>
          <a:lstStyle/>
          <a:p>
            <a:fld id="{E6419C36-8542-4A4F-8357-69B758245BC2}" type="slidenum">
              <a:rPr lang="en-US" smtClean="0"/>
              <a:t>7</a:t>
            </a:fld>
            <a:endParaRPr lang="en-US" dirty="0"/>
          </a:p>
        </p:txBody>
      </p:sp>
    </p:spTree>
    <p:extLst>
      <p:ext uri="{BB962C8B-B14F-4D97-AF65-F5344CB8AC3E}">
        <p14:creationId xmlns:p14="http://schemas.microsoft.com/office/powerpoint/2010/main" val="4792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8</a:t>
            </a:fld>
            <a:endParaRPr lang="en-US" dirty="0"/>
          </a:p>
        </p:txBody>
      </p:sp>
    </p:spTree>
    <p:extLst>
      <p:ext uri="{BB962C8B-B14F-4D97-AF65-F5344CB8AC3E}">
        <p14:creationId xmlns:p14="http://schemas.microsoft.com/office/powerpoint/2010/main" val="211202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a:t>Article</a:t>
            </a:r>
            <a:r>
              <a:rPr lang="en-US" sz="1200" baseline="0" dirty="0"/>
              <a:t> 9</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a:t>Developed and developing countries agree developing countries need financial help</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a:t>Agree there are several ways to skin a cat in CC finance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a:t>Note the “significant role of public funds” in climate finance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a:t>Developed countries are asked ”to take the lead in mobilizing climate finance”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a:t>But all Parties are “encouraged to provide or continue to provide such support voluntarily”</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a:t>In the end developing countries didn’t get firm commitment on amounts or timetable or over and above ODA, etc.</a:t>
            </a:r>
            <a:endParaRPr lang="en-US" sz="1200" dirty="0"/>
          </a:p>
          <a:p>
            <a:pPr marL="171450" indent="-171450">
              <a:buFont typeface="Arial" charset="0"/>
              <a:buChar char="•"/>
            </a:pPr>
            <a:endParaRPr lang="en-US" sz="1200" dirty="0"/>
          </a:p>
          <a:p>
            <a:pPr marL="171450" indent="-171450">
              <a:buFont typeface="Arial" charset="0"/>
              <a:buChar char="•"/>
            </a:pPr>
            <a:endParaRPr lang="en-US" sz="1200" dirty="0"/>
          </a:p>
          <a:p>
            <a:pPr marL="171450" indent="-171450">
              <a:buFont typeface="Arial" charset="0"/>
              <a:buChar char="•"/>
            </a:pPr>
            <a:r>
              <a:rPr lang="en-US" sz="1200" dirty="0"/>
              <a:t>The reassessment (now to be done in 2020) will be in</a:t>
            </a:r>
            <a:r>
              <a:rPr lang="en-US" sz="1200" baseline="0" dirty="0"/>
              <a:t> the context of $100B/yr as the floor</a:t>
            </a:r>
          </a:p>
          <a:p>
            <a:pPr marL="171450" indent="-171450">
              <a:buFont typeface="Arial" charset="0"/>
              <a:buChar char="•"/>
            </a:pPr>
            <a:r>
              <a:rPr lang="en-US" sz="1200" baseline="0" dirty="0"/>
              <a:t>But no agreed methodology on defining and tracking CC finance. OECD says $62B in 2014 but strongly disputed by developing countries.</a:t>
            </a:r>
          </a:p>
          <a:p>
            <a:pPr marL="171450" indent="-171450">
              <a:buFont typeface="Arial" charset="0"/>
              <a:buChar char="•"/>
            </a:pPr>
            <a:r>
              <a:rPr lang="en-US" sz="1200" baseline="0" dirty="0"/>
              <a:t>Cooperative approaches have an impact on finance and include: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Formulate joint NDCs within a regional economic integration organization (e.g., EU states; ASEAN?)</a:t>
            </a: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Form voluntary partnerships to support mitigation efforts including transfer of mitigation outcomes</a:t>
            </a:r>
          </a:p>
          <a:p>
            <a:pPr marL="1085850" marR="0" lvl="2"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Formal emissions trading or results-based payments without a transfer of a carbon unit</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Sustainable development mechanism allowing public and private entities to support mitigation projects that generate transferrable GHG emissions</a:t>
            </a:r>
          </a:p>
          <a:p>
            <a:pPr marL="1085850" marR="0" lvl="2"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Like CDM offsets</a:t>
            </a:r>
            <a:endParaRPr lang="en-US" dirty="0"/>
          </a:p>
        </p:txBody>
      </p:sp>
      <p:sp>
        <p:nvSpPr>
          <p:cNvPr id="4" name="Slide Number Placeholder 3"/>
          <p:cNvSpPr>
            <a:spLocks noGrp="1"/>
          </p:cNvSpPr>
          <p:nvPr>
            <p:ph type="sldNum" sz="quarter" idx="10"/>
          </p:nvPr>
        </p:nvSpPr>
        <p:spPr/>
        <p:txBody>
          <a:bodyPr/>
          <a:lstStyle/>
          <a:p>
            <a:fld id="{E6419C36-8542-4A4F-8357-69B758245BC2}" type="slidenum">
              <a:rPr lang="en-US" smtClean="0"/>
              <a:t>9</a:t>
            </a:fld>
            <a:endParaRPr lang="en-US" dirty="0"/>
          </a:p>
        </p:txBody>
      </p:sp>
    </p:spTree>
    <p:extLst>
      <p:ext uri="{BB962C8B-B14F-4D97-AF65-F5344CB8AC3E}">
        <p14:creationId xmlns:p14="http://schemas.microsoft.com/office/powerpoint/2010/main" val="415308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sz="1200" dirty="0"/>
          </a:p>
          <a:p>
            <a:pPr marL="171450" indent="-171450">
              <a:buFont typeface="Arial" charset="0"/>
              <a:buChar char="•"/>
            </a:pPr>
            <a:endParaRPr lang="en-US" sz="1200" dirty="0"/>
          </a:p>
        </p:txBody>
      </p:sp>
      <p:sp>
        <p:nvSpPr>
          <p:cNvPr id="4" name="Slide Number Placeholder 3"/>
          <p:cNvSpPr>
            <a:spLocks noGrp="1"/>
          </p:cNvSpPr>
          <p:nvPr>
            <p:ph type="sldNum" sz="quarter" idx="10"/>
          </p:nvPr>
        </p:nvSpPr>
        <p:spPr/>
        <p:txBody>
          <a:bodyPr/>
          <a:lstStyle/>
          <a:p>
            <a:fld id="{E6419C36-8542-4A4F-8357-69B758245BC2}" type="slidenum">
              <a:rPr lang="en-US" smtClean="0"/>
              <a:t>10</a:t>
            </a:fld>
            <a:endParaRPr lang="en-US" dirty="0"/>
          </a:p>
        </p:txBody>
      </p:sp>
    </p:spTree>
    <p:extLst>
      <p:ext uri="{BB962C8B-B14F-4D97-AF65-F5344CB8AC3E}">
        <p14:creationId xmlns:p14="http://schemas.microsoft.com/office/powerpoint/2010/main" val="244438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923F103-BC34-4FE4-A40E-EDDEECFDA5D0}" type="datetimeFigureOut">
              <a:rPr lang="en-US" smtClean="0"/>
              <a:pPr/>
              <a:t>3/7/22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3/7/22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3/7/22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t>3/7/22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34E6425-0181-43F2-84FC-787E803FD2F8}" type="datetimeFigureOut">
              <a:rPr lang="en-US" smtClean="0"/>
              <a:t>3/7/22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3/7/22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3/7/22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3/7/22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3/7/22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6E86A4C-8E40-4F87-A4F0-01A0687C5742}" type="datetimeFigureOut">
              <a:rPr lang="en-US" smtClean="0"/>
              <a:t>3/7/22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5E72C73-2D91-4E12-BA25-F0AA0C03599B}" type="datetimeFigureOut">
              <a:rPr lang="en-US" smtClean="0"/>
              <a:t>3/7/22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BE451C3-0FF4-47C4-B829-773ADF60F88C}" type="datetimeFigureOut">
              <a:rPr lang="en-US" smtClean="0"/>
              <a:t>3/7/22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217C01CDF56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9380890"/>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unfccc.int/paris_agreement/items/9485.ph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climatefundsupdate.org/wp-content/uploads/2021/03/CFF1-ENG-2020-Digital.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ukcop26.org/cop26-goals/financ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f.panda.org/wwf_news/?3762941/WWF-hails-largest-ever-private-funding-commitment-for-biodiversity-as-a-momentous-move-for-a-nature-positive-world" TargetMode="External"/><Relationship Id="rId5" Type="http://schemas.openxmlformats.org/officeDocument/2006/relationships/hyperlink" Target="https://www.wri.org/insights/what-cop26-means-forests-climate" TargetMode="External"/><Relationship Id="rId4" Type="http://schemas.openxmlformats.org/officeDocument/2006/relationships/hyperlink" Target="https://www.business-standard.com/article/current-affairs/cop26-draft-decision-shifts-the-goalpost-on-climate-financing-121111001193_1.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kcop26.org/mdb-joint-statemen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news.un.org/en/story/2021/11/110481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ukcop26.org/mdb-joint-statemen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unfccc.int/news/cop26-pivotal-progress-made-on-sustainable-forest-management-and-conservation" TargetMode="External"/><Relationship Id="rId4" Type="http://schemas.openxmlformats.org/officeDocument/2006/relationships/hyperlink" Target="https://news.un.org/en/story/2021/11/110481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ukcop26.org/mdb-joint-stateme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unfccc.int/news/cop26-reaches-consensus-on-key-actions-to-address-climate-change" TargetMode="External"/><Relationship Id="rId5" Type="http://schemas.openxmlformats.org/officeDocument/2006/relationships/hyperlink" Target="https://unfccc.int/news/cop26-pivotal-progress-made-on-sustainable-forest-management-and-conservation" TargetMode="External"/><Relationship Id="rId4" Type="http://schemas.openxmlformats.org/officeDocument/2006/relationships/hyperlink" Target="https://news.un.org/en/story/2021/11/110481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bankofengland.co.uk/-/media/boe/files/events/2020/february/cop26-private-finance-strategy.pdf?la=en&amp;hash=4D961E25E8E80EAB2108EEA09628DBA461D6075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climatepolicyinitiative.org/publication/updated-view-on-the-global-landscape-of-climate-finance-201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climatepolicyinitiative.org/publication/global-landscape-of-climate-finance-201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limatepolicyinitiative.org/publication/global-landscape-of-climate-finance-2019/"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limatepolicyinitiative.org/wp-content/uploads/2021/10/Global-Landscape-of-Climate-Finance-2021.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un.org/sustainabledevelopment/blog/2016/05/unep-report-cost-of-adapting-to-climate-change-could-hit-500b-per-year-by-205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ourworldindata.org/how-much-will-it-cost-to-mitigate-climate-change" TargetMode="External"/><Relationship Id="rId4" Type="http://schemas.openxmlformats.org/officeDocument/2006/relationships/hyperlink" Target="https://climatepolicyinitiative.org/wp-content/uploads/2019/11/2019-Global-Landscape-of-Climate-Finance.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business-standard.com/article/current-affairs/cop26-draft-decision-shifts-the-goalpost-on-climate-financing-121111001193_1.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climatepolicyinitiative.org/publication/global-landscape-of-climate-finance-201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unfccc.int/sites/default/files/resource/2018%20BA%20Technical%20Report%20Final.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climatefundsupdate.org/wp-content/uploads/2021/03/CFF2-ENG-2020-Digital.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ilearn.greenclimate.fund/thematicarea/category?id=2" TargetMode="External"/><Relationship Id="rId7" Type="http://schemas.openxmlformats.org/officeDocument/2006/relationships/hyperlink" Target="https://www.greenclimate.fund/news/gcf-signs-public-private-partnership-agreements-launch-global-subnational-climate-fun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wri.org/blog/2020/02/insider-four-ways-green-climate-fund-can-strengthen-its-next-strategic-plan" TargetMode="External"/><Relationship Id="rId5" Type="http://schemas.openxmlformats.org/officeDocument/2006/relationships/hyperlink" Target="https://www.greenclimate.fund/" TargetMode="External"/><Relationship Id="rId4" Type="http://schemas.openxmlformats.org/officeDocument/2006/relationships/hyperlink" Target="https://www.adaptation-fund.org/adaptation-fund-invites-broad-input-from-stakeholders-as-it-begins-development-of-next-five-year-strategy/"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adb.org/what-we-do/themes/climate-change-disaster-risk-management/main"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onortracker.org/insights/financing-future-climate-finance-and-role-od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env.go.jp/press/files/en/698.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ifc.org/wps/wcm/connect/30635fde-1c38-42af-97b9-2304e962fc85/DFI+Blended+Concessional+Finance+for+Private+Sector+Operations_Summary+R....pdf?MOD=AJPER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economist.com/news/finance-and-economics/21697263-fad-mixing-public-charitable-and-private-money-trending-blendin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unfccc.int/topics/what-are-market-and-non-market-mechanism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lkyspp.nus.edu.sg/gia/article/asian-central-banks-are-ahead-of-the-green-curve"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newyorker.com/news/daily-comment/the-powerful-new-financial-argument-for-fossil-fuel-divestment?utm_source=nl&amp;utm_brand=tny&amp;utm_mailing=TNY_Daily_040321&amp;utm_campaign=aud-dev&amp;utm_medium=email&amp;bxid=5be9e7a72ddf9c72dc6f2dca&amp;cndid=44337841&amp;hasha=2529b9cfc57eb8f33bcf61fb5c4349bd&amp;hashb=0eb46fa356aef2f52704618d7eb89e6783404c66&amp;hashc=28a70c3036553d85bd681fd324a8904275bc9c31fe0bbbc2bf76d56439d596db&amp;esrc=AUTO_OTHER&amp;mbid=CRMNYR012019&amp;utm_term=TNY_Dail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ifc.org/wps/wcm/connect/30635fde-1c38-42af-97b9-2304e962fc85/DFI+Blended+Concessional+Finance+for+Private+Sector+Operations_Summary+R....pdf?MOD=AJPERE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economist.com/news/finance-and-economics/21697263-fad-mixing-public-charitable-and-private-money-trending-blendin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worldbank.org/en/news/feature/2021/03/04/unlocking-private-investment-in-climate-adaptation-and-resilienc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www.youtube.com/watch?v=PXSufjnkSXo" TargetMode="External"/><Relationship Id="rId3" Type="http://schemas.openxmlformats.org/officeDocument/2006/relationships/hyperlink" Target="https://seea.un.org/ecosystem-accounting" TargetMode="External"/><Relationship Id="rId7" Type="http://schemas.openxmlformats.org/officeDocument/2006/relationships/hyperlink" Target="https://www.weforum.org/agenda/archive/the-great-rese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weforum.org/agenda/2020/06/now-is-the-time-for-a-great-reset/" TargetMode="External"/><Relationship Id="rId5" Type="http://schemas.openxmlformats.org/officeDocument/2006/relationships/hyperlink" Target="https://pubs.iied.org/sites/default/files/pdfs/migrate/16674IIED.pdf" TargetMode="External"/><Relationship Id="rId4" Type="http://schemas.openxmlformats.org/officeDocument/2006/relationships/hyperlink" Target="https://www.dhakatribune.com/climate-change/2021/01/02/climate-finance-in-bangladesh-a-critical-review" TargetMode="External"/><Relationship Id="rId9" Type="http://schemas.openxmlformats.org/officeDocument/2006/relationships/hyperlink" Target="https://www.climatechangenews.com/2021/04/08/climate-vulnerability-factored-debt-relief-says-imf-head/"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reuters.com/article/us-climate-change-newzealand-idUSKBN2BZ2T6" TargetMode="External"/><Relationship Id="rId3" Type="http://schemas.openxmlformats.org/officeDocument/2006/relationships/hyperlink" Target="https://seea.un.org/ecosystem-accounting" TargetMode="External"/><Relationship Id="rId7" Type="http://schemas.openxmlformats.org/officeDocument/2006/relationships/hyperlink" Target="https://climatefinancenetwork.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ccrif.org/" TargetMode="External"/><Relationship Id="rId5" Type="http://schemas.openxmlformats.org/officeDocument/2006/relationships/hyperlink" Target="https://assets.publishing.service.gov.uk/government/uploads/system/uploads/attachment_data/file/966131/UKIB_Policy_Design.pdf" TargetMode="External"/><Relationship Id="rId4" Type="http://schemas.openxmlformats.org/officeDocument/2006/relationships/hyperlink" Target="https://www.dhakatribune.com/climate-change/2021/01/02/climate-finance-in-bangladesh-a-critical-review"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climatefinancenetwork.o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weadapt.org/knowledge-base/climate-finance/guide-to-climate-change-adaptation-project-preparation"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asiapacificadapt.net/gender-sourcebook/"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weadapt.org/knowledge-base/climate-finance/guide-to-climate-change-adaptation-project-preparatio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unfccc.int/files/parties_observers/igo/submissions/application/pdf/708.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unfccc.int/paris_agreement/items/9485.ph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3160" y="2110154"/>
            <a:ext cx="8447557" cy="928467"/>
          </a:xfrm>
        </p:spPr>
        <p:txBody>
          <a:bodyPr anchor="ctr"/>
          <a:lstStyle/>
          <a:p>
            <a:pPr algn="ctr"/>
            <a:br>
              <a:rPr lang="en-US" dirty="0"/>
            </a:br>
            <a:endParaRPr lang="en-US" dirty="0"/>
          </a:p>
        </p:txBody>
      </p:sp>
      <p:sp>
        <p:nvSpPr>
          <p:cNvPr id="3" name="Subtitle 2"/>
          <p:cNvSpPr>
            <a:spLocks noGrp="1"/>
          </p:cNvSpPr>
          <p:nvPr>
            <p:ph type="subTitle" idx="1"/>
          </p:nvPr>
        </p:nvSpPr>
        <p:spPr>
          <a:xfrm>
            <a:off x="676652" y="4777380"/>
            <a:ext cx="9843971" cy="1375226"/>
          </a:xfrm>
        </p:spPr>
        <p:txBody>
          <a:bodyPr>
            <a:normAutofit/>
          </a:bodyPr>
          <a:lstStyle/>
          <a:p>
            <a:r>
              <a:rPr lang="en-US" sz="2400" dirty="0"/>
              <a:t>ROBERT J. DOBIAS, Advisor, National Research Council of Thailand</a:t>
            </a:r>
          </a:p>
          <a:p>
            <a:r>
              <a:rPr lang="en-US" dirty="0"/>
              <a:t>AIT, 15 March 2022</a:t>
            </a:r>
          </a:p>
          <a:p>
            <a:endParaRPr lang="en-US" dirty="0"/>
          </a:p>
        </p:txBody>
      </p:sp>
      <p:sp>
        <p:nvSpPr>
          <p:cNvPr id="4" name="TextBox 3"/>
          <p:cNvSpPr txBox="1"/>
          <p:nvPr/>
        </p:nvSpPr>
        <p:spPr>
          <a:xfrm>
            <a:off x="1181686" y="1886505"/>
            <a:ext cx="9843971" cy="1754326"/>
          </a:xfrm>
          <a:prstGeom prst="rect">
            <a:avLst/>
          </a:prstGeom>
          <a:noFill/>
        </p:spPr>
        <p:txBody>
          <a:bodyPr wrap="square" rtlCol="0" anchor="ctr">
            <a:spAutoFit/>
          </a:bodyPr>
          <a:lstStyle/>
          <a:p>
            <a:pPr algn="ctr"/>
            <a:r>
              <a:rPr lang="en-US" sz="5400" dirty="0"/>
              <a:t>CLIMATE FINANCE</a:t>
            </a:r>
          </a:p>
          <a:p>
            <a:pPr algn="ctr"/>
            <a:r>
              <a:rPr lang="en-US" sz="5400" dirty="0"/>
              <a:t>AN OVERVIEW</a:t>
            </a:r>
          </a:p>
        </p:txBody>
      </p:sp>
    </p:spTree>
    <p:extLst>
      <p:ext uri="{BB962C8B-B14F-4D97-AF65-F5344CB8AC3E}">
        <p14:creationId xmlns:p14="http://schemas.microsoft.com/office/powerpoint/2010/main" val="875111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618" y="221674"/>
            <a:ext cx="9601200" cy="734290"/>
          </a:xfrm>
        </p:spPr>
        <p:txBody>
          <a:bodyPr>
            <a:normAutofit/>
          </a:bodyPr>
          <a:lstStyle/>
          <a:p>
            <a:r>
              <a:rPr lang="en-US" dirty="0">
                <a:solidFill>
                  <a:srgbClr val="FF0000"/>
                </a:solidFill>
              </a:rPr>
              <a:t>PARIS AGREEMENT</a:t>
            </a:r>
          </a:p>
        </p:txBody>
      </p:sp>
      <p:sp>
        <p:nvSpPr>
          <p:cNvPr id="3" name="Content Placeholder 2"/>
          <p:cNvSpPr>
            <a:spLocks noGrp="1"/>
          </p:cNvSpPr>
          <p:nvPr>
            <p:ph idx="1"/>
          </p:nvPr>
        </p:nvSpPr>
        <p:spPr>
          <a:xfrm>
            <a:off x="1371600" y="1364343"/>
            <a:ext cx="10220632" cy="4806489"/>
          </a:xfrm>
        </p:spPr>
        <p:txBody>
          <a:bodyPr>
            <a:normAutofit lnSpcReduction="10000"/>
          </a:bodyPr>
          <a:lstStyle/>
          <a:p>
            <a:pPr marL="0" indent="0">
              <a:buNone/>
            </a:pPr>
            <a:r>
              <a:rPr lang="en-US" sz="3200" dirty="0"/>
              <a:t>Language:</a:t>
            </a:r>
          </a:p>
          <a:p>
            <a:r>
              <a:rPr lang="en-US" sz="3200" dirty="0"/>
              <a:t>Provide finance on “the basis of equity and in accordance with their common but differentiated responsibilities and respective capabilities”</a:t>
            </a:r>
          </a:p>
          <a:p>
            <a:r>
              <a:rPr lang="en-US" sz="3200" dirty="0"/>
              <a:t>Polluter pays</a:t>
            </a:r>
          </a:p>
          <a:p>
            <a:r>
              <a:rPr lang="en-US" sz="3200" dirty="0"/>
              <a:t>New and additional finance</a:t>
            </a:r>
          </a:p>
          <a:p>
            <a:r>
              <a:rPr lang="en-US" sz="3200" dirty="0"/>
              <a:t>Predictable finance</a:t>
            </a:r>
          </a:p>
          <a:p>
            <a:r>
              <a:rPr lang="en-US" sz="3200" dirty="0"/>
              <a:t>Adequate and precautionary (1.5</a:t>
            </a:r>
            <a:r>
              <a:rPr lang="en-US" sz="3200" baseline="30000" dirty="0"/>
              <a:t>o</a:t>
            </a:r>
            <a:r>
              <a:rPr lang="en-US" sz="3200" dirty="0"/>
              <a:t>C)</a:t>
            </a:r>
          </a:p>
          <a:p>
            <a:r>
              <a:rPr lang="en-US" sz="3200" dirty="0"/>
              <a:t>Transparent and accountable</a:t>
            </a:r>
          </a:p>
        </p:txBody>
      </p:sp>
      <p:sp>
        <p:nvSpPr>
          <p:cNvPr id="4" name="TextBox 3">
            <a:extLst>
              <a:ext uri="{FF2B5EF4-FFF2-40B4-BE49-F238E27FC236}">
                <a16:creationId xmlns:a16="http://schemas.microsoft.com/office/drawing/2014/main" id="{BD81E633-F1ED-FE4D-A7A1-01E4EE6EC291}"/>
              </a:ext>
            </a:extLst>
          </p:cNvPr>
          <p:cNvSpPr txBox="1"/>
          <p:nvPr/>
        </p:nvSpPr>
        <p:spPr>
          <a:xfrm>
            <a:off x="1371600" y="6170832"/>
            <a:ext cx="9213273" cy="461665"/>
          </a:xfrm>
          <a:prstGeom prst="rect">
            <a:avLst/>
          </a:prstGeom>
          <a:noFill/>
        </p:spPr>
        <p:txBody>
          <a:bodyPr wrap="square" rtlCol="0">
            <a:spAutoFit/>
          </a:bodyPr>
          <a:lstStyle/>
          <a:p>
            <a:r>
              <a:rPr lang="en-US" sz="1200" dirty="0">
                <a:hlinkClick r:id="rId3"/>
              </a:rPr>
              <a:t>http://unfccc.int/paris_agreement/items/9485.php</a:t>
            </a:r>
            <a:endParaRPr lang="en-US" sz="1200" dirty="0"/>
          </a:p>
          <a:p>
            <a:r>
              <a:rPr lang="en-US" sz="1200" dirty="0"/>
              <a:t> </a:t>
            </a:r>
            <a:r>
              <a:rPr lang="en-US" sz="1200" dirty="0">
                <a:hlinkClick r:id="rId4"/>
              </a:rPr>
              <a:t>https://climatefundsupdate.org/wp-content/uploads/2021/03/CFF1-ENG-2020-Digital.pdf</a:t>
            </a:r>
            <a:r>
              <a:rPr lang="en-US" sz="1200" dirty="0"/>
              <a:t> </a:t>
            </a:r>
          </a:p>
        </p:txBody>
      </p:sp>
    </p:spTree>
    <p:extLst>
      <p:ext uri="{BB962C8B-B14F-4D97-AF65-F5344CB8AC3E}">
        <p14:creationId xmlns:p14="http://schemas.microsoft.com/office/powerpoint/2010/main" val="135824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618" y="221674"/>
            <a:ext cx="9601200" cy="734290"/>
          </a:xfrm>
        </p:spPr>
        <p:txBody>
          <a:bodyPr>
            <a:normAutofit/>
          </a:bodyPr>
          <a:lstStyle/>
          <a:p>
            <a:r>
              <a:rPr lang="en-US" dirty="0">
                <a:solidFill>
                  <a:srgbClr val="FF0000"/>
                </a:solidFill>
              </a:rPr>
              <a:t>Pre-CoP 26</a:t>
            </a:r>
          </a:p>
        </p:txBody>
      </p:sp>
      <p:sp>
        <p:nvSpPr>
          <p:cNvPr id="3" name="Content Placeholder 2"/>
          <p:cNvSpPr>
            <a:spLocks noGrp="1"/>
          </p:cNvSpPr>
          <p:nvPr>
            <p:ph idx="1"/>
          </p:nvPr>
        </p:nvSpPr>
        <p:spPr>
          <a:xfrm>
            <a:off x="1355075" y="1057619"/>
            <a:ext cx="10220632" cy="4847422"/>
          </a:xfrm>
        </p:spPr>
        <p:txBody>
          <a:bodyPr>
            <a:normAutofit fontScale="92500" lnSpcReduction="10000"/>
          </a:bodyPr>
          <a:lstStyle/>
          <a:p>
            <a:r>
              <a:rPr lang="en-US" sz="3200" dirty="0"/>
              <a:t>Taskforce on Access to Climate Finance created in May 2021</a:t>
            </a:r>
          </a:p>
          <a:p>
            <a:pPr marL="711200" lvl="5" indent="-350838"/>
            <a:r>
              <a:rPr lang="en-US" sz="2800" dirty="0"/>
              <a:t>To facilitate coherent and effective support for developing countries in mitigation and adaptation</a:t>
            </a:r>
          </a:p>
          <a:p>
            <a:r>
              <a:rPr lang="en-US" sz="3200" dirty="0"/>
              <a:t>Glasgow Financial Alliance for Net-Zero</a:t>
            </a:r>
          </a:p>
          <a:p>
            <a:r>
              <a:rPr lang="en-US" sz="3200" dirty="0"/>
              <a:t>$5 b pledge from 9 philanthropic organizations for nature-positive investments, including for climate change</a:t>
            </a:r>
          </a:p>
          <a:p>
            <a:pPr marL="447675" lvl="5" indent="-393700">
              <a:buFont typeface="Wingdings" pitchFamily="2" charset="2"/>
              <a:buChar char="§"/>
            </a:pPr>
            <a:r>
              <a:rPr lang="en-US" sz="3200" dirty="0"/>
              <a:t>Contribution to funds</a:t>
            </a:r>
          </a:p>
          <a:p>
            <a:pPr marL="711200" lvl="1" indent="-350838"/>
            <a:r>
              <a:rPr lang="en-US" sz="2200" dirty="0"/>
              <a:t>$350 m to Adaptation Fund (a record amount)</a:t>
            </a:r>
          </a:p>
          <a:p>
            <a:pPr marL="711200" lvl="1" indent="-350838"/>
            <a:r>
              <a:rPr lang="en-US" sz="2200" dirty="0"/>
              <a:t>$413 m to Least Developed Countries Fund</a:t>
            </a:r>
          </a:p>
          <a:p>
            <a:pPr marL="711200" lvl="1" indent="-350838"/>
            <a:r>
              <a:rPr lang="en-US" sz="2200" dirty="0"/>
              <a:t>More than before; still well below demand</a:t>
            </a:r>
          </a:p>
          <a:p>
            <a:endParaRPr lang="en-US" sz="3200" dirty="0"/>
          </a:p>
          <a:p>
            <a:pPr lvl="1"/>
            <a:endParaRPr lang="en-US" sz="3200" dirty="0"/>
          </a:p>
        </p:txBody>
      </p:sp>
      <p:sp>
        <p:nvSpPr>
          <p:cNvPr id="5" name="TextBox 4">
            <a:extLst>
              <a:ext uri="{FF2B5EF4-FFF2-40B4-BE49-F238E27FC236}">
                <a16:creationId xmlns:a16="http://schemas.microsoft.com/office/drawing/2014/main" id="{8A49DE08-834F-574B-B51A-0472A236A53E}"/>
              </a:ext>
            </a:extLst>
          </p:cNvPr>
          <p:cNvSpPr txBox="1"/>
          <p:nvPr/>
        </p:nvSpPr>
        <p:spPr>
          <a:xfrm>
            <a:off x="1355075" y="5657671"/>
            <a:ext cx="8312227" cy="1200329"/>
          </a:xfrm>
          <a:prstGeom prst="rect">
            <a:avLst/>
          </a:prstGeom>
          <a:noFill/>
        </p:spPr>
        <p:txBody>
          <a:bodyPr wrap="square" rtlCol="0">
            <a:spAutoFit/>
          </a:bodyPr>
          <a:lstStyle/>
          <a:p>
            <a:r>
              <a:rPr lang="en-US" sz="1200" dirty="0">
                <a:hlinkClick r:id="rId3"/>
              </a:rPr>
              <a:t>https://ukcop26.org/cop26-goals/finance/</a:t>
            </a:r>
            <a:endParaRPr lang="en-US" sz="1200" dirty="0"/>
          </a:p>
          <a:p>
            <a:r>
              <a:rPr lang="en-US" sz="1200" dirty="0">
                <a:hlinkClick r:id="rId4"/>
              </a:rPr>
              <a:t>https://www.business-standard.com/article/current-affairs/cop26-draft-decision-shifts-the-goalpost-on-climate-financing-121111001193_1.html</a:t>
            </a:r>
            <a:r>
              <a:rPr lang="en-US" sz="1200" dirty="0"/>
              <a:t> </a:t>
            </a:r>
          </a:p>
          <a:p>
            <a:r>
              <a:rPr lang="en-US" sz="1200" dirty="0">
                <a:hlinkClick r:id="rId5"/>
              </a:rPr>
              <a:t>https://www.wri.org/insights/what-cop26-means-forests-climate</a:t>
            </a:r>
            <a:r>
              <a:rPr lang="en-US" sz="1200" dirty="0"/>
              <a:t> </a:t>
            </a:r>
          </a:p>
          <a:p>
            <a:r>
              <a:rPr lang="en-US" sz="1200" dirty="0">
                <a:hlinkClick r:id="rId6"/>
              </a:rPr>
              <a:t>https://wwf.panda.org/wwf_news/?3762941/WWF-hails-largest-ever-private-funding-commitment-for-biodiversity-as-a-momentous-move-for-a-nature-positive-world</a:t>
            </a:r>
            <a:r>
              <a:rPr lang="en-US" sz="1200" dirty="0"/>
              <a:t> </a:t>
            </a:r>
            <a:endParaRPr lang="en-TH" sz="1200" dirty="0"/>
          </a:p>
        </p:txBody>
      </p:sp>
    </p:spTree>
    <p:extLst>
      <p:ext uri="{BB962C8B-B14F-4D97-AF65-F5344CB8AC3E}">
        <p14:creationId xmlns:p14="http://schemas.microsoft.com/office/powerpoint/2010/main" val="1664974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618" y="221674"/>
            <a:ext cx="9601200" cy="734290"/>
          </a:xfrm>
        </p:spPr>
        <p:txBody>
          <a:bodyPr>
            <a:normAutofit/>
          </a:bodyPr>
          <a:lstStyle/>
          <a:p>
            <a:r>
              <a:rPr lang="en-US" dirty="0">
                <a:solidFill>
                  <a:srgbClr val="FF0000"/>
                </a:solidFill>
              </a:rPr>
              <a:t>CoP 26</a:t>
            </a:r>
          </a:p>
        </p:txBody>
      </p:sp>
      <p:sp>
        <p:nvSpPr>
          <p:cNvPr id="3" name="Content Placeholder 2"/>
          <p:cNvSpPr>
            <a:spLocks noGrp="1"/>
          </p:cNvSpPr>
          <p:nvPr>
            <p:ph idx="1"/>
          </p:nvPr>
        </p:nvSpPr>
        <p:spPr>
          <a:xfrm>
            <a:off x="1371600" y="1741714"/>
            <a:ext cx="10220632" cy="3933372"/>
          </a:xfrm>
        </p:spPr>
        <p:txBody>
          <a:bodyPr>
            <a:normAutofit fontScale="85000" lnSpcReduction="20000"/>
          </a:bodyPr>
          <a:lstStyle/>
          <a:p>
            <a:r>
              <a:rPr lang="en-US" sz="3200" dirty="0"/>
              <a:t>Joint Statement by the Multilateral Development Banks: Nature, People and Planet</a:t>
            </a:r>
          </a:p>
          <a:p>
            <a:r>
              <a:rPr lang="en-US" sz="3200" dirty="0"/>
              <a:t> Nearly 500 global financial services firms to align $130 t (40% of global financial assets) to Paris Agreement</a:t>
            </a:r>
          </a:p>
          <a:p>
            <a:r>
              <a:rPr lang="en-US" sz="3200" dirty="0"/>
              <a:t>Over 30 FIs managing $9 t in assets committed to help eliminate agriculture deforestation risks in investment &amp; lending portfolios</a:t>
            </a:r>
          </a:p>
          <a:p>
            <a:r>
              <a:rPr lang="en-US" sz="3200" dirty="0"/>
              <a:t>$100 b annual funding from developed countries now delayed from 2020 to 2023</a:t>
            </a:r>
          </a:p>
          <a:p>
            <a:r>
              <a:rPr lang="en-US" sz="3200" dirty="0"/>
              <a:t>$8.5 b from USA, UK, EU, others to help South Africa transition from coal</a:t>
            </a:r>
          </a:p>
          <a:p>
            <a:pPr lvl="1"/>
            <a:endParaRPr lang="en-US" sz="3200" dirty="0"/>
          </a:p>
        </p:txBody>
      </p:sp>
      <p:sp>
        <p:nvSpPr>
          <p:cNvPr id="4" name="TextBox 3">
            <a:extLst>
              <a:ext uri="{FF2B5EF4-FFF2-40B4-BE49-F238E27FC236}">
                <a16:creationId xmlns:a16="http://schemas.microsoft.com/office/drawing/2014/main" id="{2E6FA5BF-E322-034F-801C-75753FE2261B}"/>
              </a:ext>
            </a:extLst>
          </p:cNvPr>
          <p:cNvSpPr txBox="1"/>
          <p:nvPr/>
        </p:nvSpPr>
        <p:spPr>
          <a:xfrm>
            <a:off x="1465243" y="6169446"/>
            <a:ext cx="8626208" cy="461665"/>
          </a:xfrm>
          <a:prstGeom prst="rect">
            <a:avLst/>
          </a:prstGeom>
          <a:noFill/>
        </p:spPr>
        <p:txBody>
          <a:bodyPr wrap="square" rtlCol="0">
            <a:spAutoFit/>
          </a:bodyPr>
          <a:lstStyle/>
          <a:p>
            <a:r>
              <a:rPr lang="en-US" sz="1200" dirty="0">
                <a:hlinkClick r:id="rId3"/>
              </a:rPr>
              <a:t>https://ukcop26.org/mdb-joint-statement/</a:t>
            </a:r>
            <a:endParaRPr lang="en-US" sz="1200" dirty="0"/>
          </a:p>
          <a:p>
            <a:r>
              <a:rPr lang="en-US" sz="1200" dirty="0">
                <a:hlinkClick r:id="rId4"/>
              </a:rPr>
              <a:t>https://news.un.org/en/story/2021/11/1104812</a:t>
            </a:r>
            <a:r>
              <a:rPr lang="en-US" sz="1200" dirty="0"/>
              <a:t>  </a:t>
            </a:r>
            <a:endParaRPr lang="en-TH" sz="1200" dirty="0"/>
          </a:p>
        </p:txBody>
      </p:sp>
    </p:spTree>
    <p:extLst>
      <p:ext uri="{BB962C8B-B14F-4D97-AF65-F5344CB8AC3E}">
        <p14:creationId xmlns:p14="http://schemas.microsoft.com/office/powerpoint/2010/main" val="2287561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618" y="221674"/>
            <a:ext cx="9601200" cy="734290"/>
          </a:xfrm>
        </p:spPr>
        <p:txBody>
          <a:bodyPr>
            <a:normAutofit/>
          </a:bodyPr>
          <a:lstStyle/>
          <a:p>
            <a:r>
              <a:rPr lang="en-US" dirty="0">
                <a:solidFill>
                  <a:srgbClr val="FF0000"/>
                </a:solidFill>
              </a:rPr>
              <a:t>CoP 26</a:t>
            </a:r>
          </a:p>
        </p:txBody>
      </p:sp>
      <p:sp>
        <p:nvSpPr>
          <p:cNvPr id="3" name="Content Placeholder 2"/>
          <p:cNvSpPr>
            <a:spLocks noGrp="1"/>
          </p:cNvSpPr>
          <p:nvPr>
            <p:ph idx="1"/>
          </p:nvPr>
        </p:nvSpPr>
        <p:spPr>
          <a:xfrm>
            <a:off x="1371600" y="1741714"/>
            <a:ext cx="10220632" cy="3933372"/>
          </a:xfrm>
        </p:spPr>
        <p:txBody>
          <a:bodyPr>
            <a:normAutofit/>
          </a:bodyPr>
          <a:lstStyle/>
          <a:p>
            <a:r>
              <a:rPr lang="en-US" sz="3200" dirty="0"/>
              <a:t>Raise in adaptation finance commitments</a:t>
            </a:r>
          </a:p>
          <a:p>
            <a:pPr marL="711200" lvl="1" indent="-350838"/>
            <a:r>
              <a:rPr lang="en-US" sz="2800" dirty="0"/>
              <a:t>Japan &amp; Australia to double their finance</a:t>
            </a:r>
          </a:p>
          <a:p>
            <a:pPr marL="711200" lvl="1" indent="-350838"/>
            <a:r>
              <a:rPr lang="en-US" sz="2800" dirty="0"/>
              <a:t>USA, Switzerland, Canada significant increases</a:t>
            </a:r>
          </a:p>
          <a:p>
            <a:r>
              <a:rPr lang="en-US" sz="3200" dirty="0"/>
              <a:t> CoP 26 Global Forest Finance pledge</a:t>
            </a:r>
          </a:p>
          <a:p>
            <a:pPr marL="711200" lvl="1" indent="-350838"/>
            <a:r>
              <a:rPr lang="en-US" sz="2800" dirty="0"/>
              <a:t>12 countries to collectively provide $12 b for forest-related finance 2021-2025</a:t>
            </a:r>
          </a:p>
        </p:txBody>
      </p:sp>
      <p:sp>
        <p:nvSpPr>
          <p:cNvPr id="4" name="TextBox 3">
            <a:extLst>
              <a:ext uri="{FF2B5EF4-FFF2-40B4-BE49-F238E27FC236}">
                <a16:creationId xmlns:a16="http://schemas.microsoft.com/office/drawing/2014/main" id="{2E6FA5BF-E322-034F-801C-75753FE2261B}"/>
              </a:ext>
            </a:extLst>
          </p:cNvPr>
          <p:cNvSpPr txBox="1"/>
          <p:nvPr/>
        </p:nvSpPr>
        <p:spPr>
          <a:xfrm>
            <a:off x="1465243" y="6169446"/>
            <a:ext cx="8626208" cy="646331"/>
          </a:xfrm>
          <a:prstGeom prst="rect">
            <a:avLst/>
          </a:prstGeom>
          <a:noFill/>
        </p:spPr>
        <p:txBody>
          <a:bodyPr wrap="square" rtlCol="0">
            <a:spAutoFit/>
          </a:bodyPr>
          <a:lstStyle/>
          <a:p>
            <a:r>
              <a:rPr lang="en-US" sz="1200" dirty="0">
                <a:hlinkClick r:id="rId3"/>
              </a:rPr>
              <a:t>https://ukcop26.org/mdb-joint-statement/</a:t>
            </a:r>
            <a:endParaRPr lang="en-US" sz="1200" dirty="0"/>
          </a:p>
          <a:p>
            <a:r>
              <a:rPr lang="en-US" sz="1200" dirty="0">
                <a:hlinkClick r:id="rId4"/>
              </a:rPr>
              <a:t>https://news.un.org/en/story/2021/11/1104812</a:t>
            </a:r>
            <a:endParaRPr lang="en-US" sz="1200" dirty="0"/>
          </a:p>
          <a:p>
            <a:r>
              <a:rPr lang="en-US" sz="1200" dirty="0">
                <a:hlinkClick r:id="rId5"/>
              </a:rPr>
              <a:t>https://unfccc.int/news/cop26-pivotal-progress-made-on-sustainable-forest-management-and-conservation</a:t>
            </a:r>
            <a:r>
              <a:rPr lang="en-US" sz="1200" dirty="0"/>
              <a:t>   </a:t>
            </a:r>
            <a:endParaRPr lang="en-TH" sz="1200" dirty="0"/>
          </a:p>
        </p:txBody>
      </p:sp>
    </p:spTree>
    <p:extLst>
      <p:ext uri="{BB962C8B-B14F-4D97-AF65-F5344CB8AC3E}">
        <p14:creationId xmlns:p14="http://schemas.microsoft.com/office/powerpoint/2010/main" val="243540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618" y="221674"/>
            <a:ext cx="9601200" cy="734290"/>
          </a:xfrm>
        </p:spPr>
        <p:txBody>
          <a:bodyPr>
            <a:normAutofit/>
          </a:bodyPr>
          <a:lstStyle/>
          <a:p>
            <a:r>
              <a:rPr lang="en-US" dirty="0">
                <a:solidFill>
                  <a:srgbClr val="FF0000"/>
                </a:solidFill>
              </a:rPr>
              <a:t>CoP 26</a:t>
            </a:r>
          </a:p>
        </p:txBody>
      </p:sp>
      <p:sp>
        <p:nvSpPr>
          <p:cNvPr id="3" name="Content Placeholder 2"/>
          <p:cNvSpPr>
            <a:spLocks noGrp="1"/>
          </p:cNvSpPr>
          <p:nvPr>
            <p:ph idx="1"/>
          </p:nvPr>
        </p:nvSpPr>
        <p:spPr>
          <a:xfrm>
            <a:off x="1371600" y="1741714"/>
            <a:ext cx="10220632" cy="3933372"/>
          </a:xfrm>
        </p:spPr>
        <p:txBody>
          <a:bodyPr>
            <a:normAutofit/>
          </a:bodyPr>
          <a:lstStyle/>
          <a:p>
            <a:r>
              <a:rPr lang="en-US" sz="3200" dirty="0"/>
              <a:t>Paris Rulebook agreed</a:t>
            </a:r>
          </a:p>
          <a:p>
            <a:pPr marL="711200" lvl="1" indent="-306388"/>
            <a:r>
              <a:rPr lang="en-US" sz="2800" dirty="0"/>
              <a:t>Established fundamental norms related to Article 6 on carbon markets – probably like CDM</a:t>
            </a:r>
          </a:p>
          <a:p>
            <a:pPr marL="711200" lvl="1" indent="-306388"/>
            <a:r>
              <a:rPr lang="en-US" sz="2800" dirty="0"/>
              <a:t>Makes Paris Agreement fully operational</a:t>
            </a:r>
          </a:p>
          <a:p>
            <a:pPr marL="469900" indent="-469900"/>
            <a:r>
              <a:rPr lang="en-US" sz="3200" dirty="0"/>
              <a:t>Agreed to Enhanced Transparency Framework</a:t>
            </a:r>
          </a:p>
          <a:p>
            <a:pPr marL="711200" lvl="1" indent="-350838"/>
            <a:r>
              <a:rPr lang="en-US" sz="2800" dirty="0"/>
              <a:t>Agreed tables and formats to report finance and other targets</a:t>
            </a:r>
          </a:p>
        </p:txBody>
      </p:sp>
      <p:sp>
        <p:nvSpPr>
          <p:cNvPr id="4" name="TextBox 3">
            <a:extLst>
              <a:ext uri="{FF2B5EF4-FFF2-40B4-BE49-F238E27FC236}">
                <a16:creationId xmlns:a16="http://schemas.microsoft.com/office/drawing/2014/main" id="{2E6FA5BF-E322-034F-801C-75753FE2261B}"/>
              </a:ext>
            </a:extLst>
          </p:cNvPr>
          <p:cNvSpPr txBox="1"/>
          <p:nvPr/>
        </p:nvSpPr>
        <p:spPr>
          <a:xfrm>
            <a:off x="1465243" y="5905041"/>
            <a:ext cx="8626208" cy="830997"/>
          </a:xfrm>
          <a:prstGeom prst="rect">
            <a:avLst/>
          </a:prstGeom>
          <a:noFill/>
        </p:spPr>
        <p:txBody>
          <a:bodyPr wrap="square" rtlCol="0">
            <a:spAutoFit/>
          </a:bodyPr>
          <a:lstStyle/>
          <a:p>
            <a:r>
              <a:rPr lang="en-US" sz="1200" dirty="0">
                <a:hlinkClick r:id="rId3"/>
              </a:rPr>
              <a:t>https://ukcop26.org/mdb-joint-statement/</a:t>
            </a:r>
            <a:endParaRPr lang="en-US" sz="1200" dirty="0"/>
          </a:p>
          <a:p>
            <a:r>
              <a:rPr lang="en-US" sz="1200" dirty="0">
                <a:hlinkClick r:id="rId4"/>
              </a:rPr>
              <a:t>https://news.un.org/en/story/2021/11/1104812</a:t>
            </a:r>
            <a:endParaRPr lang="en-US" sz="1200" dirty="0"/>
          </a:p>
          <a:p>
            <a:r>
              <a:rPr lang="en-US" sz="1200" dirty="0">
                <a:hlinkClick r:id="rId5"/>
              </a:rPr>
              <a:t>https://unfccc.int/news/cop26-pivotal-progress-made-on-sustainable-forest-management-and-conservation</a:t>
            </a:r>
            <a:endParaRPr lang="en-US" sz="1200" dirty="0"/>
          </a:p>
          <a:p>
            <a:r>
              <a:rPr lang="en-US" sz="1200" dirty="0">
                <a:hlinkClick r:id="rId6"/>
              </a:rPr>
              <a:t>https://unfccc.int/news/cop26-reaches-consensus-on-key-actions-to-address-climate-change</a:t>
            </a:r>
            <a:r>
              <a:rPr lang="en-US" sz="1200" dirty="0"/>
              <a:t>    </a:t>
            </a:r>
            <a:endParaRPr lang="en-TH" sz="1200" dirty="0"/>
          </a:p>
        </p:txBody>
      </p:sp>
    </p:spTree>
    <p:extLst>
      <p:ext uri="{BB962C8B-B14F-4D97-AF65-F5344CB8AC3E}">
        <p14:creationId xmlns:p14="http://schemas.microsoft.com/office/powerpoint/2010/main" val="92824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618" y="221674"/>
            <a:ext cx="9601200" cy="734290"/>
          </a:xfrm>
        </p:spPr>
        <p:txBody>
          <a:bodyPr>
            <a:normAutofit/>
          </a:bodyPr>
          <a:lstStyle/>
          <a:p>
            <a:r>
              <a:rPr lang="en-US" dirty="0">
                <a:solidFill>
                  <a:srgbClr val="FF0000"/>
                </a:solidFill>
              </a:rPr>
              <a:t>CoP 26</a:t>
            </a:r>
          </a:p>
        </p:txBody>
      </p:sp>
      <p:sp>
        <p:nvSpPr>
          <p:cNvPr id="4" name="TextBox 3">
            <a:extLst>
              <a:ext uri="{FF2B5EF4-FFF2-40B4-BE49-F238E27FC236}">
                <a16:creationId xmlns:a16="http://schemas.microsoft.com/office/drawing/2014/main" id="{2E6FA5BF-E322-034F-801C-75753FE2261B}"/>
              </a:ext>
            </a:extLst>
          </p:cNvPr>
          <p:cNvSpPr txBox="1"/>
          <p:nvPr/>
        </p:nvSpPr>
        <p:spPr>
          <a:xfrm>
            <a:off x="1274618" y="6092327"/>
            <a:ext cx="5618603" cy="646331"/>
          </a:xfrm>
          <a:prstGeom prst="rect">
            <a:avLst/>
          </a:prstGeom>
          <a:noFill/>
        </p:spPr>
        <p:txBody>
          <a:bodyPr wrap="square" rtlCol="0">
            <a:spAutoFit/>
          </a:bodyPr>
          <a:lstStyle/>
          <a:p>
            <a:r>
              <a:rPr lang="en-US" sz="1200" dirty="0">
                <a:hlinkClick r:id="rId3"/>
              </a:rPr>
              <a:t>https://www.bankofengland.co.uk/-/media/boe/files/events/2020/february/cop26-private-finance-strategy.pdf?la=en&amp;hash=4D961E25E8E80EAB2108EEA09628DBA461D60750</a:t>
            </a:r>
            <a:r>
              <a:rPr lang="en-US" sz="1200" dirty="0"/>
              <a:t> </a:t>
            </a:r>
            <a:endParaRPr lang="en-TH" sz="1200" dirty="0"/>
          </a:p>
        </p:txBody>
      </p:sp>
      <p:pic>
        <p:nvPicPr>
          <p:cNvPr id="7" name="Picture 6">
            <a:extLst>
              <a:ext uri="{FF2B5EF4-FFF2-40B4-BE49-F238E27FC236}">
                <a16:creationId xmlns:a16="http://schemas.microsoft.com/office/drawing/2014/main" id="{9DEB86EC-7984-AC4B-8D30-6D9048CC474B}"/>
              </a:ext>
            </a:extLst>
          </p:cNvPr>
          <p:cNvPicPr>
            <a:picLocks noChangeAspect="1"/>
          </p:cNvPicPr>
          <p:nvPr/>
        </p:nvPicPr>
        <p:blipFill>
          <a:blip r:embed="rId4"/>
          <a:stretch>
            <a:fillRect/>
          </a:stretch>
        </p:blipFill>
        <p:spPr>
          <a:xfrm>
            <a:off x="6694046" y="0"/>
            <a:ext cx="5002195" cy="6858000"/>
          </a:xfrm>
          <a:prstGeom prst="rect">
            <a:avLst/>
          </a:prstGeom>
        </p:spPr>
      </p:pic>
    </p:spTree>
    <p:extLst>
      <p:ext uri="{BB962C8B-B14F-4D97-AF65-F5344CB8AC3E}">
        <p14:creationId xmlns:p14="http://schemas.microsoft.com/office/powerpoint/2010/main" val="2295934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A656A4-82CB-AF49-8E25-F039ACD7B98A}"/>
              </a:ext>
            </a:extLst>
          </p:cNvPr>
          <p:cNvSpPr>
            <a:spLocks noGrp="1"/>
          </p:cNvSpPr>
          <p:nvPr>
            <p:ph idx="1"/>
          </p:nvPr>
        </p:nvSpPr>
        <p:spPr/>
        <p:txBody>
          <a:bodyPr>
            <a:normAutofit/>
          </a:bodyPr>
          <a:lstStyle/>
          <a:p>
            <a:pPr marL="0" indent="0" algn="ctr">
              <a:buNone/>
            </a:pPr>
            <a:r>
              <a:rPr lang="en-TH" sz="4400" b="1">
                <a:latin typeface="+mj-lt"/>
              </a:rPr>
              <a:t>How much has the world been spending on climate change mitigation and adaptation? </a:t>
            </a:r>
          </a:p>
        </p:txBody>
      </p:sp>
    </p:spTree>
    <p:extLst>
      <p:ext uri="{BB962C8B-B14F-4D97-AF65-F5344CB8AC3E}">
        <p14:creationId xmlns:p14="http://schemas.microsoft.com/office/powerpoint/2010/main" val="1630335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FCC7E0-6185-FE42-A3B4-BB84D20537CF}"/>
              </a:ext>
            </a:extLst>
          </p:cNvPr>
          <p:cNvSpPr txBox="1"/>
          <p:nvPr/>
        </p:nvSpPr>
        <p:spPr>
          <a:xfrm>
            <a:off x="1302328" y="-62861"/>
            <a:ext cx="9867420" cy="769441"/>
          </a:xfrm>
          <a:prstGeom prst="rect">
            <a:avLst/>
          </a:prstGeom>
          <a:noFill/>
        </p:spPr>
        <p:txBody>
          <a:bodyPr wrap="square" rtlCol="0">
            <a:spAutoFit/>
          </a:bodyPr>
          <a:lstStyle/>
          <a:p>
            <a:r>
              <a:rPr lang="en-US" sz="4400" dirty="0">
                <a:solidFill>
                  <a:srgbClr val="FF0000"/>
                </a:solidFill>
              </a:rPr>
              <a:t>GLOBAL CC FINANCE 2011/12-2019/20</a:t>
            </a:r>
          </a:p>
        </p:txBody>
      </p:sp>
      <p:pic>
        <p:nvPicPr>
          <p:cNvPr id="6" name="Content Placeholder 5">
            <a:extLst>
              <a:ext uri="{FF2B5EF4-FFF2-40B4-BE49-F238E27FC236}">
                <a16:creationId xmlns:a16="http://schemas.microsoft.com/office/drawing/2014/main" id="{9A2B35C0-5336-5D4C-9C51-CE20C39CA724}"/>
              </a:ext>
            </a:extLst>
          </p:cNvPr>
          <p:cNvPicPr>
            <a:picLocks noGrp="1" noChangeAspect="1"/>
          </p:cNvPicPr>
          <p:nvPr>
            <p:ph idx="1"/>
          </p:nvPr>
        </p:nvPicPr>
        <p:blipFill>
          <a:blip r:embed="rId3"/>
          <a:stretch>
            <a:fillRect/>
          </a:stretch>
        </p:blipFill>
        <p:spPr>
          <a:xfrm>
            <a:off x="953985" y="1222474"/>
            <a:ext cx="8478395" cy="5221868"/>
          </a:xfrm>
          <a:prstGeom prst="rect">
            <a:avLst/>
          </a:prstGeom>
        </p:spPr>
      </p:pic>
      <p:sp>
        <p:nvSpPr>
          <p:cNvPr id="7" name="TextBox 6">
            <a:extLst>
              <a:ext uri="{FF2B5EF4-FFF2-40B4-BE49-F238E27FC236}">
                <a16:creationId xmlns:a16="http://schemas.microsoft.com/office/drawing/2014/main" id="{05DC37C0-0DE6-5E45-95A5-05E10EFC6550}"/>
              </a:ext>
            </a:extLst>
          </p:cNvPr>
          <p:cNvSpPr txBox="1"/>
          <p:nvPr/>
        </p:nvSpPr>
        <p:spPr>
          <a:xfrm>
            <a:off x="9426127" y="1838027"/>
            <a:ext cx="2643506" cy="1200329"/>
          </a:xfrm>
          <a:prstGeom prst="rect">
            <a:avLst/>
          </a:prstGeom>
          <a:noFill/>
        </p:spPr>
        <p:txBody>
          <a:bodyPr wrap="square" rtlCol="0">
            <a:spAutoFit/>
          </a:bodyPr>
          <a:lstStyle/>
          <a:p>
            <a:r>
              <a:rPr lang="en-TH" sz="2400" b="1"/>
              <a:t>The total finance in 2019/20 was </a:t>
            </a:r>
            <a:r>
              <a:rPr lang="en-TH" sz="2400" b="1">
                <a:solidFill>
                  <a:srgbClr val="FF0000"/>
                </a:solidFill>
              </a:rPr>
              <a:t>$632 B</a:t>
            </a:r>
            <a:r>
              <a:rPr lang="en-TH" sz="2400" b="1"/>
              <a:t>.</a:t>
            </a:r>
          </a:p>
        </p:txBody>
      </p:sp>
      <p:sp>
        <p:nvSpPr>
          <p:cNvPr id="8" name="TextBox 7">
            <a:extLst>
              <a:ext uri="{FF2B5EF4-FFF2-40B4-BE49-F238E27FC236}">
                <a16:creationId xmlns:a16="http://schemas.microsoft.com/office/drawing/2014/main" id="{31238A38-8AEA-B34E-A067-8567FB04A364}"/>
              </a:ext>
            </a:extLst>
          </p:cNvPr>
          <p:cNvSpPr txBox="1"/>
          <p:nvPr/>
        </p:nvSpPr>
        <p:spPr>
          <a:xfrm>
            <a:off x="9432380" y="4312087"/>
            <a:ext cx="2643505" cy="1569660"/>
          </a:xfrm>
          <a:prstGeom prst="rect">
            <a:avLst/>
          </a:prstGeom>
          <a:noFill/>
        </p:spPr>
        <p:txBody>
          <a:bodyPr wrap="square" rtlCol="0">
            <a:spAutoFit/>
          </a:bodyPr>
          <a:lstStyle/>
          <a:p>
            <a:r>
              <a:rPr lang="en-TH" sz="2400" b="1">
                <a:solidFill>
                  <a:srgbClr val="FF0000"/>
                </a:solidFill>
              </a:rPr>
              <a:t>Rate of increase is worrying</a:t>
            </a:r>
            <a:r>
              <a:rPr lang="en-TH" sz="2400" b="1"/>
              <a:t>:</a:t>
            </a:r>
          </a:p>
          <a:p>
            <a:r>
              <a:rPr lang="en-TH" sz="2400" b="1"/>
              <a:t>24% - 2013-2018</a:t>
            </a:r>
          </a:p>
          <a:p>
            <a:r>
              <a:rPr lang="en-TH" sz="2400" b="1"/>
              <a:t>10% - 2017-2020</a:t>
            </a:r>
          </a:p>
        </p:txBody>
      </p:sp>
    </p:spTree>
    <p:extLst>
      <p:ext uri="{BB962C8B-B14F-4D97-AF65-F5344CB8AC3E}">
        <p14:creationId xmlns:p14="http://schemas.microsoft.com/office/powerpoint/2010/main" val="3314241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41F8DD-47E5-5F46-BBB4-B0BF3878FE20}"/>
              </a:ext>
            </a:extLst>
          </p:cNvPr>
          <p:cNvSpPr>
            <a:spLocks noGrp="1"/>
          </p:cNvSpPr>
          <p:nvPr>
            <p:ph idx="1"/>
          </p:nvPr>
        </p:nvSpPr>
        <p:spPr/>
        <p:txBody>
          <a:bodyPr>
            <a:normAutofit/>
          </a:bodyPr>
          <a:lstStyle/>
          <a:p>
            <a:pPr marL="0" indent="0" algn="ctr">
              <a:buNone/>
            </a:pPr>
            <a:r>
              <a:rPr lang="en-TH" sz="4400" b="1">
                <a:latin typeface="+mj-lt"/>
              </a:rPr>
              <a:t>Where does the money come from?</a:t>
            </a:r>
          </a:p>
        </p:txBody>
      </p:sp>
    </p:spTree>
    <p:extLst>
      <p:ext uri="{BB962C8B-B14F-4D97-AF65-F5344CB8AC3E}">
        <p14:creationId xmlns:p14="http://schemas.microsoft.com/office/powerpoint/2010/main" val="725029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1007" y="122361"/>
            <a:ext cx="9962078" cy="777525"/>
          </a:xfrm>
        </p:spPr>
        <p:txBody>
          <a:bodyPr>
            <a:noAutofit/>
          </a:bodyPr>
          <a:lstStyle/>
          <a:p>
            <a:r>
              <a:rPr lang="en-US" dirty="0">
                <a:solidFill>
                  <a:srgbClr val="FF0000"/>
                </a:solidFill>
              </a:rPr>
              <a:t>WHERE DOES THE MONEY COME FROM?</a:t>
            </a:r>
          </a:p>
        </p:txBody>
      </p:sp>
      <p:pic>
        <p:nvPicPr>
          <p:cNvPr id="3" name="Picture 2">
            <a:extLst>
              <a:ext uri="{FF2B5EF4-FFF2-40B4-BE49-F238E27FC236}">
                <a16:creationId xmlns:a16="http://schemas.microsoft.com/office/drawing/2014/main" id="{CFFACAFB-360D-184E-B790-44889517506D}"/>
              </a:ext>
            </a:extLst>
          </p:cNvPr>
          <p:cNvPicPr>
            <a:picLocks noChangeAspect="1"/>
          </p:cNvPicPr>
          <p:nvPr/>
        </p:nvPicPr>
        <p:blipFill>
          <a:blip r:embed="rId3"/>
          <a:stretch>
            <a:fillRect/>
          </a:stretch>
        </p:blipFill>
        <p:spPr>
          <a:xfrm>
            <a:off x="769261" y="2699657"/>
            <a:ext cx="4833962" cy="3889829"/>
          </a:xfrm>
          <a:prstGeom prst="rect">
            <a:avLst/>
          </a:prstGeom>
        </p:spPr>
      </p:pic>
      <p:pic>
        <p:nvPicPr>
          <p:cNvPr id="7" name="Picture 6">
            <a:extLst>
              <a:ext uri="{FF2B5EF4-FFF2-40B4-BE49-F238E27FC236}">
                <a16:creationId xmlns:a16="http://schemas.microsoft.com/office/drawing/2014/main" id="{1CE1D1BA-9691-0C46-B117-B64980C49BB1}"/>
              </a:ext>
            </a:extLst>
          </p:cNvPr>
          <p:cNvPicPr>
            <a:picLocks noChangeAspect="1"/>
          </p:cNvPicPr>
          <p:nvPr/>
        </p:nvPicPr>
        <p:blipFill>
          <a:blip r:embed="rId4"/>
          <a:stretch>
            <a:fillRect/>
          </a:stretch>
        </p:blipFill>
        <p:spPr>
          <a:xfrm>
            <a:off x="6588778" y="2703944"/>
            <a:ext cx="4901169" cy="3885542"/>
          </a:xfrm>
          <a:prstGeom prst="rect">
            <a:avLst/>
          </a:prstGeom>
        </p:spPr>
      </p:pic>
      <p:sp>
        <p:nvSpPr>
          <p:cNvPr id="8" name="TextBox 7">
            <a:extLst>
              <a:ext uri="{FF2B5EF4-FFF2-40B4-BE49-F238E27FC236}">
                <a16:creationId xmlns:a16="http://schemas.microsoft.com/office/drawing/2014/main" id="{19EA3510-09EE-7549-8658-C30356210924}"/>
              </a:ext>
            </a:extLst>
          </p:cNvPr>
          <p:cNvSpPr txBox="1"/>
          <p:nvPr/>
        </p:nvSpPr>
        <p:spPr>
          <a:xfrm>
            <a:off x="769261" y="1741714"/>
            <a:ext cx="4833962" cy="461665"/>
          </a:xfrm>
          <a:prstGeom prst="rect">
            <a:avLst/>
          </a:prstGeom>
          <a:noFill/>
        </p:spPr>
        <p:txBody>
          <a:bodyPr wrap="square" rtlCol="0">
            <a:spAutoFit/>
          </a:bodyPr>
          <a:lstStyle/>
          <a:p>
            <a:r>
              <a:rPr lang="en-TH" sz="2400" b="1"/>
              <a:t>51% ($321 B) from </a:t>
            </a:r>
            <a:r>
              <a:rPr lang="en-TH" sz="2400" b="1">
                <a:solidFill>
                  <a:srgbClr val="FF0000"/>
                </a:solidFill>
              </a:rPr>
              <a:t>public sources</a:t>
            </a:r>
          </a:p>
        </p:txBody>
      </p:sp>
      <p:sp>
        <p:nvSpPr>
          <p:cNvPr id="9" name="TextBox 8">
            <a:extLst>
              <a:ext uri="{FF2B5EF4-FFF2-40B4-BE49-F238E27FC236}">
                <a16:creationId xmlns:a16="http://schemas.microsoft.com/office/drawing/2014/main" id="{F1D78F48-B97D-B54D-9D03-296EBAA3AAE8}"/>
              </a:ext>
            </a:extLst>
          </p:cNvPr>
          <p:cNvSpPr txBox="1"/>
          <p:nvPr/>
        </p:nvSpPr>
        <p:spPr>
          <a:xfrm>
            <a:off x="6588778" y="1742777"/>
            <a:ext cx="4901169" cy="461665"/>
          </a:xfrm>
          <a:prstGeom prst="rect">
            <a:avLst/>
          </a:prstGeom>
          <a:noFill/>
        </p:spPr>
        <p:txBody>
          <a:bodyPr wrap="square" rtlCol="0">
            <a:spAutoFit/>
          </a:bodyPr>
          <a:lstStyle/>
          <a:p>
            <a:r>
              <a:rPr lang="en-TH" sz="2400" b="1"/>
              <a:t>49% ($310 B) from </a:t>
            </a:r>
            <a:r>
              <a:rPr lang="en-TH" sz="2400" b="1">
                <a:solidFill>
                  <a:srgbClr val="FF0000"/>
                </a:solidFill>
              </a:rPr>
              <a:t>private sources</a:t>
            </a:r>
          </a:p>
        </p:txBody>
      </p:sp>
    </p:spTree>
    <p:extLst>
      <p:ext uri="{BB962C8B-B14F-4D97-AF65-F5344CB8AC3E}">
        <p14:creationId xmlns:p14="http://schemas.microsoft.com/office/powerpoint/2010/main" val="178472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763" y="214746"/>
            <a:ext cx="9601200" cy="760435"/>
          </a:xfrm>
        </p:spPr>
        <p:txBody>
          <a:bodyPr/>
          <a:lstStyle/>
          <a:p>
            <a:r>
              <a:rPr lang="en-US" dirty="0">
                <a:solidFill>
                  <a:srgbClr val="FF0000"/>
                </a:solidFill>
              </a:rPr>
              <a:t>SESSION OUTLINE</a:t>
            </a:r>
          </a:p>
        </p:txBody>
      </p:sp>
      <p:sp>
        <p:nvSpPr>
          <p:cNvPr id="3" name="Content Placeholder 2"/>
          <p:cNvSpPr>
            <a:spLocks noGrp="1"/>
          </p:cNvSpPr>
          <p:nvPr>
            <p:ph idx="1"/>
          </p:nvPr>
        </p:nvSpPr>
        <p:spPr>
          <a:xfrm>
            <a:off x="1371599" y="1083213"/>
            <a:ext cx="10382865" cy="5760932"/>
          </a:xfrm>
        </p:spPr>
        <p:txBody>
          <a:bodyPr>
            <a:noAutofit/>
          </a:bodyPr>
          <a:lstStyle/>
          <a:p>
            <a:pPr>
              <a:lnSpc>
                <a:spcPct val="150000"/>
              </a:lnSpc>
              <a:buFont typeface="+mj-lt"/>
              <a:buAutoNum type="arabicPeriod"/>
            </a:pPr>
            <a:r>
              <a:rPr lang="en-US" sz="3600" dirty="0"/>
              <a:t> Overview of Global CC Financial Architecture</a:t>
            </a:r>
          </a:p>
          <a:p>
            <a:pPr>
              <a:lnSpc>
                <a:spcPct val="150000"/>
              </a:lnSpc>
              <a:buFont typeface="+mj-lt"/>
              <a:buAutoNum type="arabicPeriod"/>
            </a:pPr>
            <a:r>
              <a:rPr lang="en-US" sz="3600" dirty="0"/>
              <a:t> CC Finance Supply and Demand</a:t>
            </a:r>
          </a:p>
          <a:p>
            <a:pPr>
              <a:lnSpc>
                <a:spcPct val="150000"/>
              </a:lnSpc>
              <a:buFont typeface="+mj-lt"/>
              <a:buAutoNum type="arabicPeriod"/>
            </a:pPr>
            <a:r>
              <a:rPr lang="en-US" sz="3600" dirty="0"/>
              <a:t> Examples of Climate Funds</a:t>
            </a:r>
          </a:p>
          <a:p>
            <a:pPr>
              <a:lnSpc>
                <a:spcPct val="150000"/>
              </a:lnSpc>
              <a:buFont typeface="+mj-lt"/>
              <a:buAutoNum type="arabicPeriod"/>
            </a:pPr>
            <a:r>
              <a:rPr lang="en-US" sz="3600" dirty="0"/>
              <a:t> New and Emerging Initiatives</a:t>
            </a:r>
          </a:p>
          <a:p>
            <a:pPr>
              <a:lnSpc>
                <a:spcPct val="150000"/>
              </a:lnSpc>
              <a:buFont typeface="+mj-lt"/>
              <a:buAutoNum type="arabicPeriod"/>
            </a:pPr>
            <a:r>
              <a:rPr lang="en-US" sz="3600" dirty="0"/>
              <a:t>Takeaways</a:t>
            </a:r>
          </a:p>
          <a:p>
            <a:pPr>
              <a:lnSpc>
                <a:spcPct val="250000"/>
              </a:lnSpc>
              <a:buFont typeface="+mj-lt"/>
              <a:buAutoNum type="arabicPeriod"/>
            </a:pPr>
            <a:endParaRPr lang="en-US" sz="3200" dirty="0"/>
          </a:p>
        </p:txBody>
      </p:sp>
    </p:spTree>
    <p:extLst>
      <p:ext uri="{BB962C8B-B14F-4D97-AF65-F5344CB8AC3E}">
        <p14:creationId xmlns:p14="http://schemas.microsoft.com/office/powerpoint/2010/main" val="565241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7CF321D-5806-D84B-8F4D-B353417A2F20}"/>
              </a:ext>
            </a:extLst>
          </p:cNvPr>
          <p:cNvPicPr>
            <a:picLocks noGrp="1" noChangeAspect="1"/>
          </p:cNvPicPr>
          <p:nvPr>
            <p:ph idx="1"/>
          </p:nvPr>
        </p:nvPicPr>
        <p:blipFill>
          <a:blip r:embed="rId3"/>
          <a:stretch>
            <a:fillRect/>
          </a:stretch>
        </p:blipFill>
        <p:spPr>
          <a:xfrm>
            <a:off x="844016" y="2377622"/>
            <a:ext cx="5797932" cy="4280807"/>
          </a:xfrm>
          <a:prstGeom prst="rect">
            <a:avLst/>
          </a:prstGeom>
        </p:spPr>
      </p:pic>
      <p:pic>
        <p:nvPicPr>
          <p:cNvPr id="10" name="Picture 9">
            <a:extLst>
              <a:ext uri="{FF2B5EF4-FFF2-40B4-BE49-F238E27FC236}">
                <a16:creationId xmlns:a16="http://schemas.microsoft.com/office/drawing/2014/main" id="{7F8D80FD-639A-F442-96FA-AA4B39277323}"/>
              </a:ext>
            </a:extLst>
          </p:cNvPr>
          <p:cNvPicPr>
            <a:picLocks noChangeAspect="1"/>
          </p:cNvPicPr>
          <p:nvPr/>
        </p:nvPicPr>
        <p:blipFill>
          <a:blip r:embed="rId4"/>
          <a:stretch>
            <a:fillRect/>
          </a:stretch>
        </p:blipFill>
        <p:spPr>
          <a:xfrm>
            <a:off x="7142432" y="2377622"/>
            <a:ext cx="4902238" cy="4331607"/>
          </a:xfrm>
          <a:prstGeom prst="rect">
            <a:avLst/>
          </a:prstGeom>
        </p:spPr>
      </p:pic>
      <p:sp>
        <p:nvSpPr>
          <p:cNvPr id="11" name="TextBox 10">
            <a:extLst>
              <a:ext uri="{FF2B5EF4-FFF2-40B4-BE49-F238E27FC236}">
                <a16:creationId xmlns:a16="http://schemas.microsoft.com/office/drawing/2014/main" id="{0C72C4FB-3277-7F4D-A9AC-25AF2CAED59D}"/>
              </a:ext>
            </a:extLst>
          </p:cNvPr>
          <p:cNvSpPr txBox="1"/>
          <p:nvPr/>
        </p:nvSpPr>
        <p:spPr>
          <a:xfrm>
            <a:off x="1101382" y="844248"/>
            <a:ext cx="5283200" cy="1200329"/>
          </a:xfrm>
          <a:prstGeom prst="rect">
            <a:avLst/>
          </a:prstGeom>
          <a:noFill/>
        </p:spPr>
        <p:txBody>
          <a:bodyPr wrap="square" rtlCol="0">
            <a:spAutoFit/>
          </a:bodyPr>
          <a:lstStyle/>
          <a:p>
            <a:r>
              <a:rPr lang="en-TH" sz="2400" b="1"/>
              <a:t>But 54% of all </a:t>
            </a:r>
            <a:r>
              <a:rPr lang="en-TH" sz="2400" b="1">
                <a:solidFill>
                  <a:srgbClr val="FF0000"/>
                </a:solidFill>
              </a:rPr>
              <a:t>mitigation finance </a:t>
            </a:r>
            <a:r>
              <a:rPr lang="en-TH" sz="2400" b="1"/>
              <a:t>and 69% of </a:t>
            </a:r>
            <a:r>
              <a:rPr lang="en-TH" sz="2400" b="1">
                <a:solidFill>
                  <a:srgbClr val="FF0000"/>
                </a:solidFill>
              </a:rPr>
              <a:t>finance for renewable energy </a:t>
            </a:r>
            <a:r>
              <a:rPr lang="en-TH" sz="2400" b="1"/>
              <a:t>projects came from the private sector.</a:t>
            </a:r>
          </a:p>
        </p:txBody>
      </p:sp>
      <p:sp>
        <p:nvSpPr>
          <p:cNvPr id="12" name="TextBox 11">
            <a:extLst>
              <a:ext uri="{FF2B5EF4-FFF2-40B4-BE49-F238E27FC236}">
                <a16:creationId xmlns:a16="http://schemas.microsoft.com/office/drawing/2014/main" id="{64E361BC-DB0D-0F43-BEA5-2FE51BFBCD2D}"/>
              </a:ext>
            </a:extLst>
          </p:cNvPr>
          <p:cNvSpPr txBox="1"/>
          <p:nvPr/>
        </p:nvSpPr>
        <p:spPr>
          <a:xfrm>
            <a:off x="6937829" y="826105"/>
            <a:ext cx="5106841" cy="1569660"/>
          </a:xfrm>
          <a:prstGeom prst="rect">
            <a:avLst/>
          </a:prstGeom>
          <a:noFill/>
        </p:spPr>
        <p:txBody>
          <a:bodyPr wrap="square" rtlCol="0">
            <a:spAutoFit/>
          </a:bodyPr>
          <a:lstStyle/>
          <a:p>
            <a:r>
              <a:rPr lang="en-TH" sz="2400" b="1">
                <a:solidFill>
                  <a:srgbClr val="FF0000"/>
                </a:solidFill>
              </a:rPr>
              <a:t>Commercial financial institutions provided 45% of the total finance for renewables</a:t>
            </a:r>
            <a:r>
              <a:rPr lang="en-TH" sz="2400" b="1"/>
              <a:t>, then corporations (41%) and households &amp; individuals (11%).</a:t>
            </a:r>
          </a:p>
        </p:txBody>
      </p:sp>
      <p:sp>
        <p:nvSpPr>
          <p:cNvPr id="13" name="Title 1">
            <a:extLst>
              <a:ext uri="{FF2B5EF4-FFF2-40B4-BE49-F238E27FC236}">
                <a16:creationId xmlns:a16="http://schemas.microsoft.com/office/drawing/2014/main" id="{0E8E0BF1-A58F-3847-9811-5BE1B93BDD89}"/>
              </a:ext>
            </a:extLst>
          </p:cNvPr>
          <p:cNvSpPr>
            <a:spLocks noGrp="1"/>
          </p:cNvSpPr>
          <p:nvPr>
            <p:ph type="title"/>
          </p:nvPr>
        </p:nvSpPr>
        <p:spPr>
          <a:xfrm>
            <a:off x="1295400" y="148771"/>
            <a:ext cx="10098314" cy="695477"/>
          </a:xfrm>
        </p:spPr>
        <p:txBody>
          <a:bodyPr>
            <a:noAutofit/>
          </a:bodyPr>
          <a:lstStyle/>
          <a:p>
            <a:r>
              <a:rPr lang="en-US" dirty="0">
                <a:solidFill>
                  <a:srgbClr val="FF0000"/>
                </a:solidFill>
              </a:rPr>
              <a:t>WHERE DOES THE MONEY COME FROM?</a:t>
            </a:r>
          </a:p>
        </p:txBody>
      </p:sp>
    </p:spTree>
    <p:extLst>
      <p:ext uri="{BB962C8B-B14F-4D97-AF65-F5344CB8AC3E}">
        <p14:creationId xmlns:p14="http://schemas.microsoft.com/office/powerpoint/2010/main" val="1290098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286-0F81-014E-8785-F560DB823593}"/>
              </a:ext>
            </a:extLst>
          </p:cNvPr>
          <p:cNvSpPr>
            <a:spLocks noGrp="1"/>
          </p:cNvSpPr>
          <p:nvPr>
            <p:ph type="title"/>
          </p:nvPr>
        </p:nvSpPr>
        <p:spPr>
          <a:xfrm>
            <a:off x="1295399" y="177799"/>
            <a:ext cx="10243457" cy="983343"/>
          </a:xfrm>
        </p:spPr>
        <p:txBody>
          <a:bodyPr>
            <a:noAutofit/>
          </a:bodyPr>
          <a:lstStyle/>
          <a:p>
            <a:r>
              <a:rPr lang="en-US" dirty="0">
                <a:solidFill>
                  <a:srgbClr val="FF0000"/>
                </a:solidFill>
              </a:rPr>
              <a:t>WHERE DOES THE MONEY COME FROM?</a:t>
            </a:r>
            <a:endParaRPr lang="en-TH"/>
          </a:p>
        </p:txBody>
      </p:sp>
      <p:pic>
        <p:nvPicPr>
          <p:cNvPr id="6" name="Content Placeholder 5">
            <a:extLst>
              <a:ext uri="{FF2B5EF4-FFF2-40B4-BE49-F238E27FC236}">
                <a16:creationId xmlns:a16="http://schemas.microsoft.com/office/drawing/2014/main" id="{73F9B674-8456-7B46-9B1F-72217CE1DFCE}"/>
              </a:ext>
            </a:extLst>
          </p:cNvPr>
          <p:cNvPicPr>
            <a:picLocks noGrp="1" noChangeAspect="1"/>
          </p:cNvPicPr>
          <p:nvPr>
            <p:ph idx="1"/>
          </p:nvPr>
        </p:nvPicPr>
        <p:blipFill>
          <a:blip r:embed="rId3"/>
          <a:stretch>
            <a:fillRect/>
          </a:stretch>
        </p:blipFill>
        <p:spPr>
          <a:xfrm>
            <a:off x="846891" y="1638299"/>
            <a:ext cx="8143128" cy="4907644"/>
          </a:xfrm>
          <a:prstGeom prst="rect">
            <a:avLst/>
          </a:prstGeom>
        </p:spPr>
      </p:pic>
      <p:sp>
        <p:nvSpPr>
          <p:cNvPr id="8" name="TextBox 7">
            <a:extLst>
              <a:ext uri="{FF2B5EF4-FFF2-40B4-BE49-F238E27FC236}">
                <a16:creationId xmlns:a16="http://schemas.microsoft.com/office/drawing/2014/main" id="{2213E405-7FD4-134E-A4ED-42CAD5AA73FC}"/>
              </a:ext>
            </a:extLst>
          </p:cNvPr>
          <p:cNvSpPr txBox="1"/>
          <p:nvPr/>
        </p:nvSpPr>
        <p:spPr>
          <a:xfrm>
            <a:off x="8990019" y="2828835"/>
            <a:ext cx="2955238" cy="1200329"/>
          </a:xfrm>
          <a:prstGeom prst="rect">
            <a:avLst/>
          </a:prstGeom>
          <a:noFill/>
        </p:spPr>
        <p:txBody>
          <a:bodyPr wrap="square" rtlCol="0">
            <a:spAutoFit/>
          </a:bodyPr>
          <a:lstStyle/>
          <a:p>
            <a:r>
              <a:rPr lang="en-TH" sz="2400" b="1"/>
              <a:t>Nearly all </a:t>
            </a:r>
            <a:r>
              <a:rPr lang="en-TH" sz="2400" b="1">
                <a:solidFill>
                  <a:srgbClr val="FF0000"/>
                </a:solidFill>
              </a:rPr>
              <a:t>adaptation finance</a:t>
            </a:r>
            <a:r>
              <a:rPr lang="en-TH" sz="2400" b="1"/>
              <a:t> was from the </a:t>
            </a:r>
            <a:r>
              <a:rPr lang="en-TH" sz="2400" b="1">
                <a:solidFill>
                  <a:srgbClr val="FF0000"/>
                </a:solidFill>
              </a:rPr>
              <a:t>public sector</a:t>
            </a:r>
            <a:r>
              <a:rPr lang="en-TH" sz="2400" b="1"/>
              <a:t>.</a:t>
            </a:r>
          </a:p>
        </p:txBody>
      </p:sp>
    </p:spTree>
    <p:extLst>
      <p:ext uri="{BB962C8B-B14F-4D97-AF65-F5344CB8AC3E}">
        <p14:creationId xmlns:p14="http://schemas.microsoft.com/office/powerpoint/2010/main" val="595933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2525D6-0A3C-9947-A777-9312E7AFAB27}"/>
              </a:ext>
            </a:extLst>
          </p:cNvPr>
          <p:cNvSpPr>
            <a:spLocks noGrp="1"/>
          </p:cNvSpPr>
          <p:nvPr>
            <p:ph idx="1"/>
          </p:nvPr>
        </p:nvSpPr>
        <p:spPr>
          <a:xfrm>
            <a:off x="1476260" y="974993"/>
            <a:ext cx="9496540" cy="1349566"/>
          </a:xfrm>
        </p:spPr>
        <p:txBody>
          <a:bodyPr>
            <a:normAutofit lnSpcReduction="10000"/>
          </a:bodyPr>
          <a:lstStyle/>
          <a:p>
            <a:pPr marL="0" indent="0" algn="ctr">
              <a:buNone/>
            </a:pPr>
            <a:r>
              <a:rPr lang="en-TH" sz="4400" b="1" dirty="0">
                <a:latin typeface="+mj-lt"/>
              </a:rPr>
              <a:t>Where does all the climate change money go?</a:t>
            </a:r>
          </a:p>
        </p:txBody>
      </p:sp>
      <p:pic>
        <p:nvPicPr>
          <p:cNvPr id="4" name="Picture 3">
            <a:extLst>
              <a:ext uri="{FF2B5EF4-FFF2-40B4-BE49-F238E27FC236}">
                <a16:creationId xmlns:a16="http://schemas.microsoft.com/office/drawing/2014/main" id="{623B542D-D038-174D-B830-85881C68A872}"/>
              </a:ext>
            </a:extLst>
          </p:cNvPr>
          <p:cNvPicPr>
            <a:picLocks noChangeAspect="1"/>
          </p:cNvPicPr>
          <p:nvPr/>
        </p:nvPicPr>
        <p:blipFill>
          <a:blip r:embed="rId2"/>
          <a:stretch>
            <a:fillRect/>
          </a:stretch>
        </p:blipFill>
        <p:spPr>
          <a:xfrm>
            <a:off x="3577359" y="2533880"/>
            <a:ext cx="5831046" cy="4236903"/>
          </a:xfrm>
          <a:prstGeom prst="rect">
            <a:avLst/>
          </a:prstGeom>
        </p:spPr>
      </p:pic>
    </p:spTree>
    <p:extLst>
      <p:ext uri="{BB962C8B-B14F-4D97-AF65-F5344CB8AC3E}">
        <p14:creationId xmlns:p14="http://schemas.microsoft.com/office/powerpoint/2010/main" val="2021821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D99221-8AD6-544B-AE54-7F4AF825284A}"/>
              </a:ext>
            </a:extLst>
          </p:cNvPr>
          <p:cNvPicPr>
            <a:picLocks noGrp="1" noChangeAspect="1"/>
          </p:cNvPicPr>
          <p:nvPr>
            <p:ph idx="1"/>
          </p:nvPr>
        </p:nvPicPr>
        <p:blipFill>
          <a:blip r:embed="rId3"/>
          <a:stretch>
            <a:fillRect/>
          </a:stretch>
        </p:blipFill>
        <p:spPr>
          <a:xfrm>
            <a:off x="957943" y="119765"/>
            <a:ext cx="10668000" cy="6738235"/>
          </a:xfrm>
          <a:prstGeom prst="rect">
            <a:avLst/>
          </a:prstGeom>
        </p:spPr>
      </p:pic>
      <p:sp>
        <p:nvSpPr>
          <p:cNvPr id="13" name="Rectangle 12">
            <a:extLst>
              <a:ext uri="{FF2B5EF4-FFF2-40B4-BE49-F238E27FC236}">
                <a16:creationId xmlns:a16="http://schemas.microsoft.com/office/drawing/2014/main" id="{60ACB702-4039-CC44-9977-6F6BC66B7F54}"/>
              </a:ext>
            </a:extLst>
          </p:cNvPr>
          <p:cNvSpPr/>
          <p:nvPr/>
        </p:nvSpPr>
        <p:spPr>
          <a:xfrm>
            <a:off x="566057" y="6581001"/>
            <a:ext cx="7601243" cy="276999"/>
          </a:xfrm>
          <a:prstGeom prst="rect">
            <a:avLst/>
          </a:prstGeom>
        </p:spPr>
        <p:txBody>
          <a:bodyPr wrap="square">
            <a:spAutoFit/>
          </a:bodyPr>
          <a:lstStyle/>
          <a:p>
            <a:r>
              <a:rPr lang="en-TH" sz="1200">
                <a:hlinkClick r:id="rId4"/>
              </a:rPr>
              <a:t>https://www.climatepolicyinitiative.org/publication/updated-view-on-the-global-landscape-of-climate-finance-2019/</a:t>
            </a:r>
            <a:r>
              <a:rPr lang="en-TH" sz="1200"/>
              <a:t> </a:t>
            </a:r>
          </a:p>
        </p:txBody>
      </p:sp>
    </p:spTree>
    <p:extLst>
      <p:ext uri="{BB962C8B-B14F-4D97-AF65-F5344CB8AC3E}">
        <p14:creationId xmlns:p14="http://schemas.microsoft.com/office/powerpoint/2010/main" val="2445210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164181-3480-B646-A5AA-0FD47D1394D5}"/>
              </a:ext>
            </a:extLst>
          </p:cNvPr>
          <p:cNvSpPr>
            <a:spLocks noGrp="1"/>
          </p:cNvSpPr>
          <p:nvPr>
            <p:ph type="title"/>
          </p:nvPr>
        </p:nvSpPr>
        <p:spPr>
          <a:xfrm>
            <a:off x="1330036" y="200892"/>
            <a:ext cx="9601200" cy="669966"/>
          </a:xfrm>
        </p:spPr>
        <p:txBody>
          <a:bodyPr>
            <a:noAutofit/>
          </a:bodyPr>
          <a:lstStyle/>
          <a:p>
            <a:r>
              <a:rPr lang="en-US" dirty="0">
                <a:solidFill>
                  <a:srgbClr val="FF0000"/>
                </a:solidFill>
              </a:rPr>
              <a:t>WHERE DOES THE MONEY GO?</a:t>
            </a:r>
          </a:p>
        </p:txBody>
      </p:sp>
      <p:pic>
        <p:nvPicPr>
          <p:cNvPr id="3" name="Picture 2">
            <a:extLst>
              <a:ext uri="{FF2B5EF4-FFF2-40B4-BE49-F238E27FC236}">
                <a16:creationId xmlns:a16="http://schemas.microsoft.com/office/drawing/2014/main" id="{5B33A5E2-463E-C247-8838-2252A4C1A48B}"/>
              </a:ext>
            </a:extLst>
          </p:cNvPr>
          <p:cNvPicPr>
            <a:picLocks noChangeAspect="1"/>
          </p:cNvPicPr>
          <p:nvPr/>
        </p:nvPicPr>
        <p:blipFill>
          <a:blip r:embed="rId3"/>
          <a:stretch>
            <a:fillRect/>
          </a:stretch>
        </p:blipFill>
        <p:spPr>
          <a:xfrm>
            <a:off x="1030513" y="1022906"/>
            <a:ext cx="6831693" cy="5509430"/>
          </a:xfrm>
          <a:prstGeom prst="rect">
            <a:avLst/>
          </a:prstGeom>
        </p:spPr>
      </p:pic>
      <p:sp>
        <p:nvSpPr>
          <p:cNvPr id="5" name="TextBox 4">
            <a:extLst>
              <a:ext uri="{FF2B5EF4-FFF2-40B4-BE49-F238E27FC236}">
                <a16:creationId xmlns:a16="http://schemas.microsoft.com/office/drawing/2014/main" id="{0BBD3A60-D4A1-FE49-A331-B0D7487A170A}"/>
              </a:ext>
            </a:extLst>
          </p:cNvPr>
          <p:cNvSpPr txBox="1"/>
          <p:nvPr/>
        </p:nvSpPr>
        <p:spPr>
          <a:xfrm>
            <a:off x="8040915" y="2992791"/>
            <a:ext cx="4005942" cy="1569660"/>
          </a:xfrm>
          <a:prstGeom prst="rect">
            <a:avLst/>
          </a:prstGeom>
          <a:noFill/>
        </p:spPr>
        <p:txBody>
          <a:bodyPr wrap="square" rtlCol="0">
            <a:spAutoFit/>
          </a:bodyPr>
          <a:lstStyle/>
          <a:p>
            <a:r>
              <a:rPr lang="en-TH" sz="2400" b="1"/>
              <a:t>Finance for mitigation again was vastly higher than that for adaptation (and dual mitigation/adaptation) </a:t>
            </a:r>
            <a:r>
              <a:rPr lang="en-TH" sz="2400" b="1">
                <a:solidFill>
                  <a:srgbClr val="FF0000"/>
                </a:solidFill>
              </a:rPr>
              <a:t>9 to 1</a:t>
            </a:r>
            <a:r>
              <a:rPr lang="en-TH" sz="2400" b="1"/>
              <a:t>. </a:t>
            </a:r>
          </a:p>
        </p:txBody>
      </p:sp>
    </p:spTree>
    <p:extLst>
      <p:ext uri="{BB962C8B-B14F-4D97-AF65-F5344CB8AC3E}">
        <p14:creationId xmlns:p14="http://schemas.microsoft.com/office/powerpoint/2010/main" val="3425363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6D11D7-86B0-0644-9B30-A7B6EFC96265}"/>
              </a:ext>
            </a:extLst>
          </p:cNvPr>
          <p:cNvPicPr>
            <a:picLocks noGrp="1" noChangeAspect="1"/>
          </p:cNvPicPr>
          <p:nvPr>
            <p:ph sz="half" idx="1"/>
          </p:nvPr>
        </p:nvPicPr>
        <p:blipFill>
          <a:blip r:embed="rId3"/>
          <a:stretch>
            <a:fillRect/>
          </a:stretch>
        </p:blipFill>
        <p:spPr>
          <a:xfrm>
            <a:off x="1683657" y="1124908"/>
            <a:ext cx="7271657" cy="2730353"/>
          </a:xfrm>
          <a:prstGeom prst="rect">
            <a:avLst/>
          </a:prstGeom>
        </p:spPr>
      </p:pic>
      <p:pic>
        <p:nvPicPr>
          <p:cNvPr id="6" name="Content Placeholder 5">
            <a:extLst>
              <a:ext uri="{FF2B5EF4-FFF2-40B4-BE49-F238E27FC236}">
                <a16:creationId xmlns:a16="http://schemas.microsoft.com/office/drawing/2014/main" id="{3A2D9F86-51B8-CA49-9931-12489F25B9E3}"/>
              </a:ext>
            </a:extLst>
          </p:cNvPr>
          <p:cNvPicPr>
            <a:picLocks noGrp="1" noChangeAspect="1"/>
          </p:cNvPicPr>
          <p:nvPr>
            <p:ph sz="half" idx="2"/>
          </p:nvPr>
        </p:nvPicPr>
        <p:blipFill>
          <a:blip r:embed="rId4"/>
          <a:stretch>
            <a:fillRect/>
          </a:stretch>
        </p:blipFill>
        <p:spPr>
          <a:xfrm>
            <a:off x="1683657" y="4001233"/>
            <a:ext cx="7271657" cy="2798119"/>
          </a:xfrm>
          <a:prstGeom prst="rect">
            <a:avLst/>
          </a:prstGeom>
        </p:spPr>
      </p:pic>
      <p:sp>
        <p:nvSpPr>
          <p:cNvPr id="7" name="TextBox 6">
            <a:extLst>
              <a:ext uri="{FF2B5EF4-FFF2-40B4-BE49-F238E27FC236}">
                <a16:creationId xmlns:a16="http://schemas.microsoft.com/office/drawing/2014/main" id="{F9FA7FD1-58D6-F445-A0E9-8867A66D14BE}"/>
              </a:ext>
            </a:extLst>
          </p:cNvPr>
          <p:cNvSpPr txBox="1"/>
          <p:nvPr/>
        </p:nvSpPr>
        <p:spPr>
          <a:xfrm>
            <a:off x="9093201" y="4615462"/>
            <a:ext cx="2750456" cy="1569660"/>
          </a:xfrm>
          <a:prstGeom prst="rect">
            <a:avLst/>
          </a:prstGeom>
          <a:noFill/>
        </p:spPr>
        <p:txBody>
          <a:bodyPr wrap="square" rtlCol="0">
            <a:spAutoFit/>
          </a:bodyPr>
          <a:lstStyle/>
          <a:p>
            <a:r>
              <a:rPr lang="en-TH" sz="2400" b="1"/>
              <a:t>Low-carbon </a:t>
            </a:r>
            <a:r>
              <a:rPr lang="en-TH" sz="2400" b="1">
                <a:solidFill>
                  <a:srgbClr val="FF0000"/>
                </a:solidFill>
              </a:rPr>
              <a:t>transport</a:t>
            </a:r>
            <a:r>
              <a:rPr lang="en-TH" sz="2400" b="1"/>
              <a:t> is the </a:t>
            </a:r>
            <a:r>
              <a:rPr lang="en-TH" sz="2400" b="1">
                <a:solidFill>
                  <a:srgbClr val="FF0000"/>
                </a:solidFill>
              </a:rPr>
              <a:t>fastest-growing</a:t>
            </a:r>
            <a:r>
              <a:rPr lang="en-TH" sz="2400" b="1"/>
              <a:t> sector</a:t>
            </a:r>
          </a:p>
        </p:txBody>
      </p:sp>
      <p:sp>
        <p:nvSpPr>
          <p:cNvPr id="8" name="TextBox 7">
            <a:extLst>
              <a:ext uri="{FF2B5EF4-FFF2-40B4-BE49-F238E27FC236}">
                <a16:creationId xmlns:a16="http://schemas.microsoft.com/office/drawing/2014/main" id="{ABB39667-9C11-474F-B638-EF05F41C0831}"/>
              </a:ext>
            </a:extLst>
          </p:cNvPr>
          <p:cNvSpPr txBox="1"/>
          <p:nvPr/>
        </p:nvSpPr>
        <p:spPr>
          <a:xfrm>
            <a:off x="9093201" y="1895752"/>
            <a:ext cx="2750456" cy="1200329"/>
          </a:xfrm>
          <a:prstGeom prst="rect">
            <a:avLst/>
          </a:prstGeom>
          <a:noFill/>
        </p:spPr>
        <p:txBody>
          <a:bodyPr wrap="square" rtlCol="0">
            <a:spAutoFit/>
          </a:bodyPr>
          <a:lstStyle/>
          <a:p>
            <a:r>
              <a:rPr lang="en-TH" sz="2400" b="1">
                <a:solidFill>
                  <a:srgbClr val="FF0000"/>
                </a:solidFill>
              </a:rPr>
              <a:t>Renewable energy </a:t>
            </a:r>
            <a:r>
              <a:rPr lang="en-TH" sz="2400" b="1"/>
              <a:t>remains the </a:t>
            </a:r>
            <a:r>
              <a:rPr lang="en-TH" sz="2400" b="1">
                <a:solidFill>
                  <a:srgbClr val="FF0000"/>
                </a:solidFill>
              </a:rPr>
              <a:t>largest mitigation sector</a:t>
            </a:r>
          </a:p>
        </p:txBody>
      </p:sp>
      <p:sp>
        <p:nvSpPr>
          <p:cNvPr id="9" name="Title 3">
            <a:extLst>
              <a:ext uri="{FF2B5EF4-FFF2-40B4-BE49-F238E27FC236}">
                <a16:creationId xmlns:a16="http://schemas.microsoft.com/office/drawing/2014/main" id="{ECA96ED5-D77A-2B49-9CA0-D2BFCBEC12A8}"/>
              </a:ext>
            </a:extLst>
          </p:cNvPr>
          <p:cNvSpPr>
            <a:spLocks noGrp="1"/>
          </p:cNvSpPr>
          <p:nvPr>
            <p:ph type="title"/>
          </p:nvPr>
        </p:nvSpPr>
        <p:spPr>
          <a:xfrm>
            <a:off x="1295400" y="119063"/>
            <a:ext cx="9601200" cy="871537"/>
          </a:xfrm>
        </p:spPr>
        <p:txBody>
          <a:bodyPr>
            <a:noAutofit/>
          </a:bodyPr>
          <a:lstStyle/>
          <a:p>
            <a:r>
              <a:rPr lang="en-US" dirty="0">
                <a:solidFill>
                  <a:srgbClr val="FF0000"/>
                </a:solidFill>
              </a:rPr>
              <a:t>WHERE DOES THE MONEY GO?</a:t>
            </a:r>
          </a:p>
        </p:txBody>
      </p:sp>
    </p:spTree>
    <p:extLst>
      <p:ext uri="{BB962C8B-B14F-4D97-AF65-F5344CB8AC3E}">
        <p14:creationId xmlns:p14="http://schemas.microsoft.com/office/powerpoint/2010/main" val="2150148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E357821-E285-AF4B-A9F6-8877A4AE7A52}"/>
              </a:ext>
            </a:extLst>
          </p:cNvPr>
          <p:cNvPicPr>
            <a:picLocks noGrp="1" noChangeAspect="1"/>
          </p:cNvPicPr>
          <p:nvPr>
            <p:ph idx="1"/>
          </p:nvPr>
        </p:nvPicPr>
        <p:blipFill>
          <a:blip r:embed="rId3"/>
          <a:stretch>
            <a:fillRect/>
          </a:stretch>
        </p:blipFill>
        <p:spPr>
          <a:xfrm>
            <a:off x="1117600" y="1345095"/>
            <a:ext cx="7620000" cy="5512905"/>
          </a:xfrm>
          <a:prstGeom prst="rect">
            <a:avLst/>
          </a:prstGeom>
        </p:spPr>
      </p:pic>
      <p:sp>
        <p:nvSpPr>
          <p:cNvPr id="8" name="TextBox 7">
            <a:extLst>
              <a:ext uri="{FF2B5EF4-FFF2-40B4-BE49-F238E27FC236}">
                <a16:creationId xmlns:a16="http://schemas.microsoft.com/office/drawing/2014/main" id="{16085DEF-5F0F-8E43-BB8C-58DED17753FD}"/>
              </a:ext>
            </a:extLst>
          </p:cNvPr>
          <p:cNvSpPr txBox="1"/>
          <p:nvPr/>
        </p:nvSpPr>
        <p:spPr>
          <a:xfrm>
            <a:off x="8955314" y="1793223"/>
            <a:ext cx="2801257" cy="2308324"/>
          </a:xfrm>
          <a:prstGeom prst="rect">
            <a:avLst/>
          </a:prstGeom>
          <a:noFill/>
        </p:spPr>
        <p:txBody>
          <a:bodyPr wrap="square" rtlCol="0">
            <a:spAutoFit/>
          </a:bodyPr>
          <a:lstStyle/>
          <a:p>
            <a:r>
              <a:rPr lang="en-TH" sz="2400" b="1">
                <a:solidFill>
                  <a:srgbClr val="FF0000"/>
                </a:solidFill>
              </a:rPr>
              <a:t>Battery electric vehicle (BEV) </a:t>
            </a:r>
            <a:r>
              <a:rPr lang="en-TH" sz="2400" b="1"/>
              <a:t>growth was +31% year-on-year while global vehicle market fell by 16%.</a:t>
            </a:r>
          </a:p>
        </p:txBody>
      </p:sp>
      <p:sp>
        <p:nvSpPr>
          <p:cNvPr id="9" name="TextBox 8">
            <a:extLst>
              <a:ext uri="{FF2B5EF4-FFF2-40B4-BE49-F238E27FC236}">
                <a16:creationId xmlns:a16="http://schemas.microsoft.com/office/drawing/2014/main" id="{5764AADA-92CD-524E-85B8-134DCBF8CF34}"/>
              </a:ext>
            </a:extLst>
          </p:cNvPr>
          <p:cNvSpPr txBox="1"/>
          <p:nvPr/>
        </p:nvSpPr>
        <p:spPr>
          <a:xfrm>
            <a:off x="8955314" y="4704806"/>
            <a:ext cx="2293257" cy="1200329"/>
          </a:xfrm>
          <a:prstGeom prst="rect">
            <a:avLst/>
          </a:prstGeom>
          <a:noFill/>
        </p:spPr>
        <p:txBody>
          <a:bodyPr wrap="square" rtlCol="0">
            <a:spAutoFit/>
          </a:bodyPr>
          <a:lstStyle/>
          <a:p>
            <a:r>
              <a:rPr lang="en-TH" sz="2400" b="1"/>
              <a:t>Global BEV sales could double this year.</a:t>
            </a:r>
          </a:p>
        </p:txBody>
      </p:sp>
      <p:sp>
        <p:nvSpPr>
          <p:cNvPr id="6" name="Title 3">
            <a:extLst>
              <a:ext uri="{FF2B5EF4-FFF2-40B4-BE49-F238E27FC236}">
                <a16:creationId xmlns:a16="http://schemas.microsoft.com/office/drawing/2014/main" id="{78C8ED21-C361-9648-AEF4-ACCA54F8341C}"/>
              </a:ext>
            </a:extLst>
          </p:cNvPr>
          <p:cNvSpPr>
            <a:spLocks noGrp="1"/>
          </p:cNvSpPr>
          <p:nvPr>
            <p:ph type="title"/>
          </p:nvPr>
        </p:nvSpPr>
        <p:spPr>
          <a:xfrm>
            <a:off x="1295400" y="119064"/>
            <a:ext cx="9601200" cy="833802"/>
          </a:xfrm>
        </p:spPr>
        <p:txBody>
          <a:bodyPr>
            <a:noAutofit/>
          </a:bodyPr>
          <a:lstStyle/>
          <a:p>
            <a:r>
              <a:rPr lang="en-US" dirty="0">
                <a:solidFill>
                  <a:srgbClr val="FF0000"/>
                </a:solidFill>
              </a:rPr>
              <a:t>WHERE DOES THE MONEY GO?</a:t>
            </a:r>
          </a:p>
        </p:txBody>
      </p:sp>
    </p:spTree>
    <p:extLst>
      <p:ext uri="{BB962C8B-B14F-4D97-AF65-F5344CB8AC3E}">
        <p14:creationId xmlns:p14="http://schemas.microsoft.com/office/powerpoint/2010/main" val="3237678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8CBB5E-BAE7-AD43-AA4B-53E4D8CFEC0D}"/>
              </a:ext>
            </a:extLst>
          </p:cNvPr>
          <p:cNvPicPr>
            <a:picLocks noGrp="1" noChangeAspect="1"/>
          </p:cNvPicPr>
          <p:nvPr>
            <p:ph sz="half" idx="2"/>
          </p:nvPr>
        </p:nvPicPr>
        <p:blipFill>
          <a:blip r:embed="rId3"/>
          <a:stretch>
            <a:fillRect/>
          </a:stretch>
        </p:blipFill>
        <p:spPr>
          <a:xfrm>
            <a:off x="928914" y="1703562"/>
            <a:ext cx="8359832" cy="4856565"/>
          </a:xfrm>
          <a:prstGeom prst="rect">
            <a:avLst/>
          </a:prstGeom>
        </p:spPr>
      </p:pic>
      <p:sp>
        <p:nvSpPr>
          <p:cNvPr id="6" name="Rectangle 5">
            <a:extLst>
              <a:ext uri="{FF2B5EF4-FFF2-40B4-BE49-F238E27FC236}">
                <a16:creationId xmlns:a16="http://schemas.microsoft.com/office/drawing/2014/main" id="{D8464304-26A9-8349-8661-A53B60909058}"/>
              </a:ext>
            </a:extLst>
          </p:cNvPr>
          <p:cNvSpPr/>
          <p:nvPr/>
        </p:nvSpPr>
        <p:spPr>
          <a:xfrm>
            <a:off x="656492" y="6581001"/>
            <a:ext cx="6292948" cy="276999"/>
          </a:xfrm>
          <a:prstGeom prst="rect">
            <a:avLst/>
          </a:prstGeom>
        </p:spPr>
        <p:txBody>
          <a:bodyPr wrap="square">
            <a:spAutoFit/>
          </a:bodyPr>
          <a:lstStyle/>
          <a:p>
            <a:r>
              <a:rPr lang="en-TH" sz="1200">
                <a:hlinkClick r:id="rId4"/>
              </a:rPr>
              <a:t>https://www.climatepolicyinitiative.org/publication/global-landscape-of-climate-finance-2019/</a:t>
            </a:r>
            <a:r>
              <a:rPr lang="en-TH" sz="1200"/>
              <a:t> </a:t>
            </a:r>
          </a:p>
        </p:txBody>
      </p:sp>
      <p:sp>
        <p:nvSpPr>
          <p:cNvPr id="2" name="Rectangle 1">
            <a:extLst>
              <a:ext uri="{FF2B5EF4-FFF2-40B4-BE49-F238E27FC236}">
                <a16:creationId xmlns:a16="http://schemas.microsoft.com/office/drawing/2014/main" id="{09BA73B9-B2B8-FC41-B888-F836A9F22B9A}"/>
              </a:ext>
            </a:extLst>
          </p:cNvPr>
          <p:cNvSpPr/>
          <p:nvPr/>
        </p:nvSpPr>
        <p:spPr>
          <a:xfrm>
            <a:off x="9405257" y="2608350"/>
            <a:ext cx="2786743" cy="3416320"/>
          </a:xfrm>
          <a:prstGeom prst="rect">
            <a:avLst/>
          </a:prstGeom>
        </p:spPr>
        <p:txBody>
          <a:bodyPr wrap="square">
            <a:spAutoFit/>
          </a:bodyPr>
          <a:lstStyle/>
          <a:p>
            <a:r>
              <a:rPr lang="en-TH" sz="2400" b="1">
                <a:solidFill>
                  <a:srgbClr val="FF0000"/>
                </a:solidFill>
              </a:rPr>
              <a:t>Water</a:t>
            </a:r>
            <a:r>
              <a:rPr lang="en-TH" sz="2400" b="1"/>
              <a:t>, </a:t>
            </a:r>
            <a:r>
              <a:rPr lang="en-TH" sz="2400" b="1">
                <a:solidFill>
                  <a:srgbClr val="FF0000"/>
                </a:solidFill>
              </a:rPr>
              <a:t>natural resources &amp; agriculture</a:t>
            </a:r>
            <a:r>
              <a:rPr lang="en-TH" sz="2400" b="1"/>
              <a:t>, and </a:t>
            </a:r>
            <a:r>
              <a:rPr lang="en-TH" sz="2400" b="1">
                <a:solidFill>
                  <a:srgbClr val="FF0000"/>
                </a:solidFill>
              </a:rPr>
              <a:t>disaster risk management </a:t>
            </a:r>
            <a:r>
              <a:rPr lang="en-TH" sz="2400" b="1"/>
              <a:t>sectors were lead adaptation finance recipients in 2017/18.</a:t>
            </a:r>
          </a:p>
        </p:txBody>
      </p:sp>
      <p:sp>
        <p:nvSpPr>
          <p:cNvPr id="7" name="Title 3">
            <a:extLst>
              <a:ext uri="{FF2B5EF4-FFF2-40B4-BE49-F238E27FC236}">
                <a16:creationId xmlns:a16="http://schemas.microsoft.com/office/drawing/2014/main" id="{FC8A24DD-894F-A842-9D36-157DB4BE3B00}"/>
              </a:ext>
            </a:extLst>
          </p:cNvPr>
          <p:cNvSpPr txBox="1">
            <a:spLocks/>
          </p:cNvSpPr>
          <p:nvPr/>
        </p:nvSpPr>
        <p:spPr>
          <a:xfrm>
            <a:off x="1330036" y="200892"/>
            <a:ext cx="9601200" cy="669966"/>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solidFill>
                  <a:srgbClr val="FF0000"/>
                </a:solidFill>
              </a:rPr>
              <a:t>WHERE DOES THE MONEY GO?</a:t>
            </a:r>
          </a:p>
        </p:txBody>
      </p:sp>
      <p:sp>
        <p:nvSpPr>
          <p:cNvPr id="9" name="TextBox 8">
            <a:extLst>
              <a:ext uri="{FF2B5EF4-FFF2-40B4-BE49-F238E27FC236}">
                <a16:creationId xmlns:a16="http://schemas.microsoft.com/office/drawing/2014/main" id="{9BEE890B-339D-F44A-AA0F-2DAD4C974787}"/>
              </a:ext>
            </a:extLst>
          </p:cNvPr>
          <p:cNvSpPr txBox="1"/>
          <p:nvPr/>
        </p:nvSpPr>
        <p:spPr>
          <a:xfrm>
            <a:off x="928914" y="1335314"/>
            <a:ext cx="8359832" cy="461665"/>
          </a:xfrm>
          <a:prstGeom prst="rect">
            <a:avLst/>
          </a:prstGeom>
          <a:noFill/>
        </p:spPr>
        <p:txBody>
          <a:bodyPr wrap="square" rtlCol="0">
            <a:spAutoFit/>
          </a:bodyPr>
          <a:lstStyle/>
          <a:p>
            <a:r>
              <a:rPr lang="en-TH" sz="2400">
                <a:solidFill>
                  <a:srgbClr val="FF0000"/>
                </a:solidFill>
              </a:rPr>
              <a:t>Adaptation finance </a:t>
            </a:r>
            <a:r>
              <a:rPr lang="en-TH" sz="2400"/>
              <a:t>2015/16 and 2017/18</a:t>
            </a:r>
          </a:p>
        </p:txBody>
      </p:sp>
    </p:spTree>
    <p:extLst>
      <p:ext uri="{BB962C8B-B14F-4D97-AF65-F5344CB8AC3E}">
        <p14:creationId xmlns:p14="http://schemas.microsoft.com/office/powerpoint/2010/main" val="12713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09" y="138545"/>
            <a:ext cx="7667319" cy="568035"/>
          </a:xfrm>
        </p:spPr>
        <p:txBody>
          <a:bodyPr>
            <a:noAutofit/>
          </a:bodyPr>
          <a:lstStyle/>
          <a:p>
            <a:r>
              <a:rPr lang="en-US" dirty="0">
                <a:solidFill>
                  <a:srgbClr val="FF0000"/>
                </a:solidFill>
              </a:rPr>
              <a:t>WHERE DOES THE MONEY GO?</a:t>
            </a:r>
          </a:p>
        </p:txBody>
      </p:sp>
      <p:sp>
        <p:nvSpPr>
          <p:cNvPr id="4" name="Rectangle 3">
            <a:extLst>
              <a:ext uri="{FF2B5EF4-FFF2-40B4-BE49-F238E27FC236}">
                <a16:creationId xmlns:a16="http://schemas.microsoft.com/office/drawing/2014/main" id="{4BF5D414-5DE1-DE4A-9013-C5D3D436A17A}"/>
              </a:ext>
            </a:extLst>
          </p:cNvPr>
          <p:cNvSpPr/>
          <p:nvPr/>
        </p:nvSpPr>
        <p:spPr>
          <a:xfrm>
            <a:off x="628356" y="6580955"/>
            <a:ext cx="6292948" cy="276999"/>
          </a:xfrm>
          <a:prstGeom prst="rect">
            <a:avLst/>
          </a:prstGeom>
        </p:spPr>
        <p:txBody>
          <a:bodyPr wrap="square">
            <a:spAutoFit/>
          </a:bodyPr>
          <a:lstStyle/>
          <a:p>
            <a:r>
              <a:rPr lang="en-TH" sz="1200">
                <a:hlinkClick r:id="rId3"/>
              </a:rPr>
              <a:t>https://www.climatepolicyinitiative.org/publication/global-landscape-of-climate-finance-2019/</a:t>
            </a:r>
            <a:r>
              <a:rPr lang="en-TH" sz="1200"/>
              <a:t> </a:t>
            </a:r>
          </a:p>
        </p:txBody>
      </p:sp>
      <p:pic>
        <p:nvPicPr>
          <p:cNvPr id="7" name="Content Placeholder 6">
            <a:extLst>
              <a:ext uri="{FF2B5EF4-FFF2-40B4-BE49-F238E27FC236}">
                <a16:creationId xmlns:a16="http://schemas.microsoft.com/office/drawing/2014/main" id="{D642FEFA-72BF-4A42-803B-783352396867}"/>
              </a:ext>
            </a:extLst>
          </p:cNvPr>
          <p:cNvPicPr>
            <a:picLocks noGrp="1" noChangeAspect="1"/>
          </p:cNvPicPr>
          <p:nvPr>
            <p:ph idx="1"/>
          </p:nvPr>
        </p:nvPicPr>
        <p:blipFill>
          <a:blip r:embed="rId4"/>
          <a:stretch>
            <a:fillRect/>
          </a:stretch>
        </p:blipFill>
        <p:spPr>
          <a:xfrm>
            <a:off x="812801" y="1082877"/>
            <a:ext cx="8514079" cy="5288894"/>
          </a:xfrm>
          <a:prstGeom prst="rect">
            <a:avLst/>
          </a:prstGeom>
        </p:spPr>
      </p:pic>
      <p:sp>
        <p:nvSpPr>
          <p:cNvPr id="8" name="TextBox 7">
            <a:extLst>
              <a:ext uri="{FF2B5EF4-FFF2-40B4-BE49-F238E27FC236}">
                <a16:creationId xmlns:a16="http://schemas.microsoft.com/office/drawing/2014/main" id="{DF03F475-110E-924C-86B6-57FBBF34F44E}"/>
              </a:ext>
            </a:extLst>
          </p:cNvPr>
          <p:cNvSpPr txBox="1"/>
          <p:nvPr/>
        </p:nvSpPr>
        <p:spPr>
          <a:xfrm>
            <a:off x="9326323" y="2652537"/>
            <a:ext cx="2866232" cy="1938992"/>
          </a:xfrm>
          <a:prstGeom prst="rect">
            <a:avLst/>
          </a:prstGeom>
          <a:noFill/>
        </p:spPr>
        <p:txBody>
          <a:bodyPr wrap="square" rtlCol="0">
            <a:spAutoFit/>
          </a:bodyPr>
          <a:lstStyle/>
          <a:p>
            <a:r>
              <a:rPr lang="en-TH" sz="2400" b="1">
                <a:solidFill>
                  <a:srgbClr val="FF0000"/>
                </a:solidFill>
              </a:rPr>
              <a:t>More than half </a:t>
            </a:r>
            <a:r>
              <a:rPr lang="en-TH" sz="2400" b="1"/>
              <a:t>of tracked global investments </a:t>
            </a:r>
            <a:r>
              <a:rPr lang="en-TH" sz="2400" b="1">
                <a:solidFill>
                  <a:srgbClr val="FF0000"/>
                </a:solidFill>
              </a:rPr>
              <a:t>went to Asia and the Pacific </a:t>
            </a:r>
            <a:r>
              <a:rPr lang="en-TH" sz="2400" b="1"/>
              <a:t>region.</a:t>
            </a:r>
          </a:p>
        </p:txBody>
      </p:sp>
      <p:sp>
        <p:nvSpPr>
          <p:cNvPr id="9" name="TextBox 8">
            <a:extLst>
              <a:ext uri="{FF2B5EF4-FFF2-40B4-BE49-F238E27FC236}">
                <a16:creationId xmlns:a16="http://schemas.microsoft.com/office/drawing/2014/main" id="{BC055072-7D37-7F49-88DB-27B546AA5B36}"/>
              </a:ext>
            </a:extLst>
          </p:cNvPr>
          <p:cNvSpPr txBox="1"/>
          <p:nvPr/>
        </p:nvSpPr>
        <p:spPr>
          <a:xfrm>
            <a:off x="9326323" y="4827602"/>
            <a:ext cx="2779148" cy="1569660"/>
          </a:xfrm>
          <a:prstGeom prst="rect">
            <a:avLst/>
          </a:prstGeom>
          <a:noFill/>
        </p:spPr>
        <p:txBody>
          <a:bodyPr wrap="square" rtlCol="0">
            <a:spAutoFit/>
          </a:bodyPr>
          <a:lstStyle/>
          <a:p>
            <a:r>
              <a:rPr lang="en-TH" sz="2400" b="1"/>
              <a:t>Almost </a:t>
            </a:r>
            <a:r>
              <a:rPr lang="en-TH" sz="2400" b="1">
                <a:solidFill>
                  <a:srgbClr val="FF0000"/>
                </a:solidFill>
              </a:rPr>
              <a:t>three-fourths</a:t>
            </a:r>
            <a:r>
              <a:rPr lang="en-TH" sz="2400" b="1"/>
              <a:t> of A-P investments were </a:t>
            </a:r>
            <a:r>
              <a:rPr lang="en-TH" sz="2400" b="1">
                <a:solidFill>
                  <a:srgbClr val="FF0000"/>
                </a:solidFill>
              </a:rPr>
              <a:t>in China</a:t>
            </a:r>
            <a:r>
              <a:rPr lang="en-TH" sz="2400" b="1"/>
              <a:t>.</a:t>
            </a:r>
          </a:p>
        </p:txBody>
      </p:sp>
      <p:sp>
        <p:nvSpPr>
          <p:cNvPr id="3" name="TextBox 2">
            <a:extLst>
              <a:ext uri="{FF2B5EF4-FFF2-40B4-BE49-F238E27FC236}">
                <a16:creationId xmlns:a16="http://schemas.microsoft.com/office/drawing/2014/main" id="{C7FB58B7-6F1C-774D-A0A7-72F39AFD3842}"/>
              </a:ext>
            </a:extLst>
          </p:cNvPr>
          <p:cNvSpPr txBox="1"/>
          <p:nvPr/>
        </p:nvSpPr>
        <p:spPr>
          <a:xfrm>
            <a:off x="9326879" y="912717"/>
            <a:ext cx="2865121" cy="1569660"/>
          </a:xfrm>
          <a:prstGeom prst="rect">
            <a:avLst/>
          </a:prstGeom>
          <a:noFill/>
        </p:spPr>
        <p:txBody>
          <a:bodyPr wrap="square" rtlCol="0">
            <a:spAutoFit/>
          </a:bodyPr>
          <a:lstStyle/>
          <a:p>
            <a:r>
              <a:rPr lang="en-US" sz="2400" b="1" dirty="0"/>
              <a:t>About </a:t>
            </a:r>
            <a:r>
              <a:rPr lang="en-US" sz="2400" b="1" dirty="0">
                <a:solidFill>
                  <a:srgbClr val="FF0000"/>
                </a:solidFill>
              </a:rPr>
              <a:t>75%</a:t>
            </a:r>
            <a:r>
              <a:rPr lang="en-US" sz="2400" b="1" dirty="0"/>
              <a:t> ($479 B) of investments were </a:t>
            </a:r>
            <a:r>
              <a:rPr lang="en-US" sz="2400" b="1" dirty="0">
                <a:solidFill>
                  <a:srgbClr val="FF0000"/>
                </a:solidFill>
              </a:rPr>
              <a:t>raised and spent domestically</a:t>
            </a:r>
            <a:r>
              <a:rPr lang="en-US" sz="2400" b="1" dirty="0"/>
              <a:t>.</a:t>
            </a:r>
            <a:endParaRPr lang="en-TH" sz="2400" b="1"/>
          </a:p>
        </p:txBody>
      </p:sp>
    </p:spTree>
    <p:extLst>
      <p:ext uri="{BB962C8B-B14F-4D97-AF65-F5344CB8AC3E}">
        <p14:creationId xmlns:p14="http://schemas.microsoft.com/office/powerpoint/2010/main" val="3434827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E4227-82BC-F441-B5E8-87727D2A2EFC}"/>
              </a:ext>
            </a:extLst>
          </p:cNvPr>
          <p:cNvSpPr>
            <a:spLocks noGrp="1"/>
          </p:cNvSpPr>
          <p:nvPr>
            <p:ph idx="1"/>
          </p:nvPr>
        </p:nvSpPr>
        <p:spPr/>
        <p:txBody>
          <a:bodyPr>
            <a:normAutofit/>
          </a:bodyPr>
          <a:lstStyle/>
          <a:p>
            <a:pPr marL="0" indent="0" algn="ctr">
              <a:buNone/>
            </a:pPr>
            <a:r>
              <a:rPr lang="en-TH" sz="4400" b="1">
                <a:latin typeface="+mj-lt"/>
              </a:rPr>
              <a:t>How does spending on climate change finance compare to actual funding needs?</a:t>
            </a:r>
          </a:p>
        </p:txBody>
      </p:sp>
    </p:spTree>
    <p:extLst>
      <p:ext uri="{BB962C8B-B14F-4D97-AF65-F5344CB8AC3E}">
        <p14:creationId xmlns:p14="http://schemas.microsoft.com/office/powerpoint/2010/main" val="229795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2E3CA6-1A08-DB4A-A1F9-4129DCCCBD47}"/>
              </a:ext>
            </a:extLst>
          </p:cNvPr>
          <p:cNvSpPr txBox="1"/>
          <p:nvPr/>
        </p:nvSpPr>
        <p:spPr>
          <a:xfrm>
            <a:off x="769257" y="1611086"/>
            <a:ext cx="4151086" cy="3367313"/>
          </a:xfrm>
          <a:prstGeom prst="rect">
            <a:avLst/>
          </a:prstGeom>
        </p:spPr>
        <p:txBody>
          <a:bodyPr vert="horz" lIns="91440" tIns="45720" rIns="91440" bIns="45720" rtlCol="0">
            <a:normAutofit/>
          </a:bodyPr>
          <a:lstStyle/>
          <a:p>
            <a:pPr marL="382588" indent="-20638" defTabSz="914400">
              <a:lnSpc>
                <a:spcPct val="94000"/>
              </a:lnSpc>
              <a:spcAft>
                <a:spcPts val="200"/>
              </a:spcAft>
              <a:buFont typeface="Franklin Gothic Book" panose="020B0503020102020204" pitchFamily="34" charset="0"/>
            </a:pPr>
            <a:r>
              <a:rPr lang="en-US" sz="2400" i="1" dirty="0">
                <a:solidFill>
                  <a:srgbClr val="FF0000"/>
                </a:solidFill>
              </a:rPr>
              <a:t> Climate Policy Initiative. 2021. “Global Landscape of Climate Finance 2021.” </a:t>
            </a:r>
          </a:p>
          <a:p>
            <a:pPr marL="382588" indent="-20638" defTabSz="914400">
              <a:lnSpc>
                <a:spcPct val="94000"/>
              </a:lnSpc>
              <a:spcAft>
                <a:spcPts val="200"/>
              </a:spcAft>
              <a:buFont typeface="Franklin Gothic Book" panose="020B0503020102020204" pitchFamily="34" charset="0"/>
            </a:pPr>
            <a:endParaRPr lang="en-US" dirty="0">
              <a:solidFill>
                <a:schemeClr val="tx2"/>
              </a:solidFill>
            </a:endParaRPr>
          </a:p>
          <a:p>
            <a:pPr marL="382588" indent="-20638" defTabSz="914400">
              <a:lnSpc>
                <a:spcPct val="94000"/>
              </a:lnSpc>
              <a:spcAft>
                <a:spcPts val="200"/>
              </a:spcAft>
              <a:buFont typeface="Franklin Gothic Book" panose="020B0503020102020204" pitchFamily="34" charset="0"/>
            </a:pPr>
            <a:r>
              <a:rPr lang="en-US" sz="2000" dirty="0">
                <a:solidFill>
                  <a:schemeClr val="tx2"/>
                </a:solidFill>
              </a:rPr>
              <a:t>The primary source for this presentation. CPI’s report is among the most reliable and comprehensive available on climate finance.</a:t>
            </a:r>
          </a:p>
          <a:p>
            <a:pPr marL="382588" indent="-20638" defTabSz="914400">
              <a:lnSpc>
                <a:spcPct val="94000"/>
              </a:lnSpc>
              <a:spcAft>
                <a:spcPts val="200"/>
              </a:spcAft>
              <a:buFont typeface="Franklin Gothic Book" panose="020B0503020102020204" pitchFamily="34" charset="0"/>
            </a:pPr>
            <a:endParaRPr lang="en-US" dirty="0">
              <a:solidFill>
                <a:schemeClr val="tx2"/>
              </a:solidFill>
            </a:endParaRPr>
          </a:p>
        </p:txBody>
      </p:sp>
      <p:sp>
        <p:nvSpPr>
          <p:cNvPr id="6" name="TextBox 5">
            <a:extLst>
              <a:ext uri="{FF2B5EF4-FFF2-40B4-BE49-F238E27FC236}">
                <a16:creationId xmlns:a16="http://schemas.microsoft.com/office/drawing/2014/main" id="{8946C193-3227-7B40-823E-E5CCFE52BA89}"/>
              </a:ext>
            </a:extLst>
          </p:cNvPr>
          <p:cNvSpPr txBox="1"/>
          <p:nvPr/>
        </p:nvSpPr>
        <p:spPr>
          <a:xfrm>
            <a:off x="886265" y="6211669"/>
            <a:ext cx="11057206" cy="646331"/>
          </a:xfrm>
          <a:prstGeom prst="rect">
            <a:avLst/>
          </a:prstGeom>
          <a:noFill/>
        </p:spPr>
        <p:txBody>
          <a:bodyPr wrap="square" rtlCol="0">
            <a:spAutoFit/>
          </a:bodyPr>
          <a:lstStyle/>
          <a:p>
            <a:r>
              <a:rPr lang="en-US" dirty="0">
                <a:hlinkClick r:id="rId3"/>
              </a:rPr>
              <a:t>https://www.climatepolicyinitiative.org/wp-content/uploads/2021/10/Global-Landscape-of-Climate-Finance-2021.pdf</a:t>
            </a:r>
            <a:r>
              <a:rPr lang="en-US" dirty="0"/>
              <a:t> </a:t>
            </a:r>
            <a:endParaRPr lang="en-TH"/>
          </a:p>
        </p:txBody>
      </p:sp>
      <p:sp>
        <p:nvSpPr>
          <p:cNvPr id="8" name="TextBox 7">
            <a:extLst>
              <a:ext uri="{FF2B5EF4-FFF2-40B4-BE49-F238E27FC236}">
                <a16:creationId xmlns:a16="http://schemas.microsoft.com/office/drawing/2014/main" id="{9087D669-A02A-6345-AF75-CEB641F19EF5}"/>
              </a:ext>
            </a:extLst>
          </p:cNvPr>
          <p:cNvSpPr txBox="1"/>
          <p:nvPr/>
        </p:nvSpPr>
        <p:spPr>
          <a:xfrm>
            <a:off x="1343464" y="365760"/>
            <a:ext cx="7111219" cy="769441"/>
          </a:xfrm>
          <a:prstGeom prst="rect">
            <a:avLst/>
          </a:prstGeom>
          <a:noFill/>
        </p:spPr>
        <p:txBody>
          <a:bodyPr wrap="square" rtlCol="0">
            <a:spAutoFit/>
          </a:bodyPr>
          <a:lstStyle/>
          <a:p>
            <a:r>
              <a:rPr lang="en-TH" sz="4400">
                <a:solidFill>
                  <a:srgbClr val="FF0000"/>
                </a:solidFill>
              </a:rPr>
              <a:t>PRIMARY DATA SOURCE</a:t>
            </a:r>
          </a:p>
        </p:txBody>
      </p:sp>
      <p:pic>
        <p:nvPicPr>
          <p:cNvPr id="2" name="Picture 1">
            <a:extLst>
              <a:ext uri="{FF2B5EF4-FFF2-40B4-BE49-F238E27FC236}">
                <a16:creationId xmlns:a16="http://schemas.microsoft.com/office/drawing/2014/main" id="{878799AB-AD65-774A-A894-1CBDF831CCA0}"/>
              </a:ext>
            </a:extLst>
          </p:cNvPr>
          <p:cNvPicPr>
            <a:picLocks noChangeAspect="1"/>
          </p:cNvPicPr>
          <p:nvPr/>
        </p:nvPicPr>
        <p:blipFill>
          <a:blip r:embed="rId4"/>
          <a:stretch>
            <a:fillRect/>
          </a:stretch>
        </p:blipFill>
        <p:spPr>
          <a:xfrm>
            <a:off x="7711807" y="214035"/>
            <a:ext cx="4231664" cy="5997634"/>
          </a:xfrm>
          <a:prstGeom prst="rect">
            <a:avLst/>
          </a:prstGeom>
        </p:spPr>
      </p:pic>
    </p:spTree>
    <p:extLst>
      <p:ext uri="{BB962C8B-B14F-4D97-AF65-F5344CB8AC3E}">
        <p14:creationId xmlns:p14="http://schemas.microsoft.com/office/powerpoint/2010/main" val="1953208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4A9C-3B76-C74D-9F7D-FB026938F845}"/>
              </a:ext>
            </a:extLst>
          </p:cNvPr>
          <p:cNvSpPr>
            <a:spLocks noGrp="1"/>
          </p:cNvSpPr>
          <p:nvPr>
            <p:ph type="title"/>
          </p:nvPr>
        </p:nvSpPr>
        <p:spPr>
          <a:xfrm>
            <a:off x="1371600" y="207818"/>
            <a:ext cx="10515600" cy="782782"/>
          </a:xfrm>
        </p:spPr>
        <p:txBody>
          <a:bodyPr>
            <a:normAutofit/>
          </a:bodyPr>
          <a:lstStyle/>
          <a:p>
            <a:r>
              <a:rPr lang="en-US" dirty="0">
                <a:solidFill>
                  <a:srgbClr val="FF0000"/>
                </a:solidFill>
              </a:rPr>
              <a:t>GLOBAL FINANCE REQUIRED TO MEET 1.5C</a:t>
            </a:r>
          </a:p>
        </p:txBody>
      </p:sp>
      <p:sp>
        <p:nvSpPr>
          <p:cNvPr id="8" name="TextBox 7">
            <a:extLst>
              <a:ext uri="{FF2B5EF4-FFF2-40B4-BE49-F238E27FC236}">
                <a16:creationId xmlns:a16="http://schemas.microsoft.com/office/drawing/2014/main" id="{6AB6E300-35BF-CF42-9E45-4A2C350C66FE}"/>
              </a:ext>
            </a:extLst>
          </p:cNvPr>
          <p:cNvSpPr txBox="1"/>
          <p:nvPr/>
        </p:nvSpPr>
        <p:spPr>
          <a:xfrm>
            <a:off x="8965974" y="2274838"/>
            <a:ext cx="3066369" cy="2308324"/>
          </a:xfrm>
          <a:prstGeom prst="rect">
            <a:avLst/>
          </a:prstGeom>
          <a:noFill/>
        </p:spPr>
        <p:txBody>
          <a:bodyPr wrap="square" rtlCol="0">
            <a:spAutoFit/>
          </a:bodyPr>
          <a:lstStyle/>
          <a:p>
            <a:r>
              <a:rPr lang="en-TH" sz="2400" b="1" dirty="0"/>
              <a:t>Based on an analysis of aggregated sources, annual climate finance </a:t>
            </a:r>
            <a:r>
              <a:rPr lang="en-TH" sz="2400" b="1" dirty="0">
                <a:solidFill>
                  <a:srgbClr val="FF0000"/>
                </a:solidFill>
              </a:rPr>
              <a:t>must increase by 588% </a:t>
            </a:r>
            <a:r>
              <a:rPr lang="en-TH" sz="2400" b="1" dirty="0"/>
              <a:t>to $4.35 T by 2050. </a:t>
            </a:r>
          </a:p>
        </p:txBody>
      </p:sp>
      <p:pic>
        <p:nvPicPr>
          <p:cNvPr id="6" name="Content Placeholder 5">
            <a:extLst>
              <a:ext uri="{FF2B5EF4-FFF2-40B4-BE49-F238E27FC236}">
                <a16:creationId xmlns:a16="http://schemas.microsoft.com/office/drawing/2014/main" id="{ABE1A23F-F94F-0F47-A5F5-83CA73669661}"/>
              </a:ext>
            </a:extLst>
          </p:cNvPr>
          <p:cNvPicPr>
            <a:picLocks noGrp="1" noChangeAspect="1"/>
          </p:cNvPicPr>
          <p:nvPr>
            <p:ph idx="1"/>
          </p:nvPr>
        </p:nvPicPr>
        <p:blipFill>
          <a:blip r:embed="rId3"/>
          <a:stretch>
            <a:fillRect/>
          </a:stretch>
        </p:blipFill>
        <p:spPr>
          <a:xfrm>
            <a:off x="913464" y="1103086"/>
            <a:ext cx="8041850" cy="5547096"/>
          </a:xfrm>
          <a:prstGeom prst="rect">
            <a:avLst/>
          </a:prstGeom>
        </p:spPr>
      </p:pic>
    </p:spTree>
    <p:extLst>
      <p:ext uri="{BB962C8B-B14F-4D97-AF65-F5344CB8AC3E}">
        <p14:creationId xmlns:p14="http://schemas.microsoft.com/office/powerpoint/2010/main" val="390032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4A9C-3B76-C74D-9F7D-FB026938F845}"/>
              </a:ext>
            </a:extLst>
          </p:cNvPr>
          <p:cNvSpPr>
            <a:spLocks noGrp="1"/>
          </p:cNvSpPr>
          <p:nvPr>
            <p:ph type="title"/>
          </p:nvPr>
        </p:nvSpPr>
        <p:spPr>
          <a:xfrm>
            <a:off x="1371600" y="207818"/>
            <a:ext cx="9601200" cy="782782"/>
          </a:xfrm>
        </p:spPr>
        <p:txBody>
          <a:bodyPr>
            <a:normAutofit/>
          </a:bodyPr>
          <a:lstStyle/>
          <a:p>
            <a:r>
              <a:rPr lang="en-US" dirty="0">
                <a:solidFill>
                  <a:srgbClr val="FF0000"/>
                </a:solidFill>
              </a:rPr>
              <a:t>ADAPTATION FINANCE SUPPLY VS NEED</a:t>
            </a:r>
          </a:p>
        </p:txBody>
      </p:sp>
      <p:sp>
        <p:nvSpPr>
          <p:cNvPr id="5" name="TextBox 4">
            <a:extLst>
              <a:ext uri="{FF2B5EF4-FFF2-40B4-BE49-F238E27FC236}">
                <a16:creationId xmlns:a16="http://schemas.microsoft.com/office/drawing/2014/main" id="{A7DBC994-C413-3547-AD8F-919C8CF6180D}"/>
              </a:ext>
            </a:extLst>
          </p:cNvPr>
          <p:cNvSpPr txBox="1"/>
          <p:nvPr/>
        </p:nvSpPr>
        <p:spPr>
          <a:xfrm>
            <a:off x="1371600" y="6087254"/>
            <a:ext cx="9601200" cy="646331"/>
          </a:xfrm>
          <a:prstGeom prst="rect">
            <a:avLst/>
          </a:prstGeom>
          <a:noFill/>
        </p:spPr>
        <p:txBody>
          <a:bodyPr wrap="square" rtlCol="0">
            <a:spAutoFit/>
          </a:bodyPr>
          <a:lstStyle/>
          <a:p>
            <a:r>
              <a:rPr lang="en-US" sz="1200" dirty="0">
                <a:hlinkClick r:id="rId3"/>
              </a:rPr>
              <a:t>https://www.un.org/sustainabledevelopment/blog/2016/05/unep-report-cost-of-adapting-to-climate-change-could-hit-500b-per-year-by-2050/</a:t>
            </a:r>
            <a:r>
              <a:rPr lang="en-US" sz="1200" dirty="0"/>
              <a:t> </a:t>
            </a:r>
          </a:p>
          <a:p>
            <a:r>
              <a:rPr lang="en-US" sz="1200" dirty="0">
                <a:hlinkClick r:id="rId4"/>
              </a:rPr>
              <a:t>https://climatepolicyinitiative.org/wp-content/uploads/2019/11/2019-Global-Landscape-of-Climate-Finance.pdf</a:t>
            </a:r>
            <a:r>
              <a:rPr lang="en-US" sz="1200" dirty="0"/>
              <a:t> </a:t>
            </a:r>
          </a:p>
          <a:p>
            <a:r>
              <a:rPr lang="en-US" sz="1200" dirty="0">
                <a:hlinkClick r:id="rId5"/>
              </a:rPr>
              <a:t>https://ourworldindata.org/how-much-will-it-cost-to-mitigate-climate-change</a:t>
            </a:r>
            <a:endParaRPr lang="en-US" sz="1200" dirty="0"/>
          </a:p>
        </p:txBody>
      </p:sp>
      <p:pic>
        <p:nvPicPr>
          <p:cNvPr id="7" name="Content Placeholder 6">
            <a:extLst>
              <a:ext uri="{FF2B5EF4-FFF2-40B4-BE49-F238E27FC236}">
                <a16:creationId xmlns:a16="http://schemas.microsoft.com/office/drawing/2014/main" id="{458AA470-873A-D248-9473-AB4A10EA0248}"/>
              </a:ext>
            </a:extLst>
          </p:cNvPr>
          <p:cNvPicPr>
            <a:picLocks noGrp="1" noChangeAspect="1"/>
          </p:cNvPicPr>
          <p:nvPr>
            <p:ph idx="1"/>
          </p:nvPr>
        </p:nvPicPr>
        <p:blipFill>
          <a:blip r:embed="rId6"/>
          <a:stretch>
            <a:fillRect/>
          </a:stretch>
        </p:blipFill>
        <p:spPr>
          <a:xfrm>
            <a:off x="870857" y="1078780"/>
            <a:ext cx="8095117" cy="4993288"/>
          </a:xfrm>
          <a:prstGeom prst="rect">
            <a:avLst/>
          </a:prstGeom>
        </p:spPr>
      </p:pic>
      <p:sp>
        <p:nvSpPr>
          <p:cNvPr id="8" name="TextBox 7">
            <a:extLst>
              <a:ext uri="{FF2B5EF4-FFF2-40B4-BE49-F238E27FC236}">
                <a16:creationId xmlns:a16="http://schemas.microsoft.com/office/drawing/2014/main" id="{6AB6E300-35BF-CF42-9E45-4A2C350C66FE}"/>
              </a:ext>
            </a:extLst>
          </p:cNvPr>
          <p:cNvSpPr txBox="1"/>
          <p:nvPr/>
        </p:nvSpPr>
        <p:spPr>
          <a:xfrm>
            <a:off x="8965974" y="2274838"/>
            <a:ext cx="3066369" cy="2308324"/>
          </a:xfrm>
          <a:prstGeom prst="rect">
            <a:avLst/>
          </a:prstGeom>
          <a:noFill/>
        </p:spPr>
        <p:txBody>
          <a:bodyPr wrap="square" rtlCol="0">
            <a:spAutoFit/>
          </a:bodyPr>
          <a:lstStyle/>
          <a:p>
            <a:r>
              <a:rPr lang="en-TH" sz="2400" b="1"/>
              <a:t>Adaptation finance picked up during the past 2 years, but it is </a:t>
            </a:r>
            <a:r>
              <a:rPr lang="en-TH" sz="2400" b="1">
                <a:solidFill>
                  <a:srgbClr val="FF0000"/>
                </a:solidFill>
              </a:rPr>
              <a:t>woefully short </a:t>
            </a:r>
            <a:r>
              <a:rPr lang="en-TH" sz="2400" b="1"/>
              <a:t>of meeting estimated needs.</a:t>
            </a:r>
          </a:p>
        </p:txBody>
      </p:sp>
    </p:spTree>
    <p:extLst>
      <p:ext uri="{BB962C8B-B14F-4D97-AF65-F5344CB8AC3E}">
        <p14:creationId xmlns:p14="http://schemas.microsoft.com/office/powerpoint/2010/main" val="1143673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4A9C-3B76-C74D-9F7D-FB026938F845}"/>
              </a:ext>
            </a:extLst>
          </p:cNvPr>
          <p:cNvSpPr>
            <a:spLocks noGrp="1"/>
          </p:cNvSpPr>
          <p:nvPr>
            <p:ph type="title"/>
          </p:nvPr>
        </p:nvSpPr>
        <p:spPr>
          <a:xfrm>
            <a:off x="1371599" y="207818"/>
            <a:ext cx="10276449" cy="782782"/>
          </a:xfrm>
        </p:spPr>
        <p:txBody>
          <a:bodyPr>
            <a:normAutofit/>
          </a:bodyPr>
          <a:lstStyle/>
          <a:p>
            <a:r>
              <a:rPr lang="en-US" dirty="0">
                <a:solidFill>
                  <a:srgbClr val="FF0000"/>
                </a:solidFill>
              </a:rPr>
              <a:t>RENEWABLE ENERGY INVESTMENT NEEDS</a:t>
            </a:r>
          </a:p>
        </p:txBody>
      </p:sp>
      <p:sp>
        <p:nvSpPr>
          <p:cNvPr id="8" name="TextBox 7">
            <a:extLst>
              <a:ext uri="{FF2B5EF4-FFF2-40B4-BE49-F238E27FC236}">
                <a16:creationId xmlns:a16="http://schemas.microsoft.com/office/drawing/2014/main" id="{6AB6E300-35BF-CF42-9E45-4A2C350C66FE}"/>
              </a:ext>
            </a:extLst>
          </p:cNvPr>
          <p:cNvSpPr txBox="1"/>
          <p:nvPr/>
        </p:nvSpPr>
        <p:spPr>
          <a:xfrm>
            <a:off x="8965974" y="2274838"/>
            <a:ext cx="3066369" cy="2677656"/>
          </a:xfrm>
          <a:prstGeom prst="rect">
            <a:avLst/>
          </a:prstGeom>
          <a:noFill/>
        </p:spPr>
        <p:txBody>
          <a:bodyPr wrap="square" rtlCol="0">
            <a:spAutoFit/>
          </a:bodyPr>
          <a:lstStyle/>
          <a:p>
            <a:r>
              <a:rPr lang="en-TH" sz="2400" b="1">
                <a:solidFill>
                  <a:srgbClr val="FF0000"/>
                </a:solidFill>
              </a:rPr>
              <a:t>Annual investment ranging from $832 B to $1.9 T is needed </a:t>
            </a:r>
            <a:r>
              <a:rPr lang="en-TH" sz="2400" b="1"/>
              <a:t>to the year 2050 to meet the Paris Agreement’s 1.5C goal.</a:t>
            </a:r>
          </a:p>
        </p:txBody>
      </p:sp>
      <p:pic>
        <p:nvPicPr>
          <p:cNvPr id="6" name="Content Placeholder 5">
            <a:extLst>
              <a:ext uri="{FF2B5EF4-FFF2-40B4-BE49-F238E27FC236}">
                <a16:creationId xmlns:a16="http://schemas.microsoft.com/office/drawing/2014/main" id="{761ED7E1-9A82-BD4F-89D2-813533F8A716}"/>
              </a:ext>
            </a:extLst>
          </p:cNvPr>
          <p:cNvPicPr>
            <a:picLocks noGrp="1" noChangeAspect="1"/>
          </p:cNvPicPr>
          <p:nvPr>
            <p:ph idx="1"/>
          </p:nvPr>
        </p:nvPicPr>
        <p:blipFill>
          <a:blip r:embed="rId3"/>
          <a:stretch>
            <a:fillRect/>
          </a:stretch>
        </p:blipFill>
        <p:spPr>
          <a:xfrm>
            <a:off x="820157" y="1698171"/>
            <a:ext cx="8131303" cy="4644572"/>
          </a:xfrm>
          <a:prstGeom prst="rect">
            <a:avLst/>
          </a:prstGeom>
        </p:spPr>
      </p:pic>
    </p:spTree>
    <p:extLst>
      <p:ext uri="{BB962C8B-B14F-4D97-AF65-F5344CB8AC3E}">
        <p14:creationId xmlns:p14="http://schemas.microsoft.com/office/powerpoint/2010/main" val="3143052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4A9C-3B76-C74D-9F7D-FB026938F845}"/>
              </a:ext>
            </a:extLst>
          </p:cNvPr>
          <p:cNvSpPr>
            <a:spLocks noGrp="1"/>
          </p:cNvSpPr>
          <p:nvPr>
            <p:ph type="title"/>
          </p:nvPr>
        </p:nvSpPr>
        <p:spPr>
          <a:xfrm>
            <a:off x="1371600" y="207818"/>
            <a:ext cx="10515600" cy="782782"/>
          </a:xfrm>
        </p:spPr>
        <p:txBody>
          <a:bodyPr>
            <a:normAutofit/>
          </a:bodyPr>
          <a:lstStyle/>
          <a:p>
            <a:r>
              <a:rPr lang="en-US" dirty="0">
                <a:solidFill>
                  <a:srgbClr val="FF0000"/>
                </a:solidFill>
              </a:rPr>
              <a:t>EXAMPLES OF ESTIMATED NEEDS</a:t>
            </a:r>
          </a:p>
        </p:txBody>
      </p:sp>
      <p:sp>
        <p:nvSpPr>
          <p:cNvPr id="4" name="Content Placeholder 3">
            <a:extLst>
              <a:ext uri="{FF2B5EF4-FFF2-40B4-BE49-F238E27FC236}">
                <a16:creationId xmlns:a16="http://schemas.microsoft.com/office/drawing/2014/main" id="{5FD366D0-2452-4044-9BE7-791C4CE5DD0E}"/>
              </a:ext>
            </a:extLst>
          </p:cNvPr>
          <p:cNvSpPr>
            <a:spLocks noGrp="1"/>
          </p:cNvSpPr>
          <p:nvPr>
            <p:ph idx="1"/>
          </p:nvPr>
        </p:nvSpPr>
        <p:spPr>
          <a:xfrm>
            <a:off x="1371600" y="1824335"/>
            <a:ext cx="9601200" cy="3839378"/>
          </a:xfrm>
        </p:spPr>
        <p:txBody>
          <a:bodyPr>
            <a:noAutofit/>
          </a:bodyPr>
          <a:lstStyle/>
          <a:p>
            <a:r>
              <a:rPr lang="en-TH" sz="3200" dirty="0"/>
              <a:t>India’s climate action plan estimated budget - $2.5 t by 2030</a:t>
            </a:r>
          </a:p>
          <a:p>
            <a:endParaRPr lang="en-TH" sz="3200" dirty="0"/>
          </a:p>
          <a:p>
            <a:r>
              <a:rPr lang="en-TH" sz="3200" dirty="0"/>
              <a:t>African nations - $1.3 t per year by 2030</a:t>
            </a:r>
          </a:p>
          <a:p>
            <a:endParaRPr lang="en-TH" sz="3200" dirty="0"/>
          </a:p>
          <a:p>
            <a:r>
              <a:rPr lang="en-TH" sz="3200" dirty="0"/>
              <a:t>UNFCCC needs assessment - $6 t needed to fund just 40% of climate plans submitted</a:t>
            </a:r>
          </a:p>
        </p:txBody>
      </p:sp>
      <p:sp>
        <p:nvSpPr>
          <p:cNvPr id="5" name="TextBox 4">
            <a:extLst>
              <a:ext uri="{FF2B5EF4-FFF2-40B4-BE49-F238E27FC236}">
                <a16:creationId xmlns:a16="http://schemas.microsoft.com/office/drawing/2014/main" id="{7C813F26-F007-FA41-846D-D05E43798E72}"/>
              </a:ext>
            </a:extLst>
          </p:cNvPr>
          <p:cNvSpPr txBox="1"/>
          <p:nvPr/>
        </p:nvSpPr>
        <p:spPr>
          <a:xfrm>
            <a:off x="1371600" y="6334699"/>
            <a:ext cx="9017306" cy="461665"/>
          </a:xfrm>
          <a:prstGeom prst="rect">
            <a:avLst/>
          </a:prstGeom>
          <a:noFill/>
        </p:spPr>
        <p:txBody>
          <a:bodyPr wrap="square" rtlCol="0">
            <a:spAutoFit/>
          </a:bodyPr>
          <a:lstStyle/>
          <a:p>
            <a:r>
              <a:rPr lang="en-US" sz="1200" dirty="0">
                <a:hlinkClick r:id="rId3"/>
              </a:rPr>
              <a:t>https://www.business-standard.com/article/current-affairs/cop26-draft-decision-shifts-the-goalpost-on-climate-financing-121111001193_1.html</a:t>
            </a:r>
            <a:r>
              <a:rPr lang="en-US" sz="1200" dirty="0"/>
              <a:t> </a:t>
            </a:r>
            <a:endParaRPr lang="en-TH" sz="1200" dirty="0"/>
          </a:p>
        </p:txBody>
      </p:sp>
    </p:spTree>
    <p:extLst>
      <p:ext uri="{BB962C8B-B14F-4D97-AF65-F5344CB8AC3E}">
        <p14:creationId xmlns:p14="http://schemas.microsoft.com/office/powerpoint/2010/main" val="270164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E4227-82BC-F441-B5E8-87727D2A2EFC}"/>
              </a:ext>
            </a:extLst>
          </p:cNvPr>
          <p:cNvSpPr>
            <a:spLocks noGrp="1"/>
          </p:cNvSpPr>
          <p:nvPr>
            <p:ph idx="1"/>
          </p:nvPr>
        </p:nvSpPr>
        <p:spPr>
          <a:xfrm>
            <a:off x="1295400" y="262879"/>
            <a:ext cx="9601200" cy="2300068"/>
          </a:xfrm>
        </p:spPr>
        <p:txBody>
          <a:bodyPr>
            <a:normAutofit/>
          </a:bodyPr>
          <a:lstStyle/>
          <a:p>
            <a:pPr marL="0" indent="0" algn="ctr">
              <a:buNone/>
            </a:pPr>
            <a:r>
              <a:rPr lang="en-TH" sz="4400" b="1" dirty="0">
                <a:latin typeface="+mj-lt"/>
              </a:rPr>
              <a:t>Does any of this matter if we are unable to abandon our reliance on fossil fuels and other GHG sources?</a:t>
            </a:r>
          </a:p>
        </p:txBody>
      </p:sp>
      <p:pic>
        <p:nvPicPr>
          <p:cNvPr id="4" name="Picture 3">
            <a:extLst>
              <a:ext uri="{FF2B5EF4-FFF2-40B4-BE49-F238E27FC236}">
                <a16:creationId xmlns:a16="http://schemas.microsoft.com/office/drawing/2014/main" id="{F8A17FBC-89C5-0749-BB5A-7A7878CDF6F5}"/>
              </a:ext>
            </a:extLst>
          </p:cNvPr>
          <p:cNvPicPr>
            <a:picLocks noChangeAspect="1"/>
          </p:cNvPicPr>
          <p:nvPr/>
        </p:nvPicPr>
        <p:blipFill>
          <a:blip r:embed="rId3"/>
          <a:stretch>
            <a:fillRect/>
          </a:stretch>
        </p:blipFill>
        <p:spPr>
          <a:xfrm>
            <a:off x="4241494" y="2562947"/>
            <a:ext cx="4305433" cy="4133215"/>
          </a:xfrm>
          <a:prstGeom prst="rect">
            <a:avLst/>
          </a:prstGeom>
        </p:spPr>
      </p:pic>
    </p:spTree>
    <p:extLst>
      <p:ext uri="{BB962C8B-B14F-4D97-AF65-F5344CB8AC3E}">
        <p14:creationId xmlns:p14="http://schemas.microsoft.com/office/powerpoint/2010/main" val="2983523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55A77-2ED7-0F4A-828B-5A05A42ECF9F}"/>
              </a:ext>
            </a:extLst>
          </p:cNvPr>
          <p:cNvPicPr>
            <a:picLocks noChangeAspect="1"/>
          </p:cNvPicPr>
          <p:nvPr/>
        </p:nvPicPr>
        <p:blipFill>
          <a:blip r:embed="rId3"/>
          <a:stretch>
            <a:fillRect/>
          </a:stretch>
        </p:blipFill>
        <p:spPr>
          <a:xfrm>
            <a:off x="1827126" y="0"/>
            <a:ext cx="8537747" cy="6611815"/>
          </a:xfrm>
          <a:prstGeom prst="rect">
            <a:avLst/>
          </a:prstGeom>
        </p:spPr>
      </p:pic>
      <p:sp>
        <p:nvSpPr>
          <p:cNvPr id="5" name="Rectangle 4">
            <a:extLst>
              <a:ext uri="{FF2B5EF4-FFF2-40B4-BE49-F238E27FC236}">
                <a16:creationId xmlns:a16="http://schemas.microsoft.com/office/drawing/2014/main" id="{6E05C64F-E161-5544-9A98-0F83146F6A5E}"/>
              </a:ext>
            </a:extLst>
          </p:cNvPr>
          <p:cNvSpPr/>
          <p:nvPr/>
        </p:nvSpPr>
        <p:spPr>
          <a:xfrm>
            <a:off x="684628" y="6611815"/>
            <a:ext cx="6363286" cy="276999"/>
          </a:xfrm>
          <a:prstGeom prst="rect">
            <a:avLst/>
          </a:prstGeom>
        </p:spPr>
        <p:txBody>
          <a:bodyPr wrap="square">
            <a:spAutoFit/>
          </a:bodyPr>
          <a:lstStyle/>
          <a:p>
            <a:r>
              <a:rPr lang="en-TH" sz="1200">
                <a:hlinkClick r:id="rId4"/>
              </a:rPr>
              <a:t>https://www.climatepolicyinitiative.org/publication/global-landscape-of-climate-finance-2019/</a:t>
            </a:r>
            <a:r>
              <a:rPr lang="en-TH" sz="1200"/>
              <a:t> </a:t>
            </a:r>
          </a:p>
        </p:txBody>
      </p:sp>
    </p:spTree>
    <p:extLst>
      <p:ext uri="{BB962C8B-B14F-4D97-AF65-F5344CB8AC3E}">
        <p14:creationId xmlns:p14="http://schemas.microsoft.com/office/powerpoint/2010/main" val="3361237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00C2E31-410F-A84A-867B-9A33A0FC9C4A}"/>
              </a:ext>
            </a:extLst>
          </p:cNvPr>
          <p:cNvPicPr>
            <a:picLocks noGrp="1" noChangeAspect="1"/>
          </p:cNvPicPr>
          <p:nvPr>
            <p:ph idx="1"/>
          </p:nvPr>
        </p:nvPicPr>
        <p:blipFill>
          <a:blip r:embed="rId3"/>
          <a:stretch>
            <a:fillRect/>
          </a:stretch>
        </p:blipFill>
        <p:spPr>
          <a:xfrm>
            <a:off x="844062" y="422031"/>
            <a:ext cx="11043138" cy="5828546"/>
          </a:xfrm>
          <a:prstGeom prst="rect">
            <a:avLst/>
          </a:prstGeom>
        </p:spPr>
      </p:pic>
      <p:sp>
        <p:nvSpPr>
          <p:cNvPr id="5" name="Rectangle 4">
            <a:extLst>
              <a:ext uri="{FF2B5EF4-FFF2-40B4-BE49-F238E27FC236}">
                <a16:creationId xmlns:a16="http://schemas.microsoft.com/office/drawing/2014/main" id="{DDB4A818-FD1E-494B-858C-2390D6285276}"/>
              </a:ext>
            </a:extLst>
          </p:cNvPr>
          <p:cNvSpPr/>
          <p:nvPr/>
        </p:nvSpPr>
        <p:spPr>
          <a:xfrm>
            <a:off x="979714" y="6417716"/>
            <a:ext cx="6633029" cy="276999"/>
          </a:xfrm>
          <a:prstGeom prst="rect">
            <a:avLst/>
          </a:prstGeom>
        </p:spPr>
        <p:txBody>
          <a:bodyPr wrap="square">
            <a:spAutoFit/>
          </a:bodyPr>
          <a:lstStyle/>
          <a:p>
            <a:r>
              <a:rPr lang="en-TH" sz="1200">
                <a:hlinkClick r:id="rId4"/>
              </a:rPr>
              <a:t>https://unfccc.int/sites/default/files/resource/2018%20BA%20Technical%20Report%20Final.pdf</a:t>
            </a:r>
            <a:r>
              <a:rPr lang="en-TH" sz="1200"/>
              <a:t> </a:t>
            </a:r>
          </a:p>
        </p:txBody>
      </p:sp>
    </p:spTree>
    <p:extLst>
      <p:ext uri="{BB962C8B-B14F-4D97-AF65-F5344CB8AC3E}">
        <p14:creationId xmlns:p14="http://schemas.microsoft.com/office/powerpoint/2010/main" val="703039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E78A7-AD6A-A34D-8606-118910E328B0}"/>
              </a:ext>
            </a:extLst>
          </p:cNvPr>
          <p:cNvSpPr>
            <a:spLocks noGrp="1"/>
          </p:cNvSpPr>
          <p:nvPr>
            <p:ph idx="1"/>
          </p:nvPr>
        </p:nvSpPr>
        <p:spPr/>
        <p:txBody>
          <a:bodyPr>
            <a:normAutofit/>
          </a:bodyPr>
          <a:lstStyle/>
          <a:p>
            <a:pPr marL="0" indent="0" algn="ctr">
              <a:buNone/>
            </a:pPr>
            <a:r>
              <a:rPr lang="en-TH" sz="4400" b="1">
                <a:latin typeface="+mj-lt"/>
              </a:rPr>
              <a:t>What happened to the multilateral dedicated climate change funds and the promise of $100bn per year?</a:t>
            </a:r>
          </a:p>
        </p:txBody>
      </p:sp>
    </p:spTree>
    <p:extLst>
      <p:ext uri="{BB962C8B-B14F-4D97-AF65-F5344CB8AC3E}">
        <p14:creationId xmlns:p14="http://schemas.microsoft.com/office/powerpoint/2010/main" val="1824979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0E29697-F389-B642-A92F-D7A6EF64AEF3}"/>
              </a:ext>
            </a:extLst>
          </p:cNvPr>
          <p:cNvPicPr>
            <a:picLocks noGrp="1" noChangeAspect="1"/>
          </p:cNvPicPr>
          <p:nvPr>
            <p:ph idx="1"/>
          </p:nvPr>
        </p:nvPicPr>
        <p:blipFill>
          <a:blip r:embed="rId3"/>
          <a:stretch>
            <a:fillRect/>
          </a:stretch>
        </p:blipFill>
        <p:spPr>
          <a:xfrm>
            <a:off x="2264228" y="391885"/>
            <a:ext cx="8723086" cy="5776685"/>
          </a:xfrm>
          <a:prstGeom prst="rect">
            <a:avLst/>
          </a:prstGeom>
        </p:spPr>
      </p:pic>
      <p:sp>
        <p:nvSpPr>
          <p:cNvPr id="5" name="Rectangle 4">
            <a:extLst>
              <a:ext uri="{FF2B5EF4-FFF2-40B4-BE49-F238E27FC236}">
                <a16:creationId xmlns:a16="http://schemas.microsoft.com/office/drawing/2014/main" id="{FD30C05C-5539-C541-9AF0-604A3BDCB628}"/>
              </a:ext>
            </a:extLst>
          </p:cNvPr>
          <p:cNvSpPr/>
          <p:nvPr/>
        </p:nvSpPr>
        <p:spPr>
          <a:xfrm>
            <a:off x="769257" y="6466115"/>
            <a:ext cx="6096000" cy="276999"/>
          </a:xfrm>
          <a:prstGeom prst="rect">
            <a:avLst/>
          </a:prstGeom>
        </p:spPr>
        <p:txBody>
          <a:bodyPr>
            <a:spAutoFit/>
          </a:bodyPr>
          <a:lstStyle/>
          <a:p>
            <a:r>
              <a:rPr lang="en-TH" sz="1200">
                <a:hlinkClick r:id="rId4"/>
              </a:rPr>
              <a:t>https://climatefundsupdate.org/wp-content/uploads/2021/03/CFF2-ENG-2020-Digital.pdf</a:t>
            </a:r>
            <a:r>
              <a:rPr lang="en-TH" sz="1200"/>
              <a:t> </a:t>
            </a:r>
          </a:p>
        </p:txBody>
      </p:sp>
    </p:spTree>
    <p:extLst>
      <p:ext uri="{BB962C8B-B14F-4D97-AF65-F5344CB8AC3E}">
        <p14:creationId xmlns:p14="http://schemas.microsoft.com/office/powerpoint/2010/main" val="2104360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66256"/>
            <a:ext cx="9601200" cy="1177636"/>
          </a:xfrm>
        </p:spPr>
        <p:txBody>
          <a:bodyPr anchor="ctr">
            <a:normAutofit/>
          </a:bodyPr>
          <a:lstStyle/>
          <a:p>
            <a:r>
              <a:rPr lang="en-US" dirty="0">
                <a:solidFill>
                  <a:srgbClr val="FF0000"/>
                </a:solidFill>
              </a:rPr>
              <a:t>UNFCCC FINANCIAL MECHANISM</a:t>
            </a:r>
          </a:p>
        </p:txBody>
      </p:sp>
      <p:sp>
        <p:nvSpPr>
          <p:cNvPr id="3" name="Content Placeholder 2"/>
          <p:cNvSpPr>
            <a:spLocks noGrp="1"/>
          </p:cNvSpPr>
          <p:nvPr>
            <p:ph idx="1"/>
          </p:nvPr>
        </p:nvSpPr>
        <p:spPr>
          <a:xfrm>
            <a:off x="1272941" y="1440873"/>
            <a:ext cx="8825659" cy="5098472"/>
          </a:xfrm>
        </p:spPr>
        <p:txBody>
          <a:bodyPr>
            <a:normAutofit lnSpcReduction="10000"/>
          </a:bodyPr>
          <a:lstStyle/>
          <a:p>
            <a:r>
              <a:rPr lang="en-US" sz="3500" dirty="0"/>
              <a:t>Global Environment Facility &amp; Green Climate Fund are operating entities</a:t>
            </a:r>
          </a:p>
          <a:p>
            <a:r>
              <a:rPr lang="en-US" sz="3500" dirty="0"/>
              <a:t>Special Climate Change Fund (SCCF)&amp; Least Developed Countries Fund (LDCF)</a:t>
            </a:r>
          </a:p>
          <a:p>
            <a:pPr lvl="5"/>
            <a:r>
              <a:rPr lang="en-US" sz="3100" dirty="0"/>
              <a:t>GEF managed</a:t>
            </a:r>
          </a:p>
          <a:p>
            <a:r>
              <a:rPr lang="en-US" sz="3500" dirty="0"/>
              <a:t>Adaptation Fund</a:t>
            </a:r>
          </a:p>
          <a:p>
            <a:pPr lvl="1"/>
            <a:r>
              <a:rPr lang="en-US" sz="3500" dirty="0"/>
              <a:t>2% of certified emission reductions (CERs) from CDM projects &amp; contributions</a:t>
            </a:r>
          </a:p>
          <a:p>
            <a:r>
              <a:rPr lang="en-US" sz="3500" dirty="0"/>
              <a:t>(Standing Committee on Finance)</a:t>
            </a:r>
          </a:p>
          <a:p>
            <a:pPr marL="0" indent="0">
              <a:buNone/>
            </a:pPr>
            <a:endParaRPr lang="en-US" dirty="0"/>
          </a:p>
        </p:txBody>
      </p:sp>
    </p:spTree>
    <p:extLst>
      <p:ext uri="{BB962C8B-B14F-4D97-AF65-F5344CB8AC3E}">
        <p14:creationId xmlns:p14="http://schemas.microsoft.com/office/powerpoint/2010/main" val="1981889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342" y="2381865"/>
            <a:ext cx="9601200" cy="1485900"/>
          </a:xfrm>
        </p:spPr>
        <p:txBody>
          <a:bodyPr anchor="ctr">
            <a:normAutofit/>
          </a:bodyPr>
          <a:lstStyle/>
          <a:p>
            <a:pPr algn="ctr"/>
            <a:r>
              <a:rPr lang="en-US" b="1" dirty="0"/>
              <a:t>What does the climate finance architecture look like?</a:t>
            </a:r>
          </a:p>
        </p:txBody>
      </p:sp>
    </p:spTree>
    <p:extLst>
      <p:ext uri="{BB962C8B-B14F-4D97-AF65-F5344CB8AC3E}">
        <p14:creationId xmlns:p14="http://schemas.microsoft.com/office/powerpoint/2010/main" val="1728438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9532-41C1-7A4B-BEBD-6905A28E9442}"/>
              </a:ext>
            </a:extLst>
          </p:cNvPr>
          <p:cNvSpPr>
            <a:spLocks noGrp="1"/>
          </p:cNvSpPr>
          <p:nvPr>
            <p:ph type="title"/>
          </p:nvPr>
        </p:nvSpPr>
        <p:spPr>
          <a:xfrm>
            <a:off x="1371600" y="367146"/>
            <a:ext cx="9601200" cy="699655"/>
          </a:xfrm>
        </p:spPr>
        <p:txBody>
          <a:bodyPr/>
          <a:lstStyle/>
          <a:p>
            <a:r>
              <a:rPr lang="en-US" dirty="0">
                <a:solidFill>
                  <a:srgbClr val="FF0000"/>
                </a:solidFill>
              </a:rPr>
              <a:t>GREEN CLIMATE FUND</a:t>
            </a:r>
          </a:p>
        </p:txBody>
      </p:sp>
      <p:sp>
        <p:nvSpPr>
          <p:cNvPr id="3" name="Content Placeholder 2">
            <a:extLst>
              <a:ext uri="{FF2B5EF4-FFF2-40B4-BE49-F238E27FC236}">
                <a16:creationId xmlns:a16="http://schemas.microsoft.com/office/drawing/2014/main" id="{23984744-82C7-8A4A-AC98-C56003F6B688}"/>
              </a:ext>
            </a:extLst>
          </p:cNvPr>
          <p:cNvSpPr>
            <a:spLocks noGrp="1"/>
          </p:cNvSpPr>
          <p:nvPr>
            <p:ph idx="1"/>
          </p:nvPr>
        </p:nvSpPr>
        <p:spPr>
          <a:xfrm>
            <a:off x="1371599" y="1246910"/>
            <a:ext cx="10529455" cy="4687760"/>
          </a:xfrm>
        </p:spPr>
        <p:txBody>
          <a:bodyPr>
            <a:noAutofit/>
          </a:bodyPr>
          <a:lstStyle/>
          <a:p>
            <a:r>
              <a:rPr lang="en-US" sz="2800" dirty="0"/>
              <a:t>Est 2010; 1</a:t>
            </a:r>
            <a:r>
              <a:rPr lang="en-US" sz="2800" baseline="30000" dirty="0"/>
              <a:t>st</a:t>
            </a:r>
            <a:r>
              <a:rPr lang="en-US" sz="2800" dirty="0"/>
              <a:t> project 2015; 190 total projects, 155 implemented</a:t>
            </a:r>
          </a:p>
          <a:p>
            <a:r>
              <a:rPr lang="en-US" sz="2800" dirty="0"/>
              <a:t>48 (38)% adaptation; 69% for LDCs, SIDS and Africa</a:t>
            </a:r>
          </a:p>
          <a:p>
            <a:r>
              <a:rPr lang="en-US" sz="2800" dirty="0"/>
              <a:t>$10 bn in financing committed; 42% grants, 44% loans</a:t>
            </a:r>
          </a:p>
          <a:p>
            <a:r>
              <a:rPr lang="en-US" sz="2800" dirty="0"/>
              <a:t>New Global Subnational Climate Fund – LDCs, SIDS, private sector</a:t>
            </a:r>
          </a:p>
          <a:p>
            <a:r>
              <a:rPr lang="en-US" sz="2800" dirty="0"/>
              <a:t>&gt;200 accredited implementing entities </a:t>
            </a:r>
          </a:p>
          <a:p>
            <a:r>
              <a:rPr lang="en-US" sz="2800" dirty="0"/>
              <a:t>E-learning course on Simplified Approval Process at </a:t>
            </a:r>
            <a:r>
              <a:rPr lang="en-US" dirty="0">
                <a:hlinkClick r:id="rId3"/>
              </a:rPr>
              <a:t>https://ilearn.greenclimate.fund/thematicarea/category?id=2</a:t>
            </a:r>
            <a:r>
              <a:rPr lang="en-US" dirty="0"/>
              <a:t> </a:t>
            </a:r>
          </a:p>
          <a:p>
            <a:r>
              <a:rPr lang="en-US" sz="2800" dirty="0"/>
              <a:t>Adaptation Fund in prep 5-year strategy: </a:t>
            </a:r>
            <a:r>
              <a:rPr lang="en-US" sz="1800" dirty="0">
                <a:hlinkClick r:id="rId4"/>
              </a:rPr>
              <a:t>https://www.adaptation-fund.org/adaptation-fund-invites-broad-input-from-stakeholders-as-it-begins-development-of-next-five-year-strategy/</a:t>
            </a:r>
            <a:r>
              <a:rPr lang="en-US" sz="1800" dirty="0"/>
              <a:t> </a:t>
            </a:r>
          </a:p>
        </p:txBody>
      </p:sp>
      <p:sp>
        <p:nvSpPr>
          <p:cNvPr id="4" name="TextBox 3">
            <a:extLst>
              <a:ext uri="{FF2B5EF4-FFF2-40B4-BE49-F238E27FC236}">
                <a16:creationId xmlns:a16="http://schemas.microsoft.com/office/drawing/2014/main" id="{91426D14-0F31-0E4E-A1F0-D71EF699E6F3}"/>
              </a:ext>
            </a:extLst>
          </p:cNvPr>
          <p:cNvSpPr txBox="1"/>
          <p:nvPr/>
        </p:nvSpPr>
        <p:spPr>
          <a:xfrm>
            <a:off x="734290" y="5934670"/>
            <a:ext cx="8578522" cy="830997"/>
          </a:xfrm>
          <a:prstGeom prst="rect">
            <a:avLst/>
          </a:prstGeom>
          <a:noFill/>
        </p:spPr>
        <p:txBody>
          <a:bodyPr wrap="square" rtlCol="0">
            <a:spAutoFit/>
          </a:bodyPr>
          <a:lstStyle/>
          <a:p>
            <a:r>
              <a:rPr lang="en-US" sz="1200" dirty="0">
                <a:hlinkClick r:id="rId5"/>
              </a:rPr>
              <a:t>https://www.greenclimate.fund/</a:t>
            </a:r>
            <a:endParaRPr lang="en-US" sz="1200" dirty="0"/>
          </a:p>
          <a:p>
            <a:r>
              <a:rPr lang="en-US" sz="1200" dirty="0">
                <a:hlinkClick r:id="rId6"/>
              </a:rPr>
              <a:t>https://www.wri.org/blog/2020/02/insider-four-ways-green-climate-fund-can-strengthen-its-next-strategic-plan</a:t>
            </a:r>
            <a:endParaRPr lang="en-US" sz="1200" dirty="0"/>
          </a:p>
          <a:p>
            <a:r>
              <a:rPr lang="en-US" sz="1200" dirty="0">
                <a:hlinkClick r:id="rId7"/>
              </a:rPr>
              <a:t>https://www.greenclimate.fund/news/gcf-signs-public-private-partnership-agreements-launch-global-subnational-climate-fund</a:t>
            </a:r>
            <a:endParaRPr lang="en-TH" sz="1200" dirty="0"/>
          </a:p>
          <a:p>
            <a:r>
              <a:rPr lang="en-US" sz="1200" dirty="0"/>
              <a:t> </a:t>
            </a:r>
            <a:r>
              <a:rPr lang="en-US" sz="1200" dirty="0">
                <a:hlinkClick r:id="rId6"/>
              </a:rPr>
              <a:t>https://www.wri.org/blog/2020/02/insider-four-ways-green-climate-fund-can-strengthen-its-next-strategic-plan</a:t>
            </a:r>
            <a:r>
              <a:rPr lang="en-US" sz="1200" dirty="0"/>
              <a:t> </a:t>
            </a:r>
          </a:p>
        </p:txBody>
      </p:sp>
    </p:spTree>
    <p:extLst>
      <p:ext uri="{BB962C8B-B14F-4D97-AF65-F5344CB8AC3E}">
        <p14:creationId xmlns:p14="http://schemas.microsoft.com/office/powerpoint/2010/main" val="2860875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9FB3F-9215-2D43-83D1-4AA2DBD68CC1}"/>
              </a:ext>
            </a:extLst>
          </p:cNvPr>
          <p:cNvSpPr>
            <a:spLocks noGrp="1"/>
          </p:cNvSpPr>
          <p:nvPr>
            <p:ph idx="1"/>
          </p:nvPr>
        </p:nvSpPr>
        <p:spPr>
          <a:xfrm>
            <a:off x="1426685" y="336014"/>
            <a:ext cx="9601200" cy="1338549"/>
          </a:xfrm>
        </p:spPr>
        <p:txBody>
          <a:bodyPr>
            <a:normAutofit lnSpcReduction="10000"/>
          </a:bodyPr>
          <a:lstStyle/>
          <a:p>
            <a:pPr marL="0" indent="0" algn="ctr">
              <a:buNone/>
            </a:pPr>
            <a:r>
              <a:rPr lang="en-TH" sz="4400" b="1" dirty="0">
                <a:latin typeface="+mj-lt"/>
              </a:rPr>
              <a:t>And what about the multilaterals and bilaterals? </a:t>
            </a:r>
          </a:p>
        </p:txBody>
      </p:sp>
      <p:pic>
        <p:nvPicPr>
          <p:cNvPr id="4" name="Picture 3">
            <a:extLst>
              <a:ext uri="{FF2B5EF4-FFF2-40B4-BE49-F238E27FC236}">
                <a16:creationId xmlns:a16="http://schemas.microsoft.com/office/drawing/2014/main" id="{2FFD9F56-0AE9-164B-BC93-09DA045BAA74}"/>
              </a:ext>
            </a:extLst>
          </p:cNvPr>
          <p:cNvPicPr>
            <a:picLocks noChangeAspect="1"/>
          </p:cNvPicPr>
          <p:nvPr/>
        </p:nvPicPr>
        <p:blipFill>
          <a:blip r:embed="rId2"/>
          <a:stretch>
            <a:fillRect/>
          </a:stretch>
        </p:blipFill>
        <p:spPr>
          <a:xfrm>
            <a:off x="3933021" y="1526899"/>
            <a:ext cx="4860451" cy="5165847"/>
          </a:xfrm>
          <a:prstGeom prst="rect">
            <a:avLst/>
          </a:prstGeom>
        </p:spPr>
      </p:pic>
    </p:spTree>
    <p:extLst>
      <p:ext uri="{BB962C8B-B14F-4D97-AF65-F5344CB8AC3E}">
        <p14:creationId xmlns:p14="http://schemas.microsoft.com/office/powerpoint/2010/main" val="4140562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9532-41C1-7A4B-BEBD-6905A28E9442}"/>
              </a:ext>
            </a:extLst>
          </p:cNvPr>
          <p:cNvSpPr>
            <a:spLocks noGrp="1"/>
          </p:cNvSpPr>
          <p:nvPr>
            <p:ph type="title"/>
          </p:nvPr>
        </p:nvSpPr>
        <p:spPr>
          <a:xfrm>
            <a:off x="1371600" y="367146"/>
            <a:ext cx="9601200" cy="699655"/>
          </a:xfrm>
        </p:spPr>
        <p:txBody>
          <a:bodyPr/>
          <a:lstStyle/>
          <a:p>
            <a:r>
              <a:rPr lang="en-US" dirty="0">
                <a:solidFill>
                  <a:srgbClr val="FF0000"/>
                </a:solidFill>
              </a:rPr>
              <a:t>MULTILATERALS</a:t>
            </a:r>
          </a:p>
        </p:txBody>
      </p:sp>
      <p:sp>
        <p:nvSpPr>
          <p:cNvPr id="3" name="Content Placeholder 2">
            <a:extLst>
              <a:ext uri="{FF2B5EF4-FFF2-40B4-BE49-F238E27FC236}">
                <a16:creationId xmlns:a16="http://schemas.microsoft.com/office/drawing/2014/main" id="{23984744-82C7-8A4A-AC98-C56003F6B688}"/>
              </a:ext>
            </a:extLst>
          </p:cNvPr>
          <p:cNvSpPr>
            <a:spLocks noGrp="1"/>
          </p:cNvSpPr>
          <p:nvPr>
            <p:ph idx="1"/>
          </p:nvPr>
        </p:nvSpPr>
        <p:spPr>
          <a:xfrm>
            <a:off x="1371599" y="1066801"/>
            <a:ext cx="10529455" cy="5319931"/>
          </a:xfrm>
        </p:spPr>
        <p:txBody>
          <a:bodyPr>
            <a:noAutofit/>
          </a:bodyPr>
          <a:lstStyle/>
          <a:p>
            <a:pPr marL="0" indent="0">
              <a:buNone/>
            </a:pPr>
            <a:r>
              <a:rPr lang="en-US" sz="3200" dirty="0"/>
              <a:t>$111 bn – CC finance mobilized by 6 MDBs in 2018</a:t>
            </a:r>
          </a:p>
          <a:p>
            <a:pPr marL="0" indent="0">
              <a:buNone/>
            </a:pPr>
            <a:r>
              <a:rPr lang="en-US" sz="3200" u="sng" dirty="0"/>
              <a:t>Asian Development Bank</a:t>
            </a:r>
          </a:p>
          <a:p>
            <a:r>
              <a:rPr lang="en-US" sz="3200" dirty="0"/>
              <a:t>Sustainable Development and Climate Change Dept.</a:t>
            </a:r>
          </a:p>
          <a:p>
            <a:r>
              <a:rPr lang="en-US" sz="3200" dirty="0"/>
              <a:t>$17 bn – ADB approved CC financing 2019-21</a:t>
            </a:r>
          </a:p>
          <a:p>
            <a:r>
              <a:rPr lang="en-US" sz="3200" dirty="0"/>
              <a:t>$100 bn – committed by ADB for CC financing 2019-2030</a:t>
            </a:r>
          </a:p>
          <a:p>
            <a:r>
              <a:rPr lang="en-US" sz="3200" dirty="0"/>
              <a:t>12 CC finance funds and facilities, e.g., </a:t>
            </a:r>
          </a:p>
          <a:p>
            <a:pPr marL="766763" lvl="1" indent="-376238"/>
            <a:r>
              <a:rPr lang="en-US" sz="3200" dirty="0"/>
              <a:t>Fund for the Private Sector, Future Carbon Fund, Urban Resilience Trust, Private Infrastructure Fund, Integrated Disaster Risk Mgt Fund</a:t>
            </a:r>
          </a:p>
          <a:p>
            <a:pPr marL="0" indent="0">
              <a:buNone/>
            </a:pPr>
            <a:endParaRPr lang="en-US" dirty="0"/>
          </a:p>
        </p:txBody>
      </p:sp>
      <p:sp>
        <p:nvSpPr>
          <p:cNvPr id="5" name="Rectangle 4">
            <a:extLst>
              <a:ext uri="{FF2B5EF4-FFF2-40B4-BE49-F238E27FC236}">
                <a16:creationId xmlns:a16="http://schemas.microsoft.com/office/drawing/2014/main" id="{EE35CF2C-8FC2-B549-812A-60F88E3EC528}"/>
              </a:ext>
            </a:extLst>
          </p:cNvPr>
          <p:cNvSpPr/>
          <p:nvPr/>
        </p:nvSpPr>
        <p:spPr>
          <a:xfrm>
            <a:off x="698695" y="6490854"/>
            <a:ext cx="6096000" cy="276999"/>
          </a:xfrm>
          <a:prstGeom prst="rect">
            <a:avLst/>
          </a:prstGeom>
        </p:spPr>
        <p:txBody>
          <a:bodyPr>
            <a:spAutoFit/>
          </a:bodyPr>
          <a:lstStyle/>
          <a:p>
            <a:r>
              <a:rPr lang="en-TH" sz="1200">
                <a:hlinkClick r:id="rId3"/>
              </a:rPr>
              <a:t>https://www.adb.org/what-we-do/themes/climate-change-disaster-risk-management/main</a:t>
            </a:r>
            <a:r>
              <a:rPr lang="en-TH" sz="1200"/>
              <a:t> </a:t>
            </a:r>
          </a:p>
        </p:txBody>
      </p:sp>
    </p:spTree>
    <p:extLst>
      <p:ext uri="{BB962C8B-B14F-4D97-AF65-F5344CB8AC3E}">
        <p14:creationId xmlns:p14="http://schemas.microsoft.com/office/powerpoint/2010/main" val="902257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9532-41C1-7A4B-BEBD-6905A28E9442}"/>
              </a:ext>
            </a:extLst>
          </p:cNvPr>
          <p:cNvSpPr>
            <a:spLocks noGrp="1"/>
          </p:cNvSpPr>
          <p:nvPr>
            <p:ph type="title"/>
          </p:nvPr>
        </p:nvSpPr>
        <p:spPr>
          <a:xfrm>
            <a:off x="1371600" y="367146"/>
            <a:ext cx="9601200" cy="699655"/>
          </a:xfrm>
        </p:spPr>
        <p:txBody>
          <a:bodyPr/>
          <a:lstStyle/>
          <a:p>
            <a:r>
              <a:rPr lang="en-US" dirty="0">
                <a:solidFill>
                  <a:srgbClr val="FF0000"/>
                </a:solidFill>
              </a:rPr>
              <a:t>BILATERALS</a:t>
            </a:r>
          </a:p>
        </p:txBody>
      </p:sp>
      <p:sp>
        <p:nvSpPr>
          <p:cNvPr id="3" name="Content Placeholder 2">
            <a:extLst>
              <a:ext uri="{FF2B5EF4-FFF2-40B4-BE49-F238E27FC236}">
                <a16:creationId xmlns:a16="http://schemas.microsoft.com/office/drawing/2014/main" id="{23984744-82C7-8A4A-AC98-C56003F6B688}"/>
              </a:ext>
            </a:extLst>
          </p:cNvPr>
          <p:cNvSpPr>
            <a:spLocks noGrp="1"/>
          </p:cNvSpPr>
          <p:nvPr>
            <p:ph idx="1"/>
          </p:nvPr>
        </p:nvSpPr>
        <p:spPr>
          <a:xfrm>
            <a:off x="886265" y="942535"/>
            <a:ext cx="11043138" cy="5203401"/>
          </a:xfrm>
        </p:spPr>
        <p:txBody>
          <a:bodyPr>
            <a:noAutofit/>
          </a:bodyPr>
          <a:lstStyle/>
          <a:p>
            <a:pPr marL="0" indent="0">
              <a:buNone/>
            </a:pPr>
            <a:r>
              <a:rPr lang="en-US" sz="2800" dirty="0"/>
              <a:t>$30 bn – approx. direct bilateral contribution to $100 bn goal</a:t>
            </a:r>
          </a:p>
          <a:p>
            <a:pPr marL="0" indent="0">
              <a:buNone/>
            </a:pPr>
            <a:r>
              <a:rPr lang="en-US" sz="2800" u="sng" dirty="0"/>
              <a:t>Japan</a:t>
            </a:r>
          </a:p>
          <a:p>
            <a:r>
              <a:rPr lang="en-US" sz="2800" b="1" dirty="0"/>
              <a:t>Diffusion of advanced low carbon technologies</a:t>
            </a:r>
            <a:r>
              <a:rPr lang="en-US" sz="2800" dirty="0"/>
              <a:t>, e.g. Joint Crediting Mechanism, research cooperation, eco-city development</a:t>
            </a:r>
          </a:p>
          <a:p>
            <a:r>
              <a:rPr lang="en-US" sz="2800" b="1" dirty="0"/>
              <a:t>Mobilization and sharing of adaptation knowledge</a:t>
            </a:r>
            <a:r>
              <a:rPr lang="en-US" sz="2800" dirty="0"/>
              <a:t>, e.g., Asia-Pacific Adaptation Information Platform (AP-PLAT), support for adaptation planning, resilient infrastructure development</a:t>
            </a:r>
          </a:p>
          <a:p>
            <a:r>
              <a:rPr lang="en-US" sz="2800" b="1" dirty="0"/>
              <a:t>Transparency capacity development</a:t>
            </a:r>
            <a:r>
              <a:rPr lang="en-US" sz="2800" dirty="0"/>
              <a:t>, e.g., GHG inventories, A-P seminar on CC, MRV capacity development</a:t>
            </a:r>
          </a:p>
          <a:p>
            <a:r>
              <a:rPr lang="en-US" sz="2800" b="1" dirty="0"/>
              <a:t>Management of fluorocarbons</a:t>
            </a:r>
          </a:p>
          <a:p>
            <a:r>
              <a:rPr lang="en-US" sz="2800" b="1" dirty="0"/>
              <a:t>Support to implement climate-related SDGs</a:t>
            </a:r>
          </a:p>
          <a:p>
            <a:endParaRPr lang="en-US" sz="2800" dirty="0"/>
          </a:p>
        </p:txBody>
      </p:sp>
      <p:sp>
        <p:nvSpPr>
          <p:cNvPr id="4" name="TextBox 3">
            <a:extLst>
              <a:ext uri="{FF2B5EF4-FFF2-40B4-BE49-F238E27FC236}">
                <a16:creationId xmlns:a16="http://schemas.microsoft.com/office/drawing/2014/main" id="{91426D14-0F31-0E4E-A1F0-D71EF699E6F3}"/>
              </a:ext>
            </a:extLst>
          </p:cNvPr>
          <p:cNvSpPr txBox="1"/>
          <p:nvPr/>
        </p:nvSpPr>
        <p:spPr>
          <a:xfrm>
            <a:off x="1371599" y="5980393"/>
            <a:ext cx="9892145" cy="369332"/>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F8820EF2-C71B-D049-844C-54ED56D6CB92}"/>
              </a:ext>
            </a:extLst>
          </p:cNvPr>
          <p:cNvSpPr/>
          <p:nvPr/>
        </p:nvSpPr>
        <p:spPr>
          <a:xfrm>
            <a:off x="754967" y="6462718"/>
            <a:ext cx="6096000" cy="276999"/>
          </a:xfrm>
          <a:prstGeom prst="rect">
            <a:avLst/>
          </a:prstGeom>
        </p:spPr>
        <p:txBody>
          <a:bodyPr>
            <a:spAutoFit/>
          </a:bodyPr>
          <a:lstStyle/>
          <a:p>
            <a:r>
              <a:rPr lang="en-TH" sz="1200">
                <a:hlinkClick r:id="rId3"/>
              </a:rPr>
              <a:t>https://donortracker.org/insights/financing-future-climate-finance-and-role-oda</a:t>
            </a:r>
            <a:r>
              <a:rPr lang="en-TH" sz="1200"/>
              <a:t> </a:t>
            </a:r>
          </a:p>
        </p:txBody>
      </p:sp>
      <p:sp>
        <p:nvSpPr>
          <p:cNvPr id="6" name="Rectangle 5">
            <a:extLst>
              <a:ext uri="{FF2B5EF4-FFF2-40B4-BE49-F238E27FC236}">
                <a16:creationId xmlns:a16="http://schemas.microsoft.com/office/drawing/2014/main" id="{3AE35455-8E4E-9A4A-A615-53B7B489161E}"/>
              </a:ext>
            </a:extLst>
          </p:cNvPr>
          <p:cNvSpPr/>
          <p:nvPr/>
        </p:nvSpPr>
        <p:spPr>
          <a:xfrm>
            <a:off x="773724" y="6258929"/>
            <a:ext cx="3241528" cy="276999"/>
          </a:xfrm>
          <a:prstGeom prst="rect">
            <a:avLst/>
          </a:prstGeom>
        </p:spPr>
        <p:txBody>
          <a:bodyPr wrap="none">
            <a:spAutoFit/>
          </a:bodyPr>
          <a:lstStyle/>
          <a:p>
            <a:r>
              <a:rPr lang="en-TH" sz="1200">
                <a:hlinkClick r:id="rId4"/>
              </a:rPr>
              <a:t>https://www.env.go.jp/press/files/en/698.pdf</a:t>
            </a:r>
            <a:r>
              <a:rPr lang="en-TH" sz="1200"/>
              <a:t> </a:t>
            </a:r>
          </a:p>
        </p:txBody>
      </p:sp>
    </p:spTree>
    <p:extLst>
      <p:ext uri="{BB962C8B-B14F-4D97-AF65-F5344CB8AC3E}">
        <p14:creationId xmlns:p14="http://schemas.microsoft.com/office/powerpoint/2010/main" val="2799286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53C1-AD8A-9844-A908-B99F37237E16}"/>
              </a:ext>
            </a:extLst>
          </p:cNvPr>
          <p:cNvSpPr>
            <a:spLocks noGrp="1"/>
          </p:cNvSpPr>
          <p:nvPr>
            <p:ph type="title"/>
          </p:nvPr>
        </p:nvSpPr>
        <p:spPr>
          <a:xfrm>
            <a:off x="1279132" y="229610"/>
            <a:ext cx="9601200" cy="834775"/>
          </a:xfrm>
        </p:spPr>
        <p:txBody>
          <a:bodyPr/>
          <a:lstStyle/>
          <a:p>
            <a:r>
              <a:rPr lang="en-US" dirty="0">
                <a:solidFill>
                  <a:srgbClr val="FF0000"/>
                </a:solidFill>
              </a:rPr>
              <a:t>BLENDED CLIMATE FINANCE</a:t>
            </a:r>
          </a:p>
        </p:txBody>
      </p:sp>
      <p:sp>
        <p:nvSpPr>
          <p:cNvPr id="3" name="Content Placeholder 2">
            <a:extLst>
              <a:ext uri="{FF2B5EF4-FFF2-40B4-BE49-F238E27FC236}">
                <a16:creationId xmlns:a16="http://schemas.microsoft.com/office/drawing/2014/main" id="{6E9219FE-52E8-FB45-995E-7ECFF93E6F14}"/>
              </a:ext>
            </a:extLst>
          </p:cNvPr>
          <p:cNvSpPr>
            <a:spLocks noGrp="1"/>
          </p:cNvSpPr>
          <p:nvPr>
            <p:ph idx="1"/>
          </p:nvPr>
        </p:nvSpPr>
        <p:spPr>
          <a:xfrm>
            <a:off x="1371600" y="1330037"/>
            <a:ext cx="9601200" cy="4350328"/>
          </a:xfrm>
        </p:spPr>
        <p:txBody>
          <a:bodyPr>
            <a:noAutofit/>
          </a:bodyPr>
          <a:lstStyle/>
          <a:p>
            <a:r>
              <a:rPr lang="en-US" sz="2400" dirty="0"/>
              <a:t>Most money is with the private sector. They tend to be risk averse and may require financial incentives to overcome risks.</a:t>
            </a:r>
          </a:p>
          <a:p>
            <a:r>
              <a:rPr lang="en-US" sz="2400" dirty="0"/>
              <a:t>Blended finance ”sweetens the pot”. It can deploy limited public resources to effect change in how the private sector deals with climate change.</a:t>
            </a:r>
          </a:p>
          <a:p>
            <a:r>
              <a:rPr lang="en-US" sz="2400" dirty="0"/>
              <a:t>It incorporates different types of development finance, such as grants, concessional loans, equity investment, insurance and guarantees, into a project or fund in order to deal with project/program risks and mobilize commercial finance.</a:t>
            </a:r>
          </a:p>
          <a:p>
            <a:r>
              <a:rPr lang="en-US" sz="2400" dirty="0"/>
              <a:t>One estimate: 150 blended transactions since 2000 worth $40B. DFIs have much experience (see link)</a:t>
            </a:r>
          </a:p>
        </p:txBody>
      </p:sp>
      <p:sp>
        <p:nvSpPr>
          <p:cNvPr id="4" name="TextBox 3">
            <a:extLst>
              <a:ext uri="{FF2B5EF4-FFF2-40B4-BE49-F238E27FC236}">
                <a16:creationId xmlns:a16="http://schemas.microsoft.com/office/drawing/2014/main" id="{83530119-ECD6-314E-AC93-E50E8467895E}"/>
              </a:ext>
            </a:extLst>
          </p:cNvPr>
          <p:cNvSpPr txBox="1"/>
          <p:nvPr/>
        </p:nvSpPr>
        <p:spPr>
          <a:xfrm>
            <a:off x="1279132" y="6211669"/>
            <a:ext cx="10280073" cy="646331"/>
          </a:xfrm>
          <a:prstGeom prst="rect">
            <a:avLst/>
          </a:prstGeom>
          <a:noFill/>
        </p:spPr>
        <p:txBody>
          <a:bodyPr wrap="square" rtlCol="0">
            <a:spAutoFit/>
          </a:bodyPr>
          <a:lstStyle/>
          <a:p>
            <a:r>
              <a:rPr lang="en-US" sz="1200" dirty="0">
                <a:hlinkClick r:id="rId3"/>
              </a:rPr>
              <a:t>http://www.ifc.org/wps/wcm/connect/30635fde-1c38-42af-97b9-2304e962fc85/DFI+Blended+Concessional+Finance+for+Private+Sector+Operations_Summary+R....pdf?MOD=AJPERES</a:t>
            </a:r>
            <a:endParaRPr lang="en-US" sz="1200" dirty="0"/>
          </a:p>
          <a:p>
            <a:r>
              <a:rPr lang="en-US" sz="1200" dirty="0">
                <a:hlinkClick r:id="rId4"/>
              </a:rPr>
              <a:t>https://www.economist.com/news/finance-and-economics/21697263-fad-mixing-public-charitable-and-private-money-trending-blending</a:t>
            </a:r>
            <a:r>
              <a:rPr lang="en-US" sz="1200" dirty="0"/>
              <a:t>  </a:t>
            </a:r>
          </a:p>
        </p:txBody>
      </p:sp>
    </p:spTree>
    <p:extLst>
      <p:ext uri="{BB962C8B-B14F-4D97-AF65-F5344CB8AC3E}">
        <p14:creationId xmlns:p14="http://schemas.microsoft.com/office/powerpoint/2010/main" val="463949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53C1-AD8A-9844-A908-B99F37237E16}"/>
              </a:ext>
            </a:extLst>
          </p:cNvPr>
          <p:cNvSpPr>
            <a:spLocks noGrp="1"/>
          </p:cNvSpPr>
          <p:nvPr>
            <p:ph type="title"/>
          </p:nvPr>
        </p:nvSpPr>
        <p:spPr>
          <a:xfrm>
            <a:off x="1279131" y="398124"/>
            <a:ext cx="10261705" cy="834775"/>
          </a:xfrm>
        </p:spPr>
        <p:txBody>
          <a:bodyPr>
            <a:noAutofit/>
          </a:bodyPr>
          <a:lstStyle/>
          <a:p>
            <a:r>
              <a:rPr lang="en-US" dirty="0">
                <a:solidFill>
                  <a:srgbClr val="FF0000"/>
                </a:solidFill>
              </a:rPr>
              <a:t>BLENDED CLIMATE FINANCE - EXAMPLES</a:t>
            </a:r>
          </a:p>
        </p:txBody>
      </p:sp>
      <p:sp>
        <p:nvSpPr>
          <p:cNvPr id="3" name="Content Placeholder 2">
            <a:extLst>
              <a:ext uri="{FF2B5EF4-FFF2-40B4-BE49-F238E27FC236}">
                <a16:creationId xmlns:a16="http://schemas.microsoft.com/office/drawing/2014/main" id="{6E9219FE-52E8-FB45-995E-7ECFF93E6F14}"/>
              </a:ext>
            </a:extLst>
          </p:cNvPr>
          <p:cNvSpPr>
            <a:spLocks noGrp="1"/>
          </p:cNvSpPr>
          <p:nvPr>
            <p:ph idx="1"/>
          </p:nvPr>
        </p:nvSpPr>
        <p:spPr>
          <a:xfrm>
            <a:off x="1371600" y="1330036"/>
            <a:ext cx="9601200" cy="5237019"/>
          </a:xfrm>
        </p:spPr>
        <p:txBody>
          <a:bodyPr>
            <a:noAutofit/>
          </a:bodyPr>
          <a:lstStyle/>
          <a:p>
            <a:pPr marL="0" indent="0">
              <a:buNone/>
            </a:pPr>
            <a:r>
              <a:rPr lang="en-US" sz="2800" dirty="0"/>
              <a:t>Khun Wandee rejected by commercial banks for a loan to establish solar farms in the Northeast. </a:t>
            </a:r>
          </a:p>
          <a:p>
            <a:r>
              <a:rPr lang="en-US" sz="2800" dirty="0"/>
              <a:t>IFC provided $8M commercial loan with $4M low-interest loan in 2011. </a:t>
            </a:r>
          </a:p>
          <a:p>
            <a:r>
              <a:rPr lang="en-US" sz="2800" dirty="0"/>
              <a:t>Gave banks confidence. $800M investments by 2015.</a:t>
            </a:r>
          </a:p>
          <a:p>
            <a:pPr marL="0" indent="0">
              <a:buNone/>
            </a:pPr>
            <a:r>
              <a:rPr lang="en-US" sz="2800" dirty="0"/>
              <a:t>Expanding telecommunications into remote Pakistan: GaurantCo (backed by aid agencies) guaranteed an Islamic bond denominated in Pakistan rupees</a:t>
            </a:r>
          </a:p>
          <a:p>
            <a:pPr marL="0" indent="0">
              <a:buNone/>
            </a:pPr>
            <a:r>
              <a:rPr lang="en-US" sz="2800" dirty="0"/>
              <a:t>Impact Investment in India: Children Investment Fund Foundation pays a return of 10% if girls’ school enrolment, literacy and numeracy improve as agreed after 3 years.</a:t>
            </a:r>
          </a:p>
        </p:txBody>
      </p:sp>
    </p:spTree>
    <p:extLst>
      <p:ext uri="{BB962C8B-B14F-4D97-AF65-F5344CB8AC3E}">
        <p14:creationId xmlns:p14="http://schemas.microsoft.com/office/powerpoint/2010/main" val="3091633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2525D6-0A3C-9947-A777-9312E7AFAB27}"/>
              </a:ext>
            </a:extLst>
          </p:cNvPr>
          <p:cNvSpPr>
            <a:spLocks noGrp="1"/>
          </p:cNvSpPr>
          <p:nvPr>
            <p:ph idx="1"/>
          </p:nvPr>
        </p:nvSpPr>
        <p:spPr>
          <a:xfrm>
            <a:off x="1426684" y="291947"/>
            <a:ext cx="9601200" cy="798723"/>
          </a:xfrm>
        </p:spPr>
        <p:txBody>
          <a:bodyPr>
            <a:normAutofit/>
          </a:bodyPr>
          <a:lstStyle/>
          <a:p>
            <a:pPr marL="0" indent="0" algn="ctr">
              <a:buNone/>
            </a:pPr>
            <a:r>
              <a:rPr lang="en-TH" sz="4400" b="1" dirty="0">
                <a:latin typeface="+mj-lt"/>
              </a:rPr>
              <a:t>What about the market mechanism?</a:t>
            </a:r>
          </a:p>
        </p:txBody>
      </p:sp>
      <p:pic>
        <p:nvPicPr>
          <p:cNvPr id="4" name="Picture 3">
            <a:extLst>
              <a:ext uri="{FF2B5EF4-FFF2-40B4-BE49-F238E27FC236}">
                <a16:creationId xmlns:a16="http://schemas.microsoft.com/office/drawing/2014/main" id="{FBB8B652-8C52-114A-AE72-64C9E60B3DB2}"/>
              </a:ext>
            </a:extLst>
          </p:cNvPr>
          <p:cNvPicPr>
            <a:picLocks noChangeAspect="1"/>
          </p:cNvPicPr>
          <p:nvPr/>
        </p:nvPicPr>
        <p:blipFill rotWithShape="1">
          <a:blip r:embed="rId2"/>
          <a:srcRect r="613" b="1"/>
          <a:stretch/>
        </p:blipFill>
        <p:spPr>
          <a:xfrm>
            <a:off x="1426684" y="1132093"/>
            <a:ext cx="9601200" cy="5433960"/>
          </a:xfrm>
          <a:prstGeom prst="rect">
            <a:avLst/>
          </a:prstGeom>
        </p:spPr>
      </p:pic>
    </p:spTree>
    <p:extLst>
      <p:ext uri="{BB962C8B-B14F-4D97-AF65-F5344CB8AC3E}">
        <p14:creationId xmlns:p14="http://schemas.microsoft.com/office/powerpoint/2010/main" val="3270383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66256"/>
            <a:ext cx="9601200" cy="1177636"/>
          </a:xfrm>
        </p:spPr>
        <p:txBody>
          <a:bodyPr anchor="ctr">
            <a:normAutofit/>
          </a:bodyPr>
          <a:lstStyle/>
          <a:p>
            <a:r>
              <a:rPr lang="en-US" dirty="0">
                <a:solidFill>
                  <a:srgbClr val="FF0000"/>
                </a:solidFill>
              </a:rPr>
              <a:t>MARKET MECHANISM</a:t>
            </a:r>
          </a:p>
        </p:txBody>
      </p:sp>
      <p:sp>
        <p:nvSpPr>
          <p:cNvPr id="3" name="Content Placeholder 2"/>
          <p:cNvSpPr>
            <a:spLocks noGrp="1"/>
          </p:cNvSpPr>
          <p:nvPr>
            <p:ph idx="1"/>
          </p:nvPr>
        </p:nvSpPr>
        <p:spPr>
          <a:xfrm>
            <a:off x="1272941" y="1440873"/>
            <a:ext cx="10586124" cy="4819250"/>
          </a:xfrm>
        </p:spPr>
        <p:txBody>
          <a:bodyPr>
            <a:normAutofit fontScale="85000" lnSpcReduction="10000"/>
          </a:bodyPr>
          <a:lstStyle/>
          <a:p>
            <a:r>
              <a:rPr lang="en-US" sz="3200" dirty="0"/>
              <a:t>Give carbon a price, a value</a:t>
            </a:r>
          </a:p>
          <a:p>
            <a:r>
              <a:rPr lang="en-US" sz="3200" dirty="0"/>
              <a:t>Kyoto Protocol created 3 “market mechanisms”</a:t>
            </a:r>
          </a:p>
          <a:p>
            <a:pPr lvl="1"/>
            <a:r>
              <a:rPr lang="en-US" sz="3200" dirty="0"/>
              <a:t>emissions trading system (cap-and-trade): EU, China, US states</a:t>
            </a:r>
          </a:p>
          <a:p>
            <a:pPr lvl="1"/>
            <a:r>
              <a:rPr lang="en-US" sz="3200" dirty="0"/>
              <a:t>Clean Development Mechanism (baseline-and-credit system for developing countries)</a:t>
            </a:r>
          </a:p>
          <a:p>
            <a:pPr lvl="1"/>
            <a:r>
              <a:rPr lang="en-US" sz="3200" dirty="0"/>
              <a:t>Joint Implementation (baseline-and-credit system for developed countries)</a:t>
            </a:r>
          </a:p>
          <a:p>
            <a:r>
              <a:rPr lang="en-US" sz="3200" dirty="0"/>
              <a:t>Paris Agreement agreed to a new market mechanism – cooperative implementation – based on lessons learned from the CDM and JI. </a:t>
            </a:r>
          </a:p>
          <a:p>
            <a:pPr lvl="1"/>
            <a:r>
              <a:rPr lang="en-US" sz="3200" dirty="0"/>
              <a:t>also a framework for non-market approaches mechanism</a:t>
            </a:r>
          </a:p>
          <a:p>
            <a:r>
              <a:rPr lang="en-US" sz="3200" dirty="0"/>
              <a:t>Carbon tax</a:t>
            </a:r>
          </a:p>
          <a:p>
            <a:endParaRPr lang="en-US" dirty="0"/>
          </a:p>
        </p:txBody>
      </p:sp>
      <p:sp>
        <p:nvSpPr>
          <p:cNvPr id="4" name="Rectangle 3">
            <a:extLst>
              <a:ext uri="{FF2B5EF4-FFF2-40B4-BE49-F238E27FC236}">
                <a16:creationId xmlns:a16="http://schemas.microsoft.com/office/drawing/2014/main" id="{AD9033E3-EF10-6A43-824A-72942A60981E}"/>
              </a:ext>
            </a:extLst>
          </p:cNvPr>
          <p:cNvSpPr/>
          <p:nvPr/>
        </p:nvSpPr>
        <p:spPr>
          <a:xfrm>
            <a:off x="783102" y="6414745"/>
            <a:ext cx="6096000" cy="276999"/>
          </a:xfrm>
          <a:prstGeom prst="rect">
            <a:avLst/>
          </a:prstGeom>
        </p:spPr>
        <p:txBody>
          <a:bodyPr>
            <a:spAutoFit/>
          </a:bodyPr>
          <a:lstStyle/>
          <a:p>
            <a:r>
              <a:rPr lang="en-TH" sz="1200">
                <a:hlinkClick r:id="rId3"/>
              </a:rPr>
              <a:t>https://unfccc.int/topics/what-are-market-and-non-market-mechanisms</a:t>
            </a:r>
            <a:r>
              <a:rPr lang="en-TH" sz="1200"/>
              <a:t> </a:t>
            </a:r>
          </a:p>
        </p:txBody>
      </p:sp>
    </p:spTree>
    <p:extLst>
      <p:ext uri="{BB962C8B-B14F-4D97-AF65-F5344CB8AC3E}">
        <p14:creationId xmlns:p14="http://schemas.microsoft.com/office/powerpoint/2010/main" val="3642657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9FB3F-9215-2D43-83D1-4AA2DBD68CC1}"/>
              </a:ext>
            </a:extLst>
          </p:cNvPr>
          <p:cNvSpPr>
            <a:spLocks noGrp="1"/>
          </p:cNvSpPr>
          <p:nvPr>
            <p:ph idx="1"/>
          </p:nvPr>
        </p:nvSpPr>
        <p:spPr/>
        <p:txBody>
          <a:bodyPr>
            <a:normAutofit/>
          </a:bodyPr>
          <a:lstStyle/>
          <a:p>
            <a:pPr marL="0" indent="0" algn="ctr">
              <a:buNone/>
            </a:pPr>
            <a:r>
              <a:rPr lang="en-TH" sz="4400" b="1">
                <a:latin typeface="+mj-lt"/>
              </a:rPr>
              <a:t>What are some examples of new initiatives and innovative thinking on climate finance?</a:t>
            </a:r>
          </a:p>
        </p:txBody>
      </p:sp>
    </p:spTree>
    <p:extLst>
      <p:ext uri="{BB962C8B-B14F-4D97-AF65-F5344CB8AC3E}">
        <p14:creationId xmlns:p14="http://schemas.microsoft.com/office/powerpoint/2010/main" val="2068266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823" y="376551"/>
            <a:ext cx="11233054" cy="805375"/>
          </a:xfrm>
        </p:spPr>
        <p:txBody>
          <a:bodyPr>
            <a:normAutofit fontScale="90000"/>
          </a:bodyPr>
          <a:lstStyle/>
          <a:p>
            <a:r>
              <a:rPr lang="en-US" dirty="0">
                <a:solidFill>
                  <a:srgbClr val="FF0000"/>
                </a:solidFill>
              </a:rPr>
              <a:t>SUSTAINABLE FINANCING: PROMISING INITIATIVES</a:t>
            </a:r>
          </a:p>
        </p:txBody>
      </p:sp>
      <p:sp>
        <p:nvSpPr>
          <p:cNvPr id="3" name="Content Placeholder 2"/>
          <p:cNvSpPr>
            <a:spLocks noGrp="1"/>
          </p:cNvSpPr>
          <p:nvPr>
            <p:ph idx="1"/>
          </p:nvPr>
        </p:nvSpPr>
        <p:spPr>
          <a:xfrm>
            <a:off x="900333" y="1181926"/>
            <a:ext cx="11127544" cy="5676073"/>
          </a:xfrm>
        </p:spPr>
        <p:txBody>
          <a:bodyPr>
            <a:normAutofit/>
          </a:bodyPr>
          <a:lstStyle/>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a:p>
            <a:pPr marL="0" indent="0">
              <a:spcAft>
                <a:spcPts val="0"/>
              </a:spcAft>
              <a:buNone/>
              <a:tabLst>
                <a:tab pos="454025" algn="l"/>
              </a:tabLst>
            </a:pPr>
            <a:endParaRPr lang="en-US" sz="3200" dirty="0">
              <a:solidFill>
                <a:schemeClr val="tx1"/>
              </a:solidFill>
            </a:endParaRPr>
          </a:p>
        </p:txBody>
      </p:sp>
      <p:pic>
        <p:nvPicPr>
          <p:cNvPr id="4" name="Picture 3">
            <a:extLst>
              <a:ext uri="{FF2B5EF4-FFF2-40B4-BE49-F238E27FC236}">
                <a16:creationId xmlns:a16="http://schemas.microsoft.com/office/drawing/2014/main" id="{C4675FA3-2FF6-9548-9D32-47A05CB80023}"/>
              </a:ext>
            </a:extLst>
          </p:cNvPr>
          <p:cNvPicPr>
            <a:picLocks noChangeAspect="1"/>
          </p:cNvPicPr>
          <p:nvPr/>
        </p:nvPicPr>
        <p:blipFill>
          <a:blip r:embed="rId3"/>
          <a:stretch>
            <a:fillRect/>
          </a:stretch>
        </p:blipFill>
        <p:spPr>
          <a:xfrm>
            <a:off x="794823" y="1251089"/>
            <a:ext cx="8215827" cy="4632473"/>
          </a:xfrm>
          <a:prstGeom prst="rect">
            <a:avLst/>
          </a:prstGeom>
        </p:spPr>
      </p:pic>
      <p:sp>
        <p:nvSpPr>
          <p:cNvPr id="5" name="TextBox 4">
            <a:extLst>
              <a:ext uri="{FF2B5EF4-FFF2-40B4-BE49-F238E27FC236}">
                <a16:creationId xmlns:a16="http://schemas.microsoft.com/office/drawing/2014/main" id="{8CDB61BB-9CF5-0C4E-A1D0-EDC7EC445CEB}"/>
              </a:ext>
            </a:extLst>
          </p:cNvPr>
          <p:cNvSpPr txBox="1"/>
          <p:nvPr/>
        </p:nvSpPr>
        <p:spPr>
          <a:xfrm>
            <a:off x="9116160" y="1251089"/>
            <a:ext cx="3017227" cy="1569660"/>
          </a:xfrm>
          <a:prstGeom prst="rect">
            <a:avLst/>
          </a:prstGeom>
          <a:noFill/>
        </p:spPr>
        <p:txBody>
          <a:bodyPr wrap="square" rtlCol="0">
            <a:spAutoFit/>
          </a:bodyPr>
          <a:lstStyle/>
          <a:p>
            <a:r>
              <a:rPr lang="en-US" sz="2400" dirty="0"/>
              <a:t>Glasgow Financial Alliance for Net-Zero</a:t>
            </a:r>
          </a:p>
          <a:p>
            <a:pPr marL="285750" indent="-285750">
              <a:buFont typeface="Arial" panose="020B0604020202020204" pitchFamily="34" charset="0"/>
              <a:buChar char="•"/>
            </a:pPr>
            <a:r>
              <a:rPr lang="en-US" sz="2400" dirty="0"/>
              <a:t>Net-Zero Banking Alliance</a:t>
            </a:r>
          </a:p>
        </p:txBody>
      </p:sp>
      <p:sp>
        <p:nvSpPr>
          <p:cNvPr id="6" name="TextBox 5">
            <a:extLst>
              <a:ext uri="{FF2B5EF4-FFF2-40B4-BE49-F238E27FC236}">
                <a16:creationId xmlns:a16="http://schemas.microsoft.com/office/drawing/2014/main" id="{B98F38B9-D56B-1746-8CBB-957654AB5BFF}"/>
              </a:ext>
            </a:extLst>
          </p:cNvPr>
          <p:cNvSpPr txBox="1"/>
          <p:nvPr/>
        </p:nvSpPr>
        <p:spPr>
          <a:xfrm>
            <a:off x="9116160" y="4313902"/>
            <a:ext cx="2419643" cy="1569660"/>
          </a:xfrm>
          <a:prstGeom prst="rect">
            <a:avLst/>
          </a:prstGeom>
          <a:noFill/>
        </p:spPr>
        <p:txBody>
          <a:bodyPr wrap="square" rtlCol="0">
            <a:spAutoFit/>
          </a:bodyPr>
          <a:lstStyle/>
          <a:p>
            <a:r>
              <a:rPr lang="en-TH" sz="2400" dirty="0"/>
              <a:t>Task Force on Climate-related Financial Disclosures</a:t>
            </a:r>
          </a:p>
        </p:txBody>
      </p:sp>
    </p:spTree>
    <p:extLst>
      <p:ext uri="{BB962C8B-B14F-4D97-AF65-F5344CB8AC3E}">
        <p14:creationId xmlns:p14="http://schemas.microsoft.com/office/powerpoint/2010/main" val="3593243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1FB6C3-A38B-FB4A-B03C-FFF9076C9819}"/>
              </a:ext>
            </a:extLst>
          </p:cNvPr>
          <p:cNvPicPr>
            <a:picLocks noChangeAspect="1"/>
          </p:cNvPicPr>
          <p:nvPr/>
        </p:nvPicPr>
        <p:blipFill>
          <a:blip r:embed="rId3"/>
          <a:stretch>
            <a:fillRect/>
          </a:stretch>
        </p:blipFill>
        <p:spPr>
          <a:xfrm>
            <a:off x="20552" y="0"/>
            <a:ext cx="12150896" cy="6858000"/>
          </a:xfrm>
          <a:prstGeom prst="rect">
            <a:avLst/>
          </a:prstGeom>
        </p:spPr>
      </p:pic>
      <p:pic>
        <p:nvPicPr>
          <p:cNvPr id="3" name="Picture 2">
            <a:extLst>
              <a:ext uri="{FF2B5EF4-FFF2-40B4-BE49-F238E27FC236}">
                <a16:creationId xmlns:a16="http://schemas.microsoft.com/office/drawing/2014/main" id="{0DB42114-E9F0-4841-8E8A-8FB541A86FA5}"/>
              </a:ext>
            </a:extLst>
          </p:cNvPr>
          <p:cNvPicPr>
            <a:picLocks noChangeAspect="1"/>
          </p:cNvPicPr>
          <p:nvPr/>
        </p:nvPicPr>
        <p:blipFill>
          <a:blip r:embed="rId3"/>
          <a:stretch>
            <a:fillRect/>
          </a:stretch>
        </p:blipFill>
        <p:spPr>
          <a:xfrm>
            <a:off x="0" y="0"/>
            <a:ext cx="12150896" cy="6858000"/>
          </a:xfrm>
          <a:prstGeom prst="rect">
            <a:avLst/>
          </a:prstGeom>
        </p:spPr>
      </p:pic>
    </p:spTree>
    <p:extLst>
      <p:ext uri="{BB962C8B-B14F-4D97-AF65-F5344CB8AC3E}">
        <p14:creationId xmlns:p14="http://schemas.microsoft.com/office/powerpoint/2010/main" val="1390565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C014-B386-5145-A8BE-4B95B2E9BC8B}"/>
              </a:ext>
            </a:extLst>
          </p:cNvPr>
          <p:cNvSpPr>
            <a:spLocks noGrp="1"/>
          </p:cNvSpPr>
          <p:nvPr>
            <p:ph type="title"/>
          </p:nvPr>
        </p:nvSpPr>
        <p:spPr>
          <a:xfrm>
            <a:off x="1371600" y="367146"/>
            <a:ext cx="10431194" cy="663368"/>
          </a:xfrm>
        </p:spPr>
        <p:txBody>
          <a:bodyPr>
            <a:noAutofit/>
          </a:bodyPr>
          <a:lstStyle/>
          <a:p>
            <a:r>
              <a:rPr lang="en-US" dirty="0">
                <a:solidFill>
                  <a:srgbClr val="FF0000"/>
                </a:solidFill>
              </a:rPr>
              <a:t>DIVESTITURES</a:t>
            </a:r>
          </a:p>
        </p:txBody>
      </p:sp>
      <p:sp>
        <p:nvSpPr>
          <p:cNvPr id="3" name="Content Placeholder 2">
            <a:extLst>
              <a:ext uri="{FF2B5EF4-FFF2-40B4-BE49-F238E27FC236}">
                <a16:creationId xmlns:a16="http://schemas.microsoft.com/office/drawing/2014/main" id="{155A104B-2D70-BD43-BABD-8B2EA6E22984}"/>
              </a:ext>
            </a:extLst>
          </p:cNvPr>
          <p:cNvSpPr>
            <a:spLocks noGrp="1"/>
          </p:cNvSpPr>
          <p:nvPr>
            <p:ph idx="1"/>
          </p:nvPr>
        </p:nvSpPr>
        <p:spPr>
          <a:xfrm>
            <a:off x="1371600" y="1153552"/>
            <a:ext cx="9601200" cy="4009291"/>
          </a:xfrm>
        </p:spPr>
        <p:txBody>
          <a:bodyPr anchor="t">
            <a:normAutofit fontScale="85000" lnSpcReduction="20000"/>
          </a:bodyPr>
          <a:lstStyle/>
          <a:p>
            <a:pPr marL="390525" indent="-390525"/>
            <a:r>
              <a:rPr lang="en-US" sz="4200" dirty="0"/>
              <a:t>Carbon Tracker Initiative launched global fossil fuel divestment 10 years ago</a:t>
            </a:r>
          </a:p>
          <a:p>
            <a:pPr marL="390525" lvl="1" indent="-390525"/>
            <a:r>
              <a:rPr lang="en-US" sz="4200" dirty="0"/>
              <a:t>Recent study: divested portfolios “outperformed their benchmarks”</a:t>
            </a:r>
          </a:p>
          <a:p>
            <a:pPr marL="403225" indent="-376238"/>
            <a:r>
              <a:rPr lang="en-US" sz="4200" dirty="0"/>
              <a:t>Bank of England first central bank to commit to offload brown assets</a:t>
            </a:r>
          </a:p>
          <a:p>
            <a:pPr marL="403225" indent="-376238"/>
            <a:r>
              <a:rPr lang="en-US" sz="4200" dirty="0"/>
              <a:t>Networking for Greening the Financial System (2017)</a:t>
            </a:r>
            <a:endParaRPr lang="en-US" sz="3500" dirty="0"/>
          </a:p>
          <a:p>
            <a:endParaRPr lang="en-US" sz="3500" dirty="0"/>
          </a:p>
        </p:txBody>
      </p:sp>
      <p:sp>
        <p:nvSpPr>
          <p:cNvPr id="9" name="Rectangle 8">
            <a:extLst>
              <a:ext uri="{FF2B5EF4-FFF2-40B4-BE49-F238E27FC236}">
                <a16:creationId xmlns:a16="http://schemas.microsoft.com/office/drawing/2014/main" id="{8A6B0221-064E-A44C-9F73-3D4D04460609}"/>
              </a:ext>
            </a:extLst>
          </p:cNvPr>
          <p:cNvSpPr/>
          <p:nvPr/>
        </p:nvSpPr>
        <p:spPr>
          <a:xfrm>
            <a:off x="831165" y="5437446"/>
            <a:ext cx="10738339" cy="1384995"/>
          </a:xfrm>
          <a:prstGeom prst="rect">
            <a:avLst/>
          </a:prstGeom>
        </p:spPr>
        <p:txBody>
          <a:bodyPr wrap="square">
            <a:spAutoFit/>
          </a:bodyPr>
          <a:lstStyle/>
          <a:p>
            <a:r>
              <a:rPr lang="en-US" sz="1200" dirty="0">
                <a:hlinkClick r:id="rId3"/>
              </a:rPr>
              <a:t>https://lkyspp.nus.edu.sg/gia/article/asian-central-banks-are-ahead-of-the-green-curve</a:t>
            </a:r>
            <a:endParaRPr lang="en-US" sz="1200" dirty="0"/>
          </a:p>
          <a:p>
            <a:r>
              <a:rPr lang="en-US" sz="1200" dirty="0">
                <a:hlinkClick r:id="rId4"/>
              </a:rPr>
              <a:t>https://www.newyorker.com/news/daily-comment/the-powerful-new-financial-argument-for-fossil-fuel-divestment?utm_source=nl&amp;utm_brand=tny&amp;utm_mailing=TNY_Daily_040321&amp;utm_campaign=aud-dev&amp;utm_medium=email&amp;bxid=5be9e7a72ddf9c72dc6f2dca&amp;cndid=44337841&amp;hasha=2529b9cfc57eb8f33bcf61fb5c4349bd&amp;hashb=0eb46fa356aef2f52704618d7eb89e6783404c66&amp;hashc=28a70c3036553d85bd681fd324a8904275bc9c31fe0bbbc2bf76d56439d596db&amp;esrc=AUTO_OTHER&amp;mbid=CRMNYR012019&amp;utm_term=TNY_Daily</a:t>
            </a:r>
            <a:endParaRPr lang="en-US" sz="1200" dirty="0"/>
          </a:p>
          <a:p>
            <a:endParaRPr lang="en-US" sz="1200" dirty="0"/>
          </a:p>
        </p:txBody>
      </p:sp>
    </p:spTree>
    <p:extLst>
      <p:ext uri="{BB962C8B-B14F-4D97-AF65-F5344CB8AC3E}">
        <p14:creationId xmlns:p14="http://schemas.microsoft.com/office/powerpoint/2010/main" val="2687779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C014-B386-5145-A8BE-4B95B2E9BC8B}"/>
              </a:ext>
            </a:extLst>
          </p:cNvPr>
          <p:cNvSpPr>
            <a:spLocks noGrp="1"/>
          </p:cNvSpPr>
          <p:nvPr>
            <p:ph type="title"/>
          </p:nvPr>
        </p:nvSpPr>
        <p:spPr>
          <a:xfrm>
            <a:off x="1371600" y="367146"/>
            <a:ext cx="9809018" cy="663368"/>
          </a:xfrm>
        </p:spPr>
        <p:txBody>
          <a:bodyPr>
            <a:noAutofit/>
          </a:bodyPr>
          <a:lstStyle/>
          <a:p>
            <a:r>
              <a:rPr lang="en-US" dirty="0">
                <a:solidFill>
                  <a:srgbClr val="FF0000"/>
                </a:solidFill>
              </a:rPr>
              <a:t>MARKET INITIATIVES/PRIVATE SECTOR</a:t>
            </a:r>
          </a:p>
        </p:txBody>
      </p:sp>
      <p:sp>
        <p:nvSpPr>
          <p:cNvPr id="3" name="Content Placeholder 2">
            <a:extLst>
              <a:ext uri="{FF2B5EF4-FFF2-40B4-BE49-F238E27FC236}">
                <a16:creationId xmlns:a16="http://schemas.microsoft.com/office/drawing/2014/main" id="{155A104B-2D70-BD43-BABD-8B2EA6E22984}"/>
              </a:ext>
            </a:extLst>
          </p:cNvPr>
          <p:cNvSpPr>
            <a:spLocks noGrp="1"/>
          </p:cNvSpPr>
          <p:nvPr>
            <p:ph idx="1"/>
          </p:nvPr>
        </p:nvSpPr>
        <p:spPr>
          <a:xfrm>
            <a:off x="1371600" y="1153551"/>
            <a:ext cx="9601200" cy="5044049"/>
          </a:xfrm>
        </p:spPr>
        <p:txBody>
          <a:bodyPr anchor="t">
            <a:normAutofit fontScale="55000" lnSpcReduction="20000"/>
          </a:bodyPr>
          <a:lstStyle/>
          <a:p>
            <a:r>
              <a:rPr lang="en-US" sz="5800" dirty="0"/>
              <a:t>Price carbon</a:t>
            </a:r>
          </a:p>
          <a:p>
            <a:pPr marL="720725" indent="-374650"/>
            <a:r>
              <a:rPr lang="en-US" sz="5800" dirty="0"/>
              <a:t>US oil industry asks Congress to legislate price on carbon emissions</a:t>
            </a:r>
          </a:p>
          <a:p>
            <a:pPr marL="720725" indent="-374650"/>
            <a:r>
              <a:rPr lang="en-US" sz="5800" dirty="0"/>
              <a:t>Last week EU record of EUR44. Near-term outlook for EU carbon prices &gt; EUR50</a:t>
            </a:r>
          </a:p>
          <a:p>
            <a:pPr marL="390525" indent="-390525"/>
            <a:r>
              <a:rPr lang="en-US" sz="5800" dirty="0"/>
              <a:t>Carbon trading</a:t>
            </a:r>
          </a:p>
          <a:p>
            <a:pPr marL="766763" indent="-376238"/>
            <a:r>
              <a:rPr lang="en-US" sz="5800" dirty="0"/>
              <a:t>California and Guangdong Province aim to align and integrate their carbon trading markets</a:t>
            </a:r>
          </a:p>
          <a:p>
            <a:r>
              <a:rPr lang="en-US" sz="5800" dirty="0"/>
              <a:t>Align business with Paris Agreement goals</a:t>
            </a:r>
          </a:p>
          <a:p>
            <a:pPr marL="720725" indent="-374650"/>
            <a:r>
              <a:rPr lang="en-US" sz="5800" dirty="0"/>
              <a:t>&gt; 40 asset managers, incl world’s 2 biggest, seek to reach net zero by 2050</a:t>
            </a:r>
          </a:p>
          <a:p>
            <a:pPr marL="446088" indent="-431800"/>
            <a:endParaRPr lang="en-US" sz="3300" dirty="0"/>
          </a:p>
          <a:p>
            <a:endParaRPr lang="en-US" sz="3500" dirty="0"/>
          </a:p>
          <a:p>
            <a:endParaRPr lang="en-US" sz="3500" dirty="0"/>
          </a:p>
        </p:txBody>
      </p:sp>
      <p:sp>
        <p:nvSpPr>
          <p:cNvPr id="9" name="Rectangle 8">
            <a:extLst>
              <a:ext uri="{FF2B5EF4-FFF2-40B4-BE49-F238E27FC236}">
                <a16:creationId xmlns:a16="http://schemas.microsoft.com/office/drawing/2014/main" id="{8A6B0221-064E-A44C-9F73-3D4D04460609}"/>
              </a:ext>
            </a:extLst>
          </p:cNvPr>
          <p:cNvSpPr/>
          <p:nvPr/>
        </p:nvSpPr>
        <p:spPr>
          <a:xfrm>
            <a:off x="803030" y="6167688"/>
            <a:ext cx="10738339" cy="646331"/>
          </a:xfrm>
          <a:prstGeom prst="rect">
            <a:avLst/>
          </a:prstGeom>
        </p:spPr>
        <p:txBody>
          <a:bodyPr wrap="square">
            <a:spAutoFit/>
          </a:bodyPr>
          <a:lstStyle/>
          <a:p>
            <a:r>
              <a:rPr lang="en-US" sz="1200" dirty="0">
                <a:hlinkClick r:id="rId3"/>
              </a:rPr>
              <a:t>http://www.ifc.org/wps/wcm/connect/30635fde-1c38-42af-97b9-2304e962fc85/DFI+Blended+Concessional+Finance+for+Private+Sector+Operations_Summary+R....pdf?MOD=AJPERES</a:t>
            </a:r>
            <a:endParaRPr lang="en-US" sz="1200" dirty="0"/>
          </a:p>
          <a:p>
            <a:r>
              <a:rPr lang="en-US" sz="1200" dirty="0">
                <a:hlinkClick r:id="rId4"/>
              </a:rPr>
              <a:t>https://www.economist.com/news/finance-and-economics/21697263-fad-mixing-public-charitable-and-private-money-trending-blending</a:t>
            </a:r>
            <a:r>
              <a:rPr lang="en-US" sz="1200" dirty="0"/>
              <a:t>  </a:t>
            </a:r>
          </a:p>
        </p:txBody>
      </p:sp>
    </p:spTree>
    <p:extLst>
      <p:ext uri="{BB962C8B-B14F-4D97-AF65-F5344CB8AC3E}">
        <p14:creationId xmlns:p14="http://schemas.microsoft.com/office/powerpoint/2010/main" val="2927508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C014-B386-5145-A8BE-4B95B2E9BC8B}"/>
              </a:ext>
            </a:extLst>
          </p:cNvPr>
          <p:cNvSpPr>
            <a:spLocks noGrp="1"/>
          </p:cNvSpPr>
          <p:nvPr>
            <p:ph type="title"/>
          </p:nvPr>
        </p:nvSpPr>
        <p:spPr>
          <a:xfrm>
            <a:off x="1371600" y="367146"/>
            <a:ext cx="9809018" cy="663368"/>
          </a:xfrm>
        </p:spPr>
        <p:txBody>
          <a:bodyPr>
            <a:noAutofit/>
          </a:bodyPr>
          <a:lstStyle/>
          <a:p>
            <a:r>
              <a:rPr lang="en-US" dirty="0">
                <a:solidFill>
                  <a:srgbClr val="FF0000"/>
                </a:solidFill>
              </a:rPr>
              <a:t>MARKET INITIATIVES/PRIVATE SECTOR</a:t>
            </a:r>
          </a:p>
        </p:txBody>
      </p:sp>
      <p:sp>
        <p:nvSpPr>
          <p:cNvPr id="3" name="Content Placeholder 2">
            <a:extLst>
              <a:ext uri="{FF2B5EF4-FFF2-40B4-BE49-F238E27FC236}">
                <a16:creationId xmlns:a16="http://schemas.microsoft.com/office/drawing/2014/main" id="{155A104B-2D70-BD43-BABD-8B2EA6E22984}"/>
              </a:ext>
            </a:extLst>
          </p:cNvPr>
          <p:cNvSpPr>
            <a:spLocks noGrp="1"/>
          </p:cNvSpPr>
          <p:nvPr>
            <p:ph idx="1"/>
          </p:nvPr>
        </p:nvSpPr>
        <p:spPr>
          <a:xfrm>
            <a:off x="1163782" y="1181687"/>
            <a:ext cx="10016836" cy="5162842"/>
          </a:xfrm>
        </p:spPr>
        <p:txBody>
          <a:bodyPr anchor="t">
            <a:normAutofit fontScale="77500" lnSpcReduction="20000"/>
          </a:bodyPr>
          <a:lstStyle/>
          <a:p>
            <a:pPr marL="446088" indent="-431800"/>
            <a:r>
              <a:rPr lang="en-US" sz="3500" dirty="0"/>
              <a:t>Blended finance to lower private sector risk</a:t>
            </a:r>
          </a:p>
          <a:p>
            <a:pPr marL="446088" indent="-431800"/>
            <a:r>
              <a:rPr lang="en-US" sz="3500" dirty="0"/>
              <a:t>Impact investing: generate positive social &amp; environmental impact alongside financial returns</a:t>
            </a:r>
          </a:p>
          <a:p>
            <a:pPr marL="808038" indent="-417513"/>
            <a:r>
              <a:rPr lang="en-US" sz="3500" dirty="0"/>
              <a:t>Impact Investment Exchange Asia (IIX) in Singapore is a pioneer (12 years)</a:t>
            </a:r>
          </a:p>
          <a:p>
            <a:pPr marL="431800" indent="-431800"/>
            <a:r>
              <a:rPr lang="en-US" sz="3500" dirty="0"/>
              <a:t>Venture capital: BlackRock and Temasek to raise billions to scale carbon-cutting startups</a:t>
            </a:r>
          </a:p>
          <a:p>
            <a:pPr marL="431800" indent="-431800"/>
            <a:r>
              <a:rPr lang="en-US" sz="3500" dirty="0"/>
              <a:t>Green exchange-traded funds (ETF)</a:t>
            </a:r>
          </a:p>
          <a:p>
            <a:pPr marL="808038" indent="-417513"/>
            <a:r>
              <a:rPr lang="en-US" sz="3500" dirty="0"/>
              <a:t>New $1.25bn </a:t>
            </a:r>
            <a:r>
              <a:rPr lang="en-US" sz="3600" dirty="0"/>
              <a:t>BlackRock U.S. Carbon Transition Readiness fund</a:t>
            </a:r>
          </a:p>
          <a:p>
            <a:pPr marL="431800" indent="-431800"/>
            <a:r>
              <a:rPr lang="en-US" sz="3500" dirty="0"/>
              <a:t>Green bonds</a:t>
            </a:r>
          </a:p>
          <a:p>
            <a:pPr marL="431800" indent="-431800"/>
            <a:r>
              <a:rPr lang="en-US" sz="3500" dirty="0"/>
              <a:t>World Bank new blueprint for private sector and CCA </a:t>
            </a:r>
            <a:endParaRPr lang="en-US" sz="3300" dirty="0"/>
          </a:p>
          <a:p>
            <a:endParaRPr lang="en-US" sz="3500" dirty="0"/>
          </a:p>
          <a:p>
            <a:endParaRPr lang="en-US" sz="3500" dirty="0"/>
          </a:p>
        </p:txBody>
      </p:sp>
      <p:sp>
        <p:nvSpPr>
          <p:cNvPr id="4" name="Rectangle 3">
            <a:extLst>
              <a:ext uri="{FF2B5EF4-FFF2-40B4-BE49-F238E27FC236}">
                <a16:creationId xmlns:a16="http://schemas.microsoft.com/office/drawing/2014/main" id="{C03FAC29-91ED-2C41-812F-72450BC45889}"/>
              </a:ext>
            </a:extLst>
          </p:cNvPr>
          <p:cNvSpPr/>
          <p:nvPr/>
        </p:nvSpPr>
        <p:spPr>
          <a:xfrm>
            <a:off x="656492" y="6490854"/>
            <a:ext cx="8740726" cy="276999"/>
          </a:xfrm>
          <a:prstGeom prst="rect">
            <a:avLst/>
          </a:prstGeom>
        </p:spPr>
        <p:txBody>
          <a:bodyPr wrap="square">
            <a:spAutoFit/>
          </a:bodyPr>
          <a:lstStyle/>
          <a:p>
            <a:r>
              <a:rPr lang="en-TH" sz="1200" dirty="0">
                <a:hlinkClick r:id="rId3"/>
              </a:rPr>
              <a:t>https://www.worldbank.org/en/news/feature/2021/03/04/unlocking-private-investment-in-climate-adaptation-and-resilience</a:t>
            </a:r>
            <a:r>
              <a:rPr lang="en-TH" sz="1200" dirty="0"/>
              <a:t> </a:t>
            </a:r>
          </a:p>
        </p:txBody>
      </p:sp>
    </p:spTree>
    <p:extLst>
      <p:ext uri="{BB962C8B-B14F-4D97-AF65-F5344CB8AC3E}">
        <p14:creationId xmlns:p14="http://schemas.microsoft.com/office/powerpoint/2010/main" val="3816329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C014-B386-5145-A8BE-4B95B2E9BC8B}"/>
              </a:ext>
            </a:extLst>
          </p:cNvPr>
          <p:cNvSpPr>
            <a:spLocks noGrp="1"/>
          </p:cNvSpPr>
          <p:nvPr>
            <p:ph type="title"/>
          </p:nvPr>
        </p:nvSpPr>
        <p:spPr>
          <a:xfrm>
            <a:off x="703384" y="367146"/>
            <a:ext cx="11488616" cy="663368"/>
          </a:xfrm>
        </p:spPr>
        <p:txBody>
          <a:bodyPr>
            <a:noAutofit/>
          </a:bodyPr>
          <a:lstStyle/>
          <a:p>
            <a:r>
              <a:rPr lang="en-US" dirty="0">
                <a:solidFill>
                  <a:srgbClr val="FF0000"/>
                </a:solidFill>
              </a:rPr>
              <a:t>GLOBAL FINANCIAL/ECONOMIC ENVIRONMENT</a:t>
            </a:r>
          </a:p>
        </p:txBody>
      </p:sp>
      <p:sp>
        <p:nvSpPr>
          <p:cNvPr id="3" name="Content Placeholder 2">
            <a:extLst>
              <a:ext uri="{FF2B5EF4-FFF2-40B4-BE49-F238E27FC236}">
                <a16:creationId xmlns:a16="http://schemas.microsoft.com/office/drawing/2014/main" id="{155A104B-2D70-BD43-BABD-8B2EA6E22984}"/>
              </a:ext>
            </a:extLst>
          </p:cNvPr>
          <p:cNvSpPr>
            <a:spLocks noGrp="1"/>
          </p:cNvSpPr>
          <p:nvPr>
            <p:ph idx="1"/>
          </p:nvPr>
        </p:nvSpPr>
        <p:spPr>
          <a:xfrm>
            <a:off x="914400" y="1030514"/>
            <a:ext cx="11085342" cy="4345050"/>
          </a:xfrm>
        </p:spPr>
        <p:txBody>
          <a:bodyPr anchor="t">
            <a:normAutofit fontScale="92500" lnSpcReduction="20000"/>
          </a:bodyPr>
          <a:lstStyle/>
          <a:p>
            <a:pPr marL="471488" indent="-457200"/>
            <a:r>
              <a:rPr lang="en-US" sz="3600" dirty="0"/>
              <a:t>Environmental Economic Accounting – Ecosystem Accounting: go beyond GDP to incentivize decarbonization and resilience</a:t>
            </a:r>
          </a:p>
          <a:p>
            <a:pPr marL="471488" indent="-457200"/>
            <a:r>
              <a:rPr lang="en-US" sz="3600" dirty="0"/>
              <a:t>Debt </a:t>
            </a:r>
          </a:p>
          <a:p>
            <a:pPr marL="471488" lvl="1" indent="-457200"/>
            <a:r>
              <a:rPr lang="en-US" sz="3600" dirty="0"/>
              <a:t>factor vulnerability into debt relief – SDRs</a:t>
            </a:r>
          </a:p>
          <a:p>
            <a:pPr marL="471488" lvl="1" indent="-457200"/>
            <a:r>
              <a:rPr lang="en-US" sz="3600" dirty="0"/>
              <a:t>“debt for climate and nature program swaps”</a:t>
            </a:r>
          </a:p>
          <a:p>
            <a:pPr marL="471488" indent="-457200"/>
            <a:r>
              <a:rPr lang="en-US" sz="3600" dirty="0"/>
              <a:t>The Great Reset Initiative</a:t>
            </a:r>
          </a:p>
          <a:p>
            <a:pPr marL="471488" indent="-457200"/>
            <a:r>
              <a:rPr lang="en-US" sz="3600" dirty="0"/>
              <a:t>Proposed UN Economic Reconstruction and Systemic Reform Summit</a:t>
            </a:r>
          </a:p>
          <a:p>
            <a:pPr marL="471488" indent="-457200"/>
            <a:endParaRPr lang="en-US" sz="3300" dirty="0"/>
          </a:p>
          <a:p>
            <a:pPr marL="471488" indent="-457200"/>
            <a:endParaRPr lang="en-US" sz="3300" dirty="0"/>
          </a:p>
          <a:p>
            <a:endParaRPr lang="en-US" sz="3500" dirty="0"/>
          </a:p>
          <a:p>
            <a:endParaRPr lang="en-US" sz="3500" dirty="0"/>
          </a:p>
        </p:txBody>
      </p:sp>
      <p:sp>
        <p:nvSpPr>
          <p:cNvPr id="4" name="TextBox 3">
            <a:extLst>
              <a:ext uri="{FF2B5EF4-FFF2-40B4-BE49-F238E27FC236}">
                <a16:creationId xmlns:a16="http://schemas.microsoft.com/office/drawing/2014/main" id="{87C9A497-0A0E-DE4C-8B3D-5C2B4A41C818}"/>
              </a:ext>
            </a:extLst>
          </p:cNvPr>
          <p:cNvSpPr txBox="1"/>
          <p:nvPr/>
        </p:nvSpPr>
        <p:spPr>
          <a:xfrm>
            <a:off x="703384" y="5375564"/>
            <a:ext cx="7344959" cy="1569660"/>
          </a:xfrm>
          <a:prstGeom prst="rect">
            <a:avLst/>
          </a:prstGeom>
          <a:noFill/>
        </p:spPr>
        <p:txBody>
          <a:bodyPr wrap="none" rtlCol="0">
            <a:spAutoFit/>
          </a:bodyPr>
          <a:lstStyle/>
          <a:p>
            <a:r>
              <a:rPr lang="en-US" sz="1200" dirty="0">
                <a:hlinkClick r:id="rId3"/>
              </a:rPr>
              <a:t>https://seea.un.org/ecosystem-accounting</a:t>
            </a:r>
            <a:endParaRPr lang="en-US" sz="1200" dirty="0"/>
          </a:p>
          <a:p>
            <a:r>
              <a:rPr lang="en-US" sz="1200" dirty="0">
                <a:hlinkClick r:id="rId4"/>
              </a:rPr>
              <a:t>https://www.dhakatribune.com/climate-change/2021/01/02/climate-finance-in-bangladesh-a-critical-review</a:t>
            </a:r>
            <a:r>
              <a:rPr lang="en-US" sz="1200" dirty="0"/>
              <a:t>  </a:t>
            </a:r>
          </a:p>
          <a:p>
            <a:r>
              <a:rPr lang="en-US" sz="1200" dirty="0">
                <a:latin typeface="Calibri" panose="020F0502020204030204" pitchFamily="34" charset="0"/>
                <a:hlinkClick r:id="rId5"/>
              </a:rPr>
              <a:t>https://pubs.iied.org/sites/default/files/pdfs/migrate/16674IIED.pdf</a:t>
            </a:r>
            <a:endParaRPr lang="en-US" sz="1200" dirty="0">
              <a:latin typeface="Calibri" panose="020F0502020204030204" pitchFamily="34" charset="0"/>
            </a:endParaRPr>
          </a:p>
          <a:p>
            <a:r>
              <a:rPr lang="en-US" sz="1200" dirty="0">
                <a:hlinkClick r:id="rId6"/>
              </a:rPr>
              <a:t>https://www.weforum.org/agenda/2020/06/now-is-the-time-for-a-great-reset/</a:t>
            </a:r>
            <a:endParaRPr lang="en-US" sz="1200" dirty="0"/>
          </a:p>
          <a:p>
            <a:r>
              <a:rPr lang="en-US" sz="1200" dirty="0">
                <a:hlinkClick r:id="rId7"/>
              </a:rPr>
              <a:t>https://www.weforum.org/agenda/archive/the-great-reset</a:t>
            </a:r>
            <a:endParaRPr lang="en-US" sz="1200" dirty="0"/>
          </a:p>
          <a:p>
            <a:r>
              <a:rPr lang="en-US" sz="1200" dirty="0">
                <a:hlinkClick r:id="rId8"/>
              </a:rPr>
              <a:t>https://www.youtube.com/watch?v=PXSufjnkSXo</a:t>
            </a:r>
            <a:endParaRPr lang="en-US" sz="1200" dirty="0"/>
          </a:p>
          <a:p>
            <a:r>
              <a:rPr lang="en-US" sz="1200" dirty="0">
                <a:hlinkClick r:id="rId9"/>
              </a:rPr>
              <a:t>https://www.climatechangenews.com/2021/04/08/climate-vulnerability-factored-debt-relief-says-imf-head/</a:t>
            </a:r>
            <a:endParaRPr lang="en-US" sz="1200" dirty="0"/>
          </a:p>
          <a:p>
            <a:endParaRPr lang="en-TH" sz="1200"/>
          </a:p>
        </p:txBody>
      </p:sp>
    </p:spTree>
    <p:extLst>
      <p:ext uri="{BB962C8B-B14F-4D97-AF65-F5344CB8AC3E}">
        <p14:creationId xmlns:p14="http://schemas.microsoft.com/office/powerpoint/2010/main" val="2806818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C014-B386-5145-A8BE-4B95B2E9BC8B}"/>
              </a:ext>
            </a:extLst>
          </p:cNvPr>
          <p:cNvSpPr>
            <a:spLocks noGrp="1"/>
          </p:cNvSpPr>
          <p:nvPr>
            <p:ph type="title"/>
          </p:nvPr>
        </p:nvSpPr>
        <p:spPr>
          <a:xfrm>
            <a:off x="1371600" y="367146"/>
            <a:ext cx="9809018" cy="663368"/>
          </a:xfrm>
        </p:spPr>
        <p:txBody>
          <a:bodyPr>
            <a:noAutofit/>
          </a:bodyPr>
          <a:lstStyle/>
          <a:p>
            <a:r>
              <a:rPr lang="en-US" dirty="0">
                <a:solidFill>
                  <a:srgbClr val="FF0000"/>
                </a:solidFill>
              </a:rPr>
              <a:t>REGIONAL AND NATIONAL EFFORTS</a:t>
            </a:r>
          </a:p>
        </p:txBody>
      </p:sp>
      <p:sp>
        <p:nvSpPr>
          <p:cNvPr id="3" name="Content Placeholder 2">
            <a:extLst>
              <a:ext uri="{FF2B5EF4-FFF2-40B4-BE49-F238E27FC236}">
                <a16:creationId xmlns:a16="http://schemas.microsoft.com/office/drawing/2014/main" id="{155A104B-2D70-BD43-BABD-8B2EA6E22984}"/>
              </a:ext>
            </a:extLst>
          </p:cNvPr>
          <p:cNvSpPr>
            <a:spLocks noGrp="1"/>
          </p:cNvSpPr>
          <p:nvPr>
            <p:ph idx="1"/>
          </p:nvPr>
        </p:nvSpPr>
        <p:spPr>
          <a:xfrm>
            <a:off x="1371600" y="1364566"/>
            <a:ext cx="9601200" cy="4295291"/>
          </a:xfrm>
        </p:spPr>
        <p:txBody>
          <a:bodyPr anchor="t">
            <a:normAutofit fontScale="85000" lnSpcReduction="20000"/>
          </a:bodyPr>
          <a:lstStyle/>
          <a:p>
            <a:pPr marL="471488" indent="-457200"/>
            <a:r>
              <a:rPr lang="en-US" sz="3300" dirty="0"/>
              <a:t>Risk insurance: Caribbean Catastrophic Risk Insurance Facility</a:t>
            </a:r>
          </a:p>
          <a:p>
            <a:pPr marL="471488" indent="-457200"/>
            <a:r>
              <a:rPr lang="en-US" sz="3300" dirty="0"/>
              <a:t>Climate Bridge Fund in Bangladesh provides small grants to support adaptation measures of community groups</a:t>
            </a:r>
          </a:p>
          <a:p>
            <a:pPr marL="471488" indent="-457200"/>
            <a:r>
              <a:rPr lang="en-US" sz="3300" dirty="0"/>
              <a:t>National climate funds</a:t>
            </a:r>
          </a:p>
          <a:p>
            <a:pPr marL="850900" indent="-433388"/>
            <a:r>
              <a:rPr lang="en-US" sz="3300" dirty="0"/>
              <a:t>e.g., Bangladesh climate funds</a:t>
            </a:r>
          </a:p>
          <a:p>
            <a:pPr marL="850900" indent="-433388"/>
            <a:r>
              <a:rPr lang="en-US" sz="3300" dirty="0"/>
              <a:t>Maldives Green Fund (tax on tourists)</a:t>
            </a:r>
          </a:p>
          <a:p>
            <a:pPr marL="471488" indent="-457200"/>
            <a:r>
              <a:rPr lang="en-US" sz="3300" dirty="0"/>
              <a:t>UK’s National Infrastructure Bank (CC 1 of 2 objectives)</a:t>
            </a:r>
          </a:p>
          <a:p>
            <a:pPr marL="471488" indent="-457200"/>
            <a:r>
              <a:rPr lang="en-US" sz="3300" dirty="0"/>
              <a:t>New Zealand law requiring financial firms to report CC impacts on their business</a:t>
            </a:r>
          </a:p>
        </p:txBody>
      </p:sp>
      <p:sp>
        <p:nvSpPr>
          <p:cNvPr id="4" name="TextBox 3">
            <a:extLst>
              <a:ext uri="{FF2B5EF4-FFF2-40B4-BE49-F238E27FC236}">
                <a16:creationId xmlns:a16="http://schemas.microsoft.com/office/drawing/2014/main" id="{87C9A497-0A0E-DE4C-8B3D-5C2B4A41C818}"/>
              </a:ext>
            </a:extLst>
          </p:cNvPr>
          <p:cNvSpPr txBox="1"/>
          <p:nvPr/>
        </p:nvSpPr>
        <p:spPr>
          <a:xfrm>
            <a:off x="745588" y="5659857"/>
            <a:ext cx="9002016" cy="1384995"/>
          </a:xfrm>
          <a:prstGeom prst="rect">
            <a:avLst/>
          </a:prstGeom>
          <a:noFill/>
        </p:spPr>
        <p:txBody>
          <a:bodyPr wrap="none" rtlCol="0">
            <a:spAutoFit/>
          </a:bodyPr>
          <a:lstStyle/>
          <a:p>
            <a:r>
              <a:rPr lang="en-US" sz="1200" dirty="0">
                <a:hlinkClick r:id="rId3"/>
              </a:rPr>
              <a:t>https://seea.un.org/ecosystem-accounting</a:t>
            </a:r>
            <a:endParaRPr lang="en-US" sz="1200" dirty="0"/>
          </a:p>
          <a:p>
            <a:r>
              <a:rPr lang="en-US" sz="1200" dirty="0">
                <a:hlinkClick r:id="rId4"/>
              </a:rPr>
              <a:t>https://www.dhakatribune.com/climate-change/2021/01/02/climate-finance-in-bangladesh-a-critical-review</a:t>
            </a:r>
            <a:endParaRPr lang="en-US" sz="1200" dirty="0"/>
          </a:p>
          <a:p>
            <a:r>
              <a:rPr lang="en-US" sz="1200" dirty="0">
                <a:hlinkClick r:id="rId5"/>
              </a:rPr>
              <a:t>https://assets.publishing.service.gov.uk/government/uploads/system/uploads/attachment_data/file/966131/UKIB_Policy_Design.pdf</a:t>
            </a:r>
            <a:endParaRPr lang="en-US" sz="1200" dirty="0"/>
          </a:p>
          <a:p>
            <a:r>
              <a:rPr lang="en-US" sz="1200" dirty="0">
                <a:hlinkClick r:id="rId6"/>
              </a:rPr>
              <a:t>https://www.ccrif.org/</a:t>
            </a:r>
            <a:r>
              <a:rPr lang="en-US" sz="1200" dirty="0"/>
              <a:t> </a:t>
            </a:r>
          </a:p>
          <a:p>
            <a:r>
              <a:rPr lang="en-US" sz="1200" dirty="0">
                <a:hlinkClick r:id="rId7"/>
              </a:rPr>
              <a:t>https://climatefinancenetwork.org/</a:t>
            </a:r>
            <a:r>
              <a:rPr lang="en-US" sz="1200" dirty="0"/>
              <a:t> </a:t>
            </a:r>
          </a:p>
          <a:p>
            <a:r>
              <a:rPr lang="en-US" sz="1200" dirty="0">
                <a:hlinkClick r:id="rId8"/>
              </a:rPr>
              <a:t>https://www.reuters.com/article/us-climate-change-newzealand-idUSKBN2BZ2T6</a:t>
            </a:r>
            <a:endParaRPr lang="en-US" sz="1200" dirty="0"/>
          </a:p>
          <a:p>
            <a:endParaRPr lang="en-TH" sz="1200"/>
          </a:p>
        </p:txBody>
      </p:sp>
    </p:spTree>
    <p:extLst>
      <p:ext uri="{BB962C8B-B14F-4D97-AF65-F5344CB8AC3E}">
        <p14:creationId xmlns:p14="http://schemas.microsoft.com/office/powerpoint/2010/main" val="1744617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C014-B386-5145-A8BE-4B95B2E9BC8B}"/>
              </a:ext>
            </a:extLst>
          </p:cNvPr>
          <p:cNvSpPr>
            <a:spLocks noGrp="1"/>
          </p:cNvSpPr>
          <p:nvPr>
            <p:ph type="title"/>
          </p:nvPr>
        </p:nvSpPr>
        <p:spPr>
          <a:xfrm>
            <a:off x="1371600" y="367146"/>
            <a:ext cx="9809018" cy="663368"/>
          </a:xfrm>
        </p:spPr>
        <p:txBody>
          <a:bodyPr>
            <a:noAutofit/>
          </a:bodyPr>
          <a:lstStyle/>
          <a:p>
            <a:r>
              <a:rPr lang="en-US" dirty="0">
                <a:solidFill>
                  <a:srgbClr val="FF0000"/>
                </a:solidFill>
              </a:rPr>
              <a:t>REGIONAL AND NATIONAL EFFORTS</a:t>
            </a:r>
          </a:p>
        </p:txBody>
      </p:sp>
      <p:sp>
        <p:nvSpPr>
          <p:cNvPr id="3" name="Content Placeholder 2">
            <a:extLst>
              <a:ext uri="{FF2B5EF4-FFF2-40B4-BE49-F238E27FC236}">
                <a16:creationId xmlns:a16="http://schemas.microsoft.com/office/drawing/2014/main" id="{155A104B-2D70-BD43-BABD-8B2EA6E22984}"/>
              </a:ext>
            </a:extLst>
          </p:cNvPr>
          <p:cNvSpPr>
            <a:spLocks noGrp="1"/>
          </p:cNvSpPr>
          <p:nvPr>
            <p:ph idx="1"/>
          </p:nvPr>
        </p:nvSpPr>
        <p:spPr>
          <a:xfrm>
            <a:off x="1371600" y="1482437"/>
            <a:ext cx="9601200" cy="3989896"/>
          </a:xfrm>
        </p:spPr>
        <p:txBody>
          <a:bodyPr anchor="t">
            <a:normAutofit/>
          </a:bodyPr>
          <a:lstStyle/>
          <a:p>
            <a:pPr marL="471488" indent="-457200"/>
            <a:r>
              <a:rPr lang="en-US" sz="3300" dirty="0"/>
              <a:t>Climate change sensitive budgeting and planning</a:t>
            </a:r>
          </a:p>
          <a:p>
            <a:pPr marL="850900" lvl="1" indent="-433388"/>
            <a:r>
              <a:rPr lang="en-US" sz="3300" dirty="0"/>
              <a:t>Climate Public Expenditure and Institutional Review</a:t>
            </a:r>
          </a:p>
          <a:p>
            <a:pPr marL="850900" lvl="1" indent="-433388"/>
            <a:r>
              <a:rPr lang="en-US" sz="3300" dirty="0"/>
              <a:t>Climate budget and budget tagging</a:t>
            </a:r>
          </a:p>
        </p:txBody>
      </p:sp>
      <p:sp>
        <p:nvSpPr>
          <p:cNvPr id="4" name="TextBox 3">
            <a:extLst>
              <a:ext uri="{FF2B5EF4-FFF2-40B4-BE49-F238E27FC236}">
                <a16:creationId xmlns:a16="http://schemas.microsoft.com/office/drawing/2014/main" id="{87C9A497-0A0E-DE4C-8B3D-5C2B4A41C818}"/>
              </a:ext>
            </a:extLst>
          </p:cNvPr>
          <p:cNvSpPr txBox="1"/>
          <p:nvPr/>
        </p:nvSpPr>
        <p:spPr>
          <a:xfrm>
            <a:off x="745588" y="5659857"/>
            <a:ext cx="2530565" cy="461665"/>
          </a:xfrm>
          <a:prstGeom prst="rect">
            <a:avLst/>
          </a:prstGeom>
          <a:noFill/>
        </p:spPr>
        <p:txBody>
          <a:bodyPr wrap="none" rtlCol="0">
            <a:spAutoFit/>
          </a:bodyPr>
          <a:lstStyle/>
          <a:p>
            <a:r>
              <a:rPr lang="en-US" sz="1200" dirty="0">
                <a:hlinkClick r:id="rId3"/>
              </a:rPr>
              <a:t>https://climatefinancenetwork.org/</a:t>
            </a:r>
            <a:r>
              <a:rPr lang="en-US" sz="1200" dirty="0"/>
              <a:t> </a:t>
            </a:r>
          </a:p>
          <a:p>
            <a:endParaRPr lang="en-TH" sz="1200"/>
          </a:p>
        </p:txBody>
      </p:sp>
    </p:spTree>
    <p:extLst>
      <p:ext uri="{BB962C8B-B14F-4D97-AF65-F5344CB8AC3E}">
        <p14:creationId xmlns:p14="http://schemas.microsoft.com/office/powerpoint/2010/main" val="306625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9FB3F-9215-2D43-83D1-4AA2DBD68CC1}"/>
              </a:ext>
            </a:extLst>
          </p:cNvPr>
          <p:cNvSpPr>
            <a:spLocks noGrp="1"/>
          </p:cNvSpPr>
          <p:nvPr>
            <p:ph idx="1"/>
          </p:nvPr>
        </p:nvSpPr>
        <p:spPr/>
        <p:txBody>
          <a:bodyPr>
            <a:normAutofit/>
          </a:bodyPr>
          <a:lstStyle/>
          <a:p>
            <a:pPr marL="0" indent="0" algn="ctr">
              <a:buNone/>
            </a:pPr>
            <a:r>
              <a:rPr lang="en-TH" sz="4400" b="1" dirty="0">
                <a:latin typeface="+mj-lt"/>
              </a:rPr>
              <a:t>How can my agency prepare bankable projects?</a:t>
            </a:r>
          </a:p>
        </p:txBody>
      </p:sp>
    </p:spTree>
    <p:extLst>
      <p:ext uri="{BB962C8B-B14F-4D97-AF65-F5344CB8AC3E}">
        <p14:creationId xmlns:p14="http://schemas.microsoft.com/office/powerpoint/2010/main" val="3014282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5122" y="1115514"/>
            <a:ext cx="10289794" cy="4703395"/>
          </a:xfrm>
        </p:spPr>
        <p:txBody>
          <a:bodyPr>
            <a:noAutofit/>
          </a:bodyPr>
          <a:lstStyle/>
          <a:p>
            <a:r>
              <a:rPr lang="en-US" sz="3200" dirty="0">
                <a:solidFill>
                  <a:schemeClr val="tx1"/>
                </a:solidFill>
              </a:rPr>
              <a:t>How is the proposed action nested within local/national CC and sustainable development policies and strategies?</a:t>
            </a:r>
          </a:p>
          <a:p>
            <a:r>
              <a:rPr lang="en-US" sz="3200" dirty="0">
                <a:solidFill>
                  <a:schemeClr val="tx1"/>
                </a:solidFill>
              </a:rPr>
              <a:t>What are my government’s rules &amp; procedures for submitting proposals internationally?</a:t>
            </a:r>
          </a:p>
          <a:p>
            <a:r>
              <a:rPr lang="en-US" sz="3200" dirty="0">
                <a:solidFill>
                  <a:schemeClr val="tx1"/>
                </a:solidFill>
              </a:rPr>
              <a:t>How much time &amp; resources will I need to prepare the proposal?</a:t>
            </a:r>
            <a:endParaRPr lang="en-US" sz="2800" dirty="0">
              <a:solidFill>
                <a:schemeClr val="tx1"/>
              </a:solidFill>
            </a:endParaRPr>
          </a:p>
          <a:p>
            <a:r>
              <a:rPr lang="en-US" sz="3200" dirty="0">
                <a:solidFill>
                  <a:schemeClr val="tx1"/>
                </a:solidFill>
              </a:rPr>
              <a:t>Is my draft proposal clear and succinct?</a:t>
            </a:r>
          </a:p>
          <a:p>
            <a:endParaRPr lang="en-US" sz="3200" dirty="0">
              <a:solidFill>
                <a:schemeClr val="tx1"/>
              </a:solidFill>
            </a:endParaRPr>
          </a:p>
          <a:p>
            <a:endParaRPr lang="en-US" sz="3200" dirty="0">
              <a:solidFill>
                <a:schemeClr val="tx1"/>
              </a:solidFill>
            </a:endParaRPr>
          </a:p>
        </p:txBody>
      </p:sp>
      <p:sp>
        <p:nvSpPr>
          <p:cNvPr id="5" name="Title 1"/>
          <p:cNvSpPr txBox="1">
            <a:spLocks/>
          </p:cNvSpPr>
          <p:nvPr/>
        </p:nvSpPr>
        <p:spPr>
          <a:xfrm>
            <a:off x="1154954" y="201514"/>
            <a:ext cx="10229962" cy="855405"/>
          </a:xfrm>
          <a:prstGeom prst="rect">
            <a:avLst/>
          </a:prstGeom>
        </p:spPr>
        <p:txBody>
          <a:bodyPr vert="horz" lIns="91440" tIns="45720" rIns="91440" bIns="45720" rtlCol="0" anchor="ct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dirty="0">
                <a:solidFill>
                  <a:srgbClr val="FF0000"/>
                </a:solidFill>
              </a:rPr>
              <a:t>GUIDE TO CLIMATE CHANGE ADAPTATION PROJECT PREPARATION</a:t>
            </a:r>
          </a:p>
        </p:txBody>
      </p:sp>
      <p:sp>
        <p:nvSpPr>
          <p:cNvPr id="2" name="TextBox 1">
            <a:extLst>
              <a:ext uri="{FF2B5EF4-FFF2-40B4-BE49-F238E27FC236}">
                <a16:creationId xmlns:a16="http://schemas.microsoft.com/office/drawing/2014/main" id="{D47CC6B3-3169-6942-A846-31E9EBD83A34}"/>
              </a:ext>
            </a:extLst>
          </p:cNvPr>
          <p:cNvSpPr txBox="1"/>
          <p:nvPr/>
        </p:nvSpPr>
        <p:spPr>
          <a:xfrm>
            <a:off x="1095122" y="6305206"/>
            <a:ext cx="9720864" cy="461665"/>
          </a:xfrm>
          <a:prstGeom prst="rect">
            <a:avLst/>
          </a:prstGeom>
          <a:noFill/>
        </p:spPr>
        <p:txBody>
          <a:bodyPr wrap="square" rtlCol="0">
            <a:spAutoFit/>
          </a:bodyPr>
          <a:lstStyle/>
          <a:p>
            <a:r>
              <a:rPr lang="en-US" sz="1200" dirty="0">
                <a:hlinkClick r:id="rId3"/>
              </a:rPr>
              <a:t>https://www.weadapt.org/knowledge-base/climate-finance/guide-to-climate-change-adaptation-project-preparation</a:t>
            </a:r>
            <a:r>
              <a:rPr lang="en-US" sz="1200" dirty="0"/>
              <a:t> </a:t>
            </a:r>
          </a:p>
          <a:p>
            <a:r>
              <a:rPr lang="en-US" sz="1200" dirty="0">
                <a:hlinkClick r:id="rId4"/>
              </a:rPr>
              <a:t>http://asiapacificadapt.net/gender-sourcebook/</a:t>
            </a:r>
            <a:r>
              <a:rPr lang="en-US" sz="1200" dirty="0"/>
              <a:t> </a:t>
            </a:r>
          </a:p>
        </p:txBody>
      </p:sp>
    </p:spTree>
    <p:extLst>
      <p:ext uri="{BB962C8B-B14F-4D97-AF65-F5344CB8AC3E}">
        <p14:creationId xmlns:p14="http://schemas.microsoft.com/office/powerpoint/2010/main" val="1516803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9FB3F-9215-2D43-83D1-4AA2DBD68CC1}"/>
              </a:ext>
            </a:extLst>
          </p:cNvPr>
          <p:cNvSpPr>
            <a:spLocks noGrp="1"/>
          </p:cNvSpPr>
          <p:nvPr>
            <p:ph idx="1"/>
          </p:nvPr>
        </p:nvSpPr>
        <p:spPr/>
        <p:txBody>
          <a:bodyPr>
            <a:normAutofit/>
          </a:bodyPr>
          <a:lstStyle/>
          <a:p>
            <a:pPr marL="0" indent="0" algn="ctr">
              <a:buNone/>
            </a:pPr>
            <a:r>
              <a:rPr lang="en-TH" sz="4400" b="1">
                <a:latin typeface="+mj-lt"/>
              </a:rPr>
              <a:t>Could you say that again?</a:t>
            </a:r>
          </a:p>
        </p:txBody>
      </p:sp>
    </p:spTree>
    <p:extLst>
      <p:ext uri="{BB962C8B-B14F-4D97-AF65-F5344CB8AC3E}">
        <p14:creationId xmlns:p14="http://schemas.microsoft.com/office/powerpoint/2010/main" val="3883226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376551"/>
            <a:ext cx="9601200" cy="805375"/>
          </a:xfrm>
        </p:spPr>
        <p:txBody>
          <a:bodyPr/>
          <a:lstStyle/>
          <a:p>
            <a:r>
              <a:rPr lang="en-US" dirty="0">
                <a:solidFill>
                  <a:srgbClr val="FF0000"/>
                </a:solidFill>
              </a:rPr>
              <a:t>TAKEAWAYS</a:t>
            </a:r>
          </a:p>
        </p:txBody>
      </p:sp>
      <p:sp>
        <p:nvSpPr>
          <p:cNvPr id="3" name="Content Placeholder 2"/>
          <p:cNvSpPr>
            <a:spLocks noGrp="1"/>
          </p:cNvSpPr>
          <p:nvPr>
            <p:ph idx="1"/>
          </p:nvPr>
        </p:nvSpPr>
        <p:spPr>
          <a:xfrm>
            <a:off x="1371599" y="1491175"/>
            <a:ext cx="10529455" cy="4968619"/>
          </a:xfrm>
        </p:spPr>
        <p:txBody>
          <a:bodyPr>
            <a:normAutofit/>
          </a:bodyPr>
          <a:lstStyle/>
          <a:p>
            <a:r>
              <a:rPr lang="en-US" sz="3200" dirty="0"/>
              <a:t>Globally, climate finance is making progress, but:</a:t>
            </a:r>
          </a:p>
          <a:p>
            <a:pPr marL="688975" indent="-688975">
              <a:spcAft>
                <a:spcPts val="0"/>
              </a:spcAft>
              <a:buNone/>
              <a:tabLst>
                <a:tab pos="454025" algn="l"/>
              </a:tabLst>
            </a:pPr>
            <a:r>
              <a:rPr lang="en-US" sz="3200" dirty="0"/>
              <a:t>	- needs are an order of magnitude above current levels of finance and so we need transformative finance;</a:t>
            </a:r>
          </a:p>
          <a:p>
            <a:pPr marL="688975" indent="-688975">
              <a:spcAft>
                <a:spcPts val="0"/>
              </a:spcAft>
              <a:buNone/>
              <a:tabLst>
                <a:tab pos="454025" algn="l"/>
              </a:tabLst>
            </a:pPr>
            <a:r>
              <a:rPr lang="en-US" sz="3200" dirty="0"/>
              <a:t>	- we’re like Sisyphus and his rock: we’ll never achieve global climate goals if we roll climate change finance up the hill only to have it fall back because we’re providing even more finance for fossil fuels and the other things that drive global heating</a:t>
            </a:r>
          </a:p>
          <a:p>
            <a:pPr marL="0" indent="0">
              <a:spcAft>
                <a:spcPts val="0"/>
              </a:spcAft>
              <a:buNone/>
              <a:tabLst>
                <a:tab pos="454025" algn="l"/>
              </a:tabLst>
            </a:pPr>
            <a:endParaRPr lang="en-US" sz="3200" dirty="0"/>
          </a:p>
        </p:txBody>
      </p:sp>
    </p:spTree>
    <p:extLst>
      <p:ext uri="{BB962C8B-B14F-4D97-AF65-F5344CB8AC3E}">
        <p14:creationId xmlns:p14="http://schemas.microsoft.com/office/powerpoint/2010/main" val="2450338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3C7BA-B698-994B-A5CB-6A3933C4BD71}"/>
              </a:ext>
            </a:extLst>
          </p:cNvPr>
          <p:cNvSpPr>
            <a:spLocks noGrp="1"/>
          </p:cNvSpPr>
          <p:nvPr>
            <p:ph idx="1"/>
          </p:nvPr>
        </p:nvSpPr>
        <p:spPr>
          <a:xfrm>
            <a:off x="1974569" y="633469"/>
            <a:ext cx="8681292" cy="1365489"/>
          </a:xfrm>
        </p:spPr>
        <p:txBody>
          <a:bodyPr>
            <a:normAutofit/>
          </a:bodyPr>
          <a:lstStyle/>
          <a:p>
            <a:pPr marL="0" indent="0" algn="ctr">
              <a:buNone/>
            </a:pPr>
            <a:r>
              <a:rPr lang="en-TH" sz="4400" b="1" dirty="0">
                <a:latin typeface="+mj-lt"/>
              </a:rPr>
              <a:t>Can you believe what I am telling you? </a:t>
            </a:r>
          </a:p>
        </p:txBody>
      </p:sp>
      <p:pic>
        <p:nvPicPr>
          <p:cNvPr id="4" name="Picture 3">
            <a:extLst>
              <a:ext uri="{FF2B5EF4-FFF2-40B4-BE49-F238E27FC236}">
                <a16:creationId xmlns:a16="http://schemas.microsoft.com/office/drawing/2014/main" id="{10E39277-7841-E94F-B15A-8AC307A04D16}"/>
              </a:ext>
            </a:extLst>
          </p:cNvPr>
          <p:cNvPicPr>
            <a:picLocks noChangeAspect="1"/>
          </p:cNvPicPr>
          <p:nvPr/>
        </p:nvPicPr>
        <p:blipFill rotWithShape="1">
          <a:blip r:embed="rId2"/>
          <a:srcRect b="15528"/>
          <a:stretch/>
        </p:blipFill>
        <p:spPr>
          <a:xfrm>
            <a:off x="1974569" y="1996002"/>
            <a:ext cx="8590607" cy="4861998"/>
          </a:xfrm>
          <a:prstGeom prst="rect">
            <a:avLst/>
          </a:prstGeom>
        </p:spPr>
      </p:pic>
    </p:spTree>
    <p:extLst>
      <p:ext uri="{BB962C8B-B14F-4D97-AF65-F5344CB8AC3E}">
        <p14:creationId xmlns:p14="http://schemas.microsoft.com/office/powerpoint/2010/main" val="2623062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376551"/>
            <a:ext cx="9601200" cy="805375"/>
          </a:xfrm>
        </p:spPr>
        <p:txBody>
          <a:bodyPr/>
          <a:lstStyle/>
          <a:p>
            <a:r>
              <a:rPr lang="en-US" dirty="0">
                <a:solidFill>
                  <a:srgbClr val="FF0000"/>
                </a:solidFill>
              </a:rPr>
              <a:t>TAKEAWAYS</a:t>
            </a:r>
          </a:p>
        </p:txBody>
      </p:sp>
      <p:sp>
        <p:nvSpPr>
          <p:cNvPr id="3" name="Content Placeholder 2"/>
          <p:cNvSpPr>
            <a:spLocks noGrp="1"/>
          </p:cNvSpPr>
          <p:nvPr>
            <p:ph idx="1"/>
          </p:nvPr>
        </p:nvSpPr>
        <p:spPr>
          <a:xfrm>
            <a:off x="1371599" y="1491175"/>
            <a:ext cx="10529455" cy="4968619"/>
          </a:xfrm>
        </p:spPr>
        <p:txBody>
          <a:bodyPr>
            <a:normAutofit fontScale="92500" lnSpcReduction="10000"/>
          </a:bodyPr>
          <a:lstStyle/>
          <a:p>
            <a:pPr>
              <a:spcBef>
                <a:spcPts val="1400"/>
              </a:spcBef>
              <a:tabLst>
                <a:tab pos="454025" algn="l"/>
              </a:tabLst>
            </a:pPr>
            <a:r>
              <a:rPr lang="en-US" sz="3200" dirty="0"/>
              <a:t>Most climate finance is domestic, therefore it’s important for governments to:</a:t>
            </a:r>
          </a:p>
          <a:p>
            <a:pPr marL="868363" lvl="1" indent="-441325">
              <a:spcBef>
                <a:spcPts val="1400"/>
              </a:spcBef>
              <a:tabLst>
                <a:tab pos="454025" algn="l"/>
              </a:tabLst>
            </a:pPr>
            <a:r>
              <a:rPr lang="en-US" sz="3200" i="0" dirty="0"/>
              <a:t>develop high quality national climate finance policies, strategies and institutions; bankable project proposals </a:t>
            </a:r>
            <a:r>
              <a:rPr lang="en-US" sz="2600" dirty="0">
                <a:hlinkClick r:id="rId3"/>
              </a:rPr>
              <a:t>https://www.weadapt.org/knowledge-base/climate-finance/guide-to-climate-change-adaptation-project-preparation</a:t>
            </a:r>
            <a:r>
              <a:rPr lang="en-US" sz="2600" dirty="0"/>
              <a:t> </a:t>
            </a:r>
            <a:endParaRPr lang="en-US" sz="2600" i="0" dirty="0"/>
          </a:p>
          <a:p>
            <a:pPr marL="868363" lvl="1" indent="-441325">
              <a:spcBef>
                <a:spcPts val="1400"/>
              </a:spcBef>
              <a:tabLst>
                <a:tab pos="454025" algn="l"/>
              </a:tabLst>
            </a:pPr>
            <a:r>
              <a:rPr lang="en-US" sz="3200" i="0" dirty="0"/>
              <a:t>establish a reliable climate finance tracking system nationally and sectorally</a:t>
            </a:r>
          </a:p>
          <a:p>
            <a:pPr marL="868363" lvl="1" indent="-441325">
              <a:spcBef>
                <a:spcPts val="1400"/>
              </a:spcBef>
              <a:tabLst>
                <a:tab pos="454025" algn="l"/>
              </a:tabLst>
            </a:pPr>
            <a:r>
              <a:rPr lang="en-US" sz="3200" i="0" dirty="0"/>
              <a:t>think carefully on how to incentivize and elevate awareness/capacity among private sector actors in your country</a:t>
            </a:r>
          </a:p>
        </p:txBody>
      </p:sp>
    </p:spTree>
    <p:extLst>
      <p:ext uri="{BB962C8B-B14F-4D97-AF65-F5344CB8AC3E}">
        <p14:creationId xmlns:p14="http://schemas.microsoft.com/office/powerpoint/2010/main" val="1504667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376551"/>
            <a:ext cx="9601200" cy="805375"/>
          </a:xfrm>
        </p:spPr>
        <p:txBody>
          <a:bodyPr/>
          <a:lstStyle/>
          <a:p>
            <a:r>
              <a:rPr lang="en-US" dirty="0">
                <a:solidFill>
                  <a:srgbClr val="FF0000"/>
                </a:solidFill>
              </a:rPr>
              <a:t>TAKEAWAYS</a:t>
            </a:r>
          </a:p>
        </p:txBody>
      </p:sp>
      <p:sp>
        <p:nvSpPr>
          <p:cNvPr id="3" name="Content Placeholder 2"/>
          <p:cNvSpPr>
            <a:spLocks noGrp="1"/>
          </p:cNvSpPr>
          <p:nvPr>
            <p:ph idx="1"/>
          </p:nvPr>
        </p:nvSpPr>
        <p:spPr>
          <a:xfrm>
            <a:off x="1371599" y="1491175"/>
            <a:ext cx="10529455" cy="4968619"/>
          </a:xfrm>
        </p:spPr>
        <p:txBody>
          <a:bodyPr>
            <a:normAutofit/>
          </a:bodyPr>
          <a:lstStyle/>
          <a:p>
            <a:r>
              <a:rPr lang="en-US" sz="3200" dirty="0"/>
              <a:t>The private sector should:</a:t>
            </a:r>
          </a:p>
          <a:p>
            <a:pPr marL="766763" lvl="1" indent="-376238"/>
            <a:r>
              <a:rPr lang="en-US" sz="3200" i="0" dirty="0"/>
              <a:t>coordinate with the public sector to rapidly scale up finance beyond RE, e.g., energy efficiency, adaptation and resilience, food, technologies and R&amp;D</a:t>
            </a:r>
          </a:p>
          <a:p>
            <a:pPr marL="766763" lvl="1" indent="-376238"/>
            <a:r>
              <a:rPr lang="en-US" sz="3200" i="0" dirty="0"/>
              <a:t>accelerate portfolio and operations alignment with the Paris Agreement financial institutions, corporations)</a:t>
            </a:r>
          </a:p>
          <a:p>
            <a:pPr marL="766763" lvl="1" indent="-376238"/>
            <a:r>
              <a:rPr lang="en-US" sz="3200" i="0" dirty="0"/>
              <a:t>Move toward more green financing (markets, banks)</a:t>
            </a:r>
          </a:p>
          <a:p>
            <a:pPr marL="766763" lvl="1" indent="-376238"/>
            <a:endParaRPr lang="en-US" sz="3500" dirty="0"/>
          </a:p>
          <a:p>
            <a:pPr marL="688975" indent="-688975">
              <a:spcAft>
                <a:spcPts val="0"/>
              </a:spcAft>
              <a:buNone/>
              <a:tabLst>
                <a:tab pos="454025" algn="l"/>
              </a:tabLst>
            </a:pPr>
            <a:endParaRPr lang="en-US" sz="3200" dirty="0"/>
          </a:p>
        </p:txBody>
      </p:sp>
    </p:spTree>
    <p:extLst>
      <p:ext uri="{BB962C8B-B14F-4D97-AF65-F5344CB8AC3E}">
        <p14:creationId xmlns:p14="http://schemas.microsoft.com/office/powerpoint/2010/main" val="25505207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376551"/>
            <a:ext cx="9601200" cy="805375"/>
          </a:xfrm>
        </p:spPr>
        <p:txBody>
          <a:bodyPr/>
          <a:lstStyle/>
          <a:p>
            <a:r>
              <a:rPr lang="en-US" dirty="0">
                <a:solidFill>
                  <a:srgbClr val="FF0000"/>
                </a:solidFill>
              </a:rPr>
              <a:t>TAKEAWAYS</a:t>
            </a:r>
          </a:p>
        </p:txBody>
      </p:sp>
      <p:sp>
        <p:nvSpPr>
          <p:cNvPr id="3" name="Content Placeholder 2"/>
          <p:cNvSpPr>
            <a:spLocks noGrp="1"/>
          </p:cNvSpPr>
          <p:nvPr>
            <p:ph idx="1"/>
          </p:nvPr>
        </p:nvSpPr>
        <p:spPr>
          <a:xfrm>
            <a:off x="1371599" y="1491175"/>
            <a:ext cx="10529455" cy="4443495"/>
          </a:xfrm>
        </p:spPr>
        <p:txBody>
          <a:bodyPr>
            <a:normAutofit/>
          </a:bodyPr>
          <a:lstStyle/>
          <a:p>
            <a:pPr>
              <a:spcAft>
                <a:spcPts val="0"/>
              </a:spcAft>
              <a:tabLst>
                <a:tab pos="454025" algn="l"/>
              </a:tabLst>
            </a:pPr>
            <a:r>
              <a:rPr lang="en-US" sz="3200" dirty="0"/>
              <a:t>As a rule of thumb:</a:t>
            </a:r>
          </a:p>
          <a:p>
            <a:pPr marL="688975" indent="-688975">
              <a:spcAft>
                <a:spcPts val="0"/>
              </a:spcAft>
              <a:buNone/>
              <a:tabLst>
                <a:tab pos="454025" algn="l"/>
              </a:tabLst>
            </a:pPr>
            <a:r>
              <a:rPr lang="en-US" sz="3200" dirty="0"/>
              <a:t>	- use international public climate funds for innovation and demonstration; these are catalytic</a:t>
            </a:r>
          </a:p>
          <a:p>
            <a:pPr marL="688975" indent="-688975">
              <a:spcAft>
                <a:spcPts val="0"/>
              </a:spcAft>
              <a:buNone/>
              <a:tabLst>
                <a:tab pos="454025" algn="l"/>
              </a:tabLst>
            </a:pPr>
            <a:r>
              <a:rPr lang="en-US" sz="3200" dirty="0"/>
              <a:t>	- use market mechanisms for mitigation (and maybe adaptation*)</a:t>
            </a:r>
          </a:p>
          <a:p>
            <a:pPr marL="0" indent="0">
              <a:spcAft>
                <a:spcPts val="0"/>
              </a:spcAft>
              <a:buNone/>
              <a:tabLst>
                <a:tab pos="454025" algn="l"/>
              </a:tabLst>
            </a:pPr>
            <a:r>
              <a:rPr lang="en-US" sz="3200" dirty="0"/>
              <a:t>	- use domestic funds for transformation and sustainability</a:t>
            </a:r>
          </a:p>
        </p:txBody>
      </p:sp>
      <p:sp>
        <p:nvSpPr>
          <p:cNvPr id="4" name="TextBox 3">
            <a:extLst>
              <a:ext uri="{FF2B5EF4-FFF2-40B4-BE49-F238E27FC236}">
                <a16:creationId xmlns:a16="http://schemas.microsoft.com/office/drawing/2014/main" id="{F9363CFE-077A-F646-A2A2-C2FA278102A9}"/>
              </a:ext>
            </a:extLst>
          </p:cNvPr>
          <p:cNvSpPr txBox="1"/>
          <p:nvPr/>
        </p:nvSpPr>
        <p:spPr>
          <a:xfrm>
            <a:off x="1371599" y="5934670"/>
            <a:ext cx="10404765" cy="276999"/>
          </a:xfrm>
          <a:prstGeom prst="rect">
            <a:avLst/>
          </a:prstGeom>
          <a:noFill/>
        </p:spPr>
        <p:txBody>
          <a:bodyPr wrap="square" rtlCol="0">
            <a:spAutoFit/>
          </a:bodyPr>
          <a:lstStyle/>
          <a:p>
            <a:r>
              <a:rPr lang="en-US" sz="1200" dirty="0"/>
              <a:t>*Adaptation Benefit Mechanism proposed by African Development Bank. </a:t>
            </a:r>
            <a:r>
              <a:rPr lang="en-US" sz="1200" dirty="0">
                <a:hlinkClick r:id="rId3"/>
              </a:rPr>
              <a:t>https://unfccc.int/files/parties_observers/igo/submissions/application/pdf/708.pdf</a:t>
            </a:r>
            <a:r>
              <a:rPr lang="en-US" sz="1200" dirty="0"/>
              <a:t>   </a:t>
            </a:r>
          </a:p>
        </p:txBody>
      </p:sp>
    </p:spTree>
    <p:extLst>
      <p:ext uri="{BB962C8B-B14F-4D97-AF65-F5344CB8AC3E}">
        <p14:creationId xmlns:p14="http://schemas.microsoft.com/office/powerpoint/2010/main" val="4145403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BB2259-11B9-8941-9217-7C7812EA6DA0}"/>
              </a:ext>
            </a:extLst>
          </p:cNvPr>
          <p:cNvPicPr>
            <a:picLocks noChangeAspect="1"/>
          </p:cNvPicPr>
          <p:nvPr/>
        </p:nvPicPr>
        <p:blipFill>
          <a:blip r:embed="rId2"/>
          <a:stretch>
            <a:fillRect/>
          </a:stretch>
        </p:blipFill>
        <p:spPr>
          <a:xfrm>
            <a:off x="0" y="-635000"/>
            <a:ext cx="12192000" cy="8128000"/>
          </a:xfrm>
          <a:prstGeom prst="rect">
            <a:avLst/>
          </a:prstGeom>
        </p:spPr>
      </p:pic>
    </p:spTree>
    <p:extLst>
      <p:ext uri="{BB962C8B-B14F-4D97-AF65-F5344CB8AC3E}">
        <p14:creationId xmlns:p14="http://schemas.microsoft.com/office/powerpoint/2010/main" val="2602456914"/>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326 0.00272" pathEditMode="relative" ptsTypes="AA">
                                      <p:cBhvr>
                                        <p:cTn id="6" dur="30000" fill="hold"/>
                                        <p:tgtEl>
                                          <p:spTgt spid="5"/>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5"/>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326 0.00272 L 0.24922 -0.3875" pathEditMode="relative" ptsTypes="AA">
                                      <p:cBhvr>
                                        <p:cTn id="11" dur="30000" fill="hold"/>
                                        <p:tgtEl>
                                          <p:spTgt spid="5"/>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4922 -0.3875 L -0.24922 0.3875" pathEditMode="relative" ptsTypes="AA">
                                      <p:cBhvr>
                                        <p:cTn id="14" dur="30000" fill="hold"/>
                                        <p:tgtEl>
                                          <p:spTgt spid="5"/>
                                        </p:tgtEl>
                                        <p:attrNameLst>
                                          <p:attrName>ppt_x</p:attrName>
                                          <p:attrName>ppt_y</p:attrName>
                                        </p:attrNameLst>
                                      </p:cBhvr>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24922 0.3875 L 0 0" pathEditMode="relative" ptsTypes="AA">
                                      <p:cBhvr>
                                        <p:cTn id="17" dur="30000" fill="hold"/>
                                        <p:tgtEl>
                                          <p:spTgt spid="5"/>
                                        </p:tgtEl>
                                        <p:attrNameLst>
                                          <p:attrName>ppt_x</p:attrName>
                                          <p:attrName>ppt_y</p:attrName>
                                        </p:attrNameLst>
                                      </p:cBhvr>
                                    </p:animMotion>
                                  </p:childTnLst>
                                </p:cTn>
                              </p:par>
                              <p:par>
                                <p:cTn id="18" presetID="6" presetClass="emph" presetSubtype="0" accel="50000" decel="50000" fill="hold" nodeType="withEffect">
                                  <p:stCondLst>
                                    <p:cond delay="5000"/>
                                  </p:stCondLst>
                                  <p:childTnLst>
                                    <p:animScale>
                                      <p:cBhvr>
                                        <p:cTn id="19" dur="30000" fill="hold"/>
                                        <p:tgtEl>
                                          <p:spTgt spid="5"/>
                                        </p:tgtEl>
                                      </p:cBhvr>
                                      <p:by x="150000" y="150000"/>
                                      <p:to x="100000" y="100000"/>
                                    </p:animScale>
                                  </p:childTnLst>
                                </p:cTn>
                              </p:par>
                            </p:childTnLst>
                          </p:cTn>
                        </p:par>
                        <p:par>
                          <p:cTn id="20" fill="hold">
                            <p:stCondLst>
                              <p:cond delay="135000"/>
                            </p:stCondLst>
                            <p:childTnLst>
                              <p:par>
                                <p:cTn id="21" presetID="0" presetClass="path" presetSubtype="0" accel="50000" decel="50000" fill="hold" nodeType="afterEffect">
                                  <p:stCondLst>
                                    <p:cond delay="0"/>
                                  </p:stCondLst>
                                  <p:childTnLst>
                                    <p:animMotion origin="layout" path="M 0 0 L 0 0" pathEditMode="relative" ptsTypes="AA">
                                      <p:cBhvr>
                                        <p:cTn id="22" dur="5000" fill="hold"/>
                                        <p:tgtEl>
                                          <p:spTgt spid="5"/>
                                        </p:tgtEl>
                                        <p:attrNameLst>
                                          <p:attrName>ppt_x</p:attrName>
                                          <p:attrName>ppt_y</p:attrName>
                                        </p:attrNameLst>
                                      </p:cBhvr>
                                    </p:animMotion>
                                  </p:childTnLst>
                                </p:cTn>
                              </p:par>
                            </p:childTnLst>
                          </p:cTn>
                        </p:par>
                      </p:childTnLst>
                    </p:cTn>
                  </p:par>
                </p:childTnLst>
              </p:cTn>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2BB7-FEB6-6943-A943-09F090BE5305}"/>
              </a:ext>
            </a:extLst>
          </p:cNvPr>
          <p:cNvSpPr>
            <a:spLocks noGrp="1"/>
          </p:cNvSpPr>
          <p:nvPr>
            <p:ph type="title"/>
          </p:nvPr>
        </p:nvSpPr>
        <p:spPr>
          <a:xfrm>
            <a:off x="1267690" y="138545"/>
            <a:ext cx="9601200" cy="858981"/>
          </a:xfrm>
        </p:spPr>
        <p:txBody>
          <a:bodyPr anchor="ctr"/>
          <a:lstStyle/>
          <a:p>
            <a:r>
              <a:rPr lang="en-US" dirty="0">
                <a:solidFill>
                  <a:srgbClr val="FF0000"/>
                </a:solidFill>
              </a:rPr>
              <a:t>DATA GAPS</a:t>
            </a:r>
          </a:p>
        </p:txBody>
      </p:sp>
      <p:pic>
        <p:nvPicPr>
          <p:cNvPr id="6" name="Content Placeholder 5">
            <a:extLst>
              <a:ext uri="{FF2B5EF4-FFF2-40B4-BE49-F238E27FC236}">
                <a16:creationId xmlns:a16="http://schemas.microsoft.com/office/drawing/2014/main" id="{66F061DF-4651-DA41-ABD6-5FFDFA47A184}"/>
              </a:ext>
            </a:extLst>
          </p:cNvPr>
          <p:cNvPicPr>
            <a:picLocks noGrp="1" noChangeAspect="1"/>
          </p:cNvPicPr>
          <p:nvPr>
            <p:ph idx="1"/>
          </p:nvPr>
        </p:nvPicPr>
        <p:blipFill>
          <a:blip r:embed="rId3"/>
          <a:stretch>
            <a:fillRect/>
          </a:stretch>
        </p:blipFill>
        <p:spPr>
          <a:xfrm>
            <a:off x="710011" y="1569357"/>
            <a:ext cx="8433990" cy="4183743"/>
          </a:xfrm>
          <a:prstGeom prst="rect">
            <a:avLst/>
          </a:prstGeom>
        </p:spPr>
      </p:pic>
      <p:sp>
        <p:nvSpPr>
          <p:cNvPr id="7" name="TextBox 6">
            <a:extLst>
              <a:ext uri="{FF2B5EF4-FFF2-40B4-BE49-F238E27FC236}">
                <a16:creationId xmlns:a16="http://schemas.microsoft.com/office/drawing/2014/main" id="{06B1746F-DE0F-BA4A-B961-AC58996F02A6}"/>
              </a:ext>
            </a:extLst>
          </p:cNvPr>
          <p:cNvSpPr txBox="1"/>
          <p:nvPr/>
        </p:nvSpPr>
        <p:spPr>
          <a:xfrm>
            <a:off x="9260114" y="1553029"/>
            <a:ext cx="2656115" cy="1015663"/>
          </a:xfrm>
          <a:prstGeom prst="rect">
            <a:avLst/>
          </a:prstGeom>
          <a:noFill/>
        </p:spPr>
        <p:txBody>
          <a:bodyPr wrap="square" rtlCol="0">
            <a:spAutoFit/>
          </a:bodyPr>
          <a:lstStyle/>
          <a:p>
            <a:r>
              <a:rPr lang="en-TH" sz="2000" b="1" dirty="0"/>
              <a:t>Quantitative information can be </a:t>
            </a:r>
            <a:r>
              <a:rPr lang="en-TH" sz="2000" b="1" dirty="0">
                <a:solidFill>
                  <a:srgbClr val="FF0000"/>
                </a:solidFill>
              </a:rPr>
              <a:t>dispersed &amp; scarce</a:t>
            </a:r>
            <a:r>
              <a:rPr lang="en-TH" sz="2000" b="1" dirty="0"/>
              <a:t>.</a:t>
            </a:r>
          </a:p>
        </p:txBody>
      </p:sp>
      <p:sp>
        <p:nvSpPr>
          <p:cNvPr id="8" name="TextBox 7">
            <a:extLst>
              <a:ext uri="{FF2B5EF4-FFF2-40B4-BE49-F238E27FC236}">
                <a16:creationId xmlns:a16="http://schemas.microsoft.com/office/drawing/2014/main" id="{12F93BAE-B3B0-6D4E-A046-0C723064450E}"/>
              </a:ext>
            </a:extLst>
          </p:cNvPr>
          <p:cNvSpPr txBox="1"/>
          <p:nvPr/>
        </p:nvSpPr>
        <p:spPr>
          <a:xfrm>
            <a:off x="9257804" y="3105834"/>
            <a:ext cx="2656115" cy="1015663"/>
          </a:xfrm>
          <a:prstGeom prst="rect">
            <a:avLst/>
          </a:prstGeom>
          <a:noFill/>
        </p:spPr>
        <p:txBody>
          <a:bodyPr wrap="square" rtlCol="0">
            <a:spAutoFit/>
          </a:bodyPr>
          <a:lstStyle/>
          <a:p>
            <a:r>
              <a:rPr lang="en-TH" sz="2000" b="1">
                <a:solidFill>
                  <a:srgbClr val="FF0000"/>
                </a:solidFill>
              </a:rPr>
              <a:t>Metrics</a:t>
            </a:r>
            <a:r>
              <a:rPr lang="en-TH" sz="2000" b="1"/>
              <a:t> &amp; </a:t>
            </a:r>
            <a:r>
              <a:rPr lang="en-TH" sz="2000" b="1">
                <a:solidFill>
                  <a:srgbClr val="FF0000"/>
                </a:solidFill>
              </a:rPr>
              <a:t>taxonomy </a:t>
            </a:r>
            <a:r>
              <a:rPr lang="en-TH" sz="2000" b="1"/>
              <a:t>often non-standardized.</a:t>
            </a:r>
          </a:p>
        </p:txBody>
      </p:sp>
      <p:sp>
        <p:nvSpPr>
          <p:cNvPr id="9" name="TextBox 8">
            <a:extLst>
              <a:ext uri="{FF2B5EF4-FFF2-40B4-BE49-F238E27FC236}">
                <a16:creationId xmlns:a16="http://schemas.microsoft.com/office/drawing/2014/main" id="{26D3C5D0-BAE7-BB4B-BADA-8D62368D11CD}"/>
              </a:ext>
            </a:extLst>
          </p:cNvPr>
          <p:cNvSpPr txBox="1"/>
          <p:nvPr/>
        </p:nvSpPr>
        <p:spPr>
          <a:xfrm>
            <a:off x="9260114" y="4477940"/>
            <a:ext cx="2656115" cy="1323439"/>
          </a:xfrm>
          <a:prstGeom prst="rect">
            <a:avLst/>
          </a:prstGeom>
          <a:noFill/>
        </p:spPr>
        <p:txBody>
          <a:bodyPr wrap="square" rtlCol="0">
            <a:spAutoFit/>
          </a:bodyPr>
          <a:lstStyle/>
          <a:p>
            <a:r>
              <a:rPr lang="en-TH" sz="2000" b="1"/>
              <a:t>E.g., finance for green buildings is growing fast but lacks transparency.</a:t>
            </a:r>
          </a:p>
        </p:txBody>
      </p:sp>
    </p:spTree>
    <p:extLst>
      <p:ext uri="{BB962C8B-B14F-4D97-AF65-F5344CB8AC3E}">
        <p14:creationId xmlns:p14="http://schemas.microsoft.com/office/powerpoint/2010/main" val="1089088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342" y="2381865"/>
            <a:ext cx="9601200" cy="1485900"/>
          </a:xfrm>
        </p:spPr>
        <p:txBody>
          <a:bodyPr anchor="ctr">
            <a:noAutofit/>
          </a:bodyPr>
          <a:lstStyle/>
          <a:p>
            <a:pPr algn="ctr"/>
            <a:r>
              <a:rPr lang="en-US" b="1" dirty="0"/>
              <a:t>What does the Paris Agreement say about finance? And what happened at CoP 26 in Glasgow?</a:t>
            </a:r>
          </a:p>
        </p:txBody>
      </p:sp>
    </p:spTree>
    <p:extLst>
      <p:ext uri="{BB962C8B-B14F-4D97-AF65-F5344CB8AC3E}">
        <p14:creationId xmlns:p14="http://schemas.microsoft.com/office/powerpoint/2010/main" val="80619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618" y="221674"/>
            <a:ext cx="9601200" cy="734290"/>
          </a:xfrm>
        </p:spPr>
        <p:txBody>
          <a:bodyPr>
            <a:normAutofit/>
          </a:bodyPr>
          <a:lstStyle/>
          <a:p>
            <a:r>
              <a:rPr lang="en-US" dirty="0">
                <a:solidFill>
                  <a:srgbClr val="FF0000"/>
                </a:solidFill>
              </a:rPr>
              <a:t>PARIS AGREEMENT</a:t>
            </a:r>
          </a:p>
        </p:txBody>
      </p:sp>
      <p:sp>
        <p:nvSpPr>
          <p:cNvPr id="3" name="Content Placeholder 2"/>
          <p:cNvSpPr>
            <a:spLocks noGrp="1"/>
          </p:cNvSpPr>
          <p:nvPr>
            <p:ph idx="1"/>
          </p:nvPr>
        </p:nvSpPr>
        <p:spPr>
          <a:xfrm>
            <a:off x="1371600" y="1741714"/>
            <a:ext cx="10220632" cy="3933372"/>
          </a:xfrm>
        </p:spPr>
        <p:txBody>
          <a:bodyPr>
            <a:normAutofit/>
          </a:bodyPr>
          <a:lstStyle/>
          <a:p>
            <a:r>
              <a:rPr lang="en-US" sz="3200" dirty="0"/>
              <a:t>No agreed definition of climate finance</a:t>
            </a:r>
            <a:endParaRPr lang="en-US" sz="2600" dirty="0"/>
          </a:p>
          <a:p>
            <a:r>
              <a:rPr lang="en-US" sz="3200" dirty="0"/>
              <a:t>Article 9 (Finance) </a:t>
            </a:r>
          </a:p>
          <a:p>
            <a:pPr lvl="1"/>
            <a:r>
              <a:rPr lang="en-US" sz="3200" dirty="0"/>
              <a:t>mandates developed countries to provide $, but there are no concrete figures or a timetable</a:t>
            </a:r>
          </a:p>
          <a:p>
            <a:pPr lvl="1"/>
            <a:r>
              <a:rPr lang="en-US" sz="3200" dirty="0"/>
              <a:t>requires developed countries to submit “transparent and consistent” biennial reports on levels of assistance</a:t>
            </a:r>
          </a:p>
          <a:p>
            <a:pPr lvl="1"/>
            <a:r>
              <a:rPr lang="en-US" sz="3200" dirty="0"/>
              <a:t>cooperative approaches (reworked CDM) and REDD+</a:t>
            </a:r>
          </a:p>
        </p:txBody>
      </p:sp>
      <p:sp>
        <p:nvSpPr>
          <p:cNvPr id="4" name="TextBox 3">
            <a:extLst>
              <a:ext uri="{FF2B5EF4-FFF2-40B4-BE49-F238E27FC236}">
                <a16:creationId xmlns:a16="http://schemas.microsoft.com/office/drawing/2014/main" id="{BD81E633-F1ED-FE4D-A7A1-01E4EE6EC291}"/>
              </a:ext>
            </a:extLst>
          </p:cNvPr>
          <p:cNvSpPr txBox="1"/>
          <p:nvPr/>
        </p:nvSpPr>
        <p:spPr>
          <a:xfrm>
            <a:off x="1371600" y="6170832"/>
            <a:ext cx="9213273" cy="461665"/>
          </a:xfrm>
          <a:prstGeom prst="rect">
            <a:avLst/>
          </a:prstGeom>
          <a:noFill/>
        </p:spPr>
        <p:txBody>
          <a:bodyPr wrap="square" rtlCol="0">
            <a:spAutoFit/>
          </a:bodyPr>
          <a:lstStyle/>
          <a:p>
            <a:r>
              <a:rPr lang="en-US" sz="1200" dirty="0">
                <a:hlinkClick r:id="rId3"/>
              </a:rPr>
              <a:t>* Now changed to 2020 reassessment</a:t>
            </a:r>
          </a:p>
          <a:p>
            <a:r>
              <a:rPr lang="en-US" sz="1200" dirty="0">
                <a:hlinkClick r:id="rId3"/>
              </a:rPr>
              <a:t>http://unfccc.int/paris_agreement/items/9485.php</a:t>
            </a:r>
            <a:r>
              <a:rPr lang="en-US" sz="1200" dirty="0"/>
              <a:t> </a:t>
            </a:r>
          </a:p>
        </p:txBody>
      </p:sp>
    </p:spTree>
    <p:extLst>
      <p:ext uri="{BB962C8B-B14F-4D97-AF65-F5344CB8AC3E}">
        <p14:creationId xmlns:p14="http://schemas.microsoft.com/office/powerpoint/2010/main" val="46046945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15343</TotalTime>
  <Words>5853</Words>
  <Application>Microsoft Macintosh PowerPoint</Application>
  <PresentationFormat>Widescreen</PresentationFormat>
  <Paragraphs>467</Paragraphs>
  <Slides>63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Franklin Gothic Book</vt:lpstr>
      <vt:lpstr>Wingdings</vt:lpstr>
      <vt:lpstr>Crop</vt:lpstr>
      <vt:lpstr> </vt:lpstr>
      <vt:lpstr>SESSION OUTLINE</vt:lpstr>
      <vt:lpstr>PowerPoint Presentation</vt:lpstr>
      <vt:lpstr>What does the climate finance architecture look like?</vt:lpstr>
      <vt:lpstr>PowerPoint Presentation</vt:lpstr>
      <vt:lpstr>PowerPoint Presentation</vt:lpstr>
      <vt:lpstr>DATA GAPS</vt:lpstr>
      <vt:lpstr>What does the Paris Agreement say about finance? And what happened at CoP 26 in Glasgow?</vt:lpstr>
      <vt:lpstr>PARIS AGREEMENT</vt:lpstr>
      <vt:lpstr>PARIS AGREEMENT</vt:lpstr>
      <vt:lpstr>Pre-CoP 26</vt:lpstr>
      <vt:lpstr>CoP 26</vt:lpstr>
      <vt:lpstr>CoP 26</vt:lpstr>
      <vt:lpstr>CoP 26</vt:lpstr>
      <vt:lpstr>CoP 26</vt:lpstr>
      <vt:lpstr>PowerPoint Presentation</vt:lpstr>
      <vt:lpstr>PowerPoint Presentation</vt:lpstr>
      <vt:lpstr>PowerPoint Presentation</vt:lpstr>
      <vt:lpstr>WHERE DOES THE MONEY COME FROM?</vt:lpstr>
      <vt:lpstr>WHERE DOES THE MONEY COME FROM?</vt:lpstr>
      <vt:lpstr>WHERE DOES THE MONEY COME FROM?</vt:lpstr>
      <vt:lpstr>PowerPoint Presentation</vt:lpstr>
      <vt:lpstr>PowerPoint Presentation</vt:lpstr>
      <vt:lpstr>WHERE DOES THE MONEY GO?</vt:lpstr>
      <vt:lpstr>WHERE DOES THE MONEY GO?</vt:lpstr>
      <vt:lpstr>WHERE DOES THE MONEY GO?</vt:lpstr>
      <vt:lpstr>PowerPoint Presentation</vt:lpstr>
      <vt:lpstr>WHERE DOES THE MONEY GO?</vt:lpstr>
      <vt:lpstr>PowerPoint Presentation</vt:lpstr>
      <vt:lpstr>GLOBAL FINANCE REQUIRED TO MEET 1.5C</vt:lpstr>
      <vt:lpstr>ADAPTATION FINANCE SUPPLY VS NEED</vt:lpstr>
      <vt:lpstr>RENEWABLE ENERGY INVESTMENT NEEDS</vt:lpstr>
      <vt:lpstr>EXAMPLES OF ESTIMATED NEEDS</vt:lpstr>
      <vt:lpstr>PowerPoint Presentation</vt:lpstr>
      <vt:lpstr>PowerPoint Presentation</vt:lpstr>
      <vt:lpstr>PowerPoint Presentation</vt:lpstr>
      <vt:lpstr>PowerPoint Presentation</vt:lpstr>
      <vt:lpstr>PowerPoint Presentation</vt:lpstr>
      <vt:lpstr>UNFCCC FINANCIAL MECHANISM</vt:lpstr>
      <vt:lpstr>GREEN CLIMATE FUND</vt:lpstr>
      <vt:lpstr>PowerPoint Presentation</vt:lpstr>
      <vt:lpstr>MULTILATERALS</vt:lpstr>
      <vt:lpstr>BILATERALS</vt:lpstr>
      <vt:lpstr>BLENDED CLIMATE FINANCE</vt:lpstr>
      <vt:lpstr>BLENDED CLIMATE FINANCE - EXAMPLES</vt:lpstr>
      <vt:lpstr>PowerPoint Presentation</vt:lpstr>
      <vt:lpstr>MARKET MECHANISM</vt:lpstr>
      <vt:lpstr>PowerPoint Presentation</vt:lpstr>
      <vt:lpstr>SUSTAINABLE FINANCING: PROMISING INITIATIVES</vt:lpstr>
      <vt:lpstr>DIVESTITURES</vt:lpstr>
      <vt:lpstr>MARKET INITIATIVES/PRIVATE SECTOR</vt:lpstr>
      <vt:lpstr>MARKET INITIATIVES/PRIVATE SECTOR</vt:lpstr>
      <vt:lpstr>GLOBAL FINANCIAL/ECONOMIC ENVIRONMENT</vt:lpstr>
      <vt:lpstr>REGIONAL AND NATIONAL EFFORTS</vt:lpstr>
      <vt:lpstr>REGIONAL AND NATIONAL EFFORTS</vt:lpstr>
      <vt:lpstr>PowerPoint Presentation</vt:lpstr>
      <vt:lpstr>PowerPoint Presentation</vt:lpstr>
      <vt:lpstr>PowerPoint Presentation</vt:lpstr>
      <vt:lpstr>TAKEAWAYS</vt:lpstr>
      <vt:lpstr>TAKEAWAYS</vt:lpstr>
      <vt:lpstr>TAKEAWAYS</vt:lpstr>
      <vt:lpstr>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ADAPTATION FINANCE</dc:title>
  <dc:creator>Bob Dobias</dc:creator>
  <cp:lastModifiedBy>Bob Dobias</cp:lastModifiedBy>
  <cp:revision>412</cp:revision>
  <cp:lastPrinted>2021-11-29T23:53:26Z</cp:lastPrinted>
  <dcterms:created xsi:type="dcterms:W3CDTF">2017-07-29T10:15:48Z</dcterms:created>
  <dcterms:modified xsi:type="dcterms:W3CDTF">2022-03-07T01:03:28Z</dcterms:modified>
</cp:coreProperties>
</file>