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3" r:id="rId3"/>
  </p:sldMasterIdLst>
  <p:notesMasterIdLst>
    <p:notesMasterId r:id="rId46"/>
  </p:notesMasterIdLst>
  <p:handoutMasterIdLst>
    <p:handoutMasterId r:id="rId47"/>
  </p:handoutMasterIdLst>
  <p:sldIdLst>
    <p:sldId id="260" r:id="rId4"/>
    <p:sldId id="261" r:id="rId5"/>
    <p:sldId id="392" r:id="rId6"/>
    <p:sldId id="617" r:id="rId7"/>
    <p:sldId id="551" r:id="rId8"/>
    <p:sldId id="531" r:id="rId9"/>
    <p:sldId id="587" r:id="rId10"/>
    <p:sldId id="608" r:id="rId11"/>
    <p:sldId id="609" r:id="rId12"/>
    <p:sldId id="610" r:id="rId13"/>
    <p:sldId id="613" r:id="rId14"/>
    <p:sldId id="560" r:id="rId15"/>
    <p:sldId id="517" r:id="rId16"/>
    <p:sldId id="523" r:id="rId17"/>
    <p:sldId id="516" r:id="rId18"/>
    <p:sldId id="371" r:id="rId19"/>
    <p:sldId id="297" r:id="rId20"/>
    <p:sldId id="298" r:id="rId21"/>
    <p:sldId id="318" r:id="rId22"/>
    <p:sldId id="302" r:id="rId23"/>
    <p:sldId id="303" r:id="rId24"/>
    <p:sldId id="319" r:id="rId25"/>
    <p:sldId id="305" r:id="rId26"/>
    <p:sldId id="306" r:id="rId27"/>
    <p:sldId id="294" r:id="rId28"/>
    <p:sldId id="308" r:id="rId29"/>
    <p:sldId id="309" r:id="rId30"/>
    <p:sldId id="311" r:id="rId31"/>
    <p:sldId id="296" r:id="rId32"/>
    <p:sldId id="295" r:id="rId33"/>
    <p:sldId id="312" r:id="rId34"/>
    <p:sldId id="314" r:id="rId35"/>
    <p:sldId id="322" r:id="rId36"/>
    <p:sldId id="323" r:id="rId37"/>
    <p:sldId id="324" r:id="rId38"/>
    <p:sldId id="325" r:id="rId39"/>
    <p:sldId id="326" r:id="rId40"/>
    <p:sldId id="328" r:id="rId41"/>
    <p:sldId id="315" r:id="rId42"/>
    <p:sldId id="329" r:id="rId43"/>
    <p:sldId id="289" r:id="rId44"/>
    <p:sldId id="556" r:id="rId45"/>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739D7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229" autoAdjust="0"/>
  </p:normalViewPr>
  <p:slideViewPr>
    <p:cSldViewPr>
      <p:cViewPr varScale="1">
        <p:scale>
          <a:sx n="59" d="100"/>
          <a:sy n="59" d="100"/>
        </p:scale>
        <p:origin x="152"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3C9E6-1F72-488E-BA8D-0B308BC4D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0B99518-3248-47C8-9E1F-CE92627B45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1838FE-1151-4AAC-90B9-B00BE15E00B8}" type="datetimeFigureOut">
              <a:rPr lang="en-IN" smtClean="0"/>
              <a:t>25-01-2021</a:t>
            </a:fld>
            <a:endParaRPr lang="en-IN"/>
          </a:p>
        </p:txBody>
      </p:sp>
      <p:sp>
        <p:nvSpPr>
          <p:cNvPr id="4" name="Footer Placeholder 3">
            <a:extLst>
              <a:ext uri="{FF2B5EF4-FFF2-40B4-BE49-F238E27FC236}">
                <a16:creationId xmlns:a16="http://schemas.microsoft.com/office/drawing/2014/main" id="{CAB025E0-6303-4F75-8547-F3E04B1B02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780CE5E-2202-4C52-BC8B-32EA6605B1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EA1C0C-5661-4259-A407-08E390585193}" type="slidenum">
              <a:rPr lang="en-IN" smtClean="0"/>
              <a:t>‹#›</a:t>
            </a:fld>
            <a:endParaRPr lang="en-IN"/>
          </a:p>
        </p:txBody>
      </p:sp>
    </p:spTree>
    <p:extLst>
      <p:ext uri="{BB962C8B-B14F-4D97-AF65-F5344CB8AC3E}">
        <p14:creationId xmlns:p14="http://schemas.microsoft.com/office/powerpoint/2010/main" val="149642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1AE96-9B2C-4342-B4D2-D8D240BAE639}" type="datetimeFigureOut">
              <a:rPr lang="th-TH" smtClean="0"/>
              <a:t>25/01/64</a:t>
            </a:fld>
            <a:endParaRPr lang="th-T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CBF54-1E74-41DE-989E-CEFD97EAEA60}" type="slidenum">
              <a:rPr lang="th-TH" smtClean="0"/>
              <a:t>‹#›</a:t>
            </a:fld>
            <a:endParaRPr lang="th-TH"/>
          </a:p>
        </p:txBody>
      </p:sp>
    </p:spTree>
    <p:extLst>
      <p:ext uri="{BB962C8B-B14F-4D97-AF65-F5344CB8AC3E}">
        <p14:creationId xmlns:p14="http://schemas.microsoft.com/office/powerpoint/2010/main" val="25507249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7167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C2AF7ED-02E8-4768-BEDC-B41AF655250C}"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481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39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7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14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37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9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397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pPr defTabSz="1382781">
              <a:defRPr/>
            </a:pPr>
            <a:endParaRPr lang="en-NZ" sz="18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58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96CF3-FF14-413A-A6F6-1451B2B663D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94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2427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6467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2491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3315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F:\work\ppt_template\gre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7696" y="-4330"/>
            <a:ext cx="12199696" cy="68623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0552" y="1238896"/>
            <a:ext cx="10363200" cy="1470025"/>
          </a:xfrm>
        </p:spPr>
        <p:txBody>
          <a:bodyPr>
            <a:normAutofit/>
          </a:bodyPr>
          <a:lstStyle>
            <a:lvl1pPr>
              <a:defRPr sz="3600" b="1">
                <a:solidFill>
                  <a:srgbClr val="006600"/>
                </a:solidFill>
                <a:latin typeface="Verdana" pitchFamily="34" charset="0"/>
                <a:ea typeface="Verdana" pitchFamily="34" charset="0"/>
                <a:cs typeface="Verdana" pitchFamily="34" charset="0"/>
              </a:defRPr>
            </a:lvl1pPr>
          </a:lstStyle>
          <a:p>
            <a:r>
              <a:rPr lang="en-US"/>
              <a:t>Click to edit Master title style</a:t>
            </a:r>
            <a:endParaRPr lang="th-TH" dirty="0"/>
          </a:p>
        </p:txBody>
      </p:sp>
      <p:sp>
        <p:nvSpPr>
          <p:cNvPr id="3" name="Subtitle 2"/>
          <p:cNvSpPr>
            <a:spLocks noGrp="1"/>
          </p:cNvSpPr>
          <p:nvPr>
            <p:ph type="subTitle" idx="1"/>
          </p:nvPr>
        </p:nvSpPr>
        <p:spPr>
          <a:xfrm>
            <a:off x="1967541" y="2972544"/>
            <a:ext cx="8534400" cy="1752600"/>
          </a:xfrm>
        </p:spPr>
        <p:txBody>
          <a:bodyPr>
            <a:normAutofit/>
          </a:bodyPr>
          <a:lstStyle>
            <a:lvl1pPr marL="0" indent="0" algn="ctr">
              <a:buNone/>
              <a:defRPr sz="2800">
                <a:solidFill>
                  <a:schemeClr val="tx1">
                    <a:lumMod val="65000"/>
                    <a:lumOff val="3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dirty="0"/>
          </a:p>
        </p:txBody>
      </p:sp>
    </p:spTree>
    <p:extLst>
      <p:ext uri="{BB962C8B-B14F-4D97-AF65-F5344CB8AC3E}">
        <p14:creationId xmlns:p14="http://schemas.microsoft.com/office/powerpoint/2010/main" val="345049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solidFill>
                  <a:srgbClr val="4C9BDB"/>
                </a:solidFill>
                <a:latin typeface="Calibri"/>
                <a:cs typeface="Calibri"/>
              </a:defRPr>
            </a:lvl1pPr>
          </a:lstStyle>
          <a:p>
            <a:r>
              <a:rPr lang="en-GB"/>
              <a:t>Click to edit Master title style</a:t>
            </a:r>
            <a:endParaRPr lang="en-US"/>
          </a:p>
        </p:txBody>
      </p:sp>
      <p:sp>
        <p:nvSpPr>
          <p:cNvPr id="4" name="Text Placeholder 3"/>
          <p:cNvSpPr>
            <a:spLocks noGrp="1"/>
          </p:cNvSpPr>
          <p:nvPr>
            <p:ph type="body" sz="quarter" idx="10"/>
          </p:nvPr>
        </p:nvSpPr>
        <p:spPr>
          <a:xfrm>
            <a:off x="609600" y="4440247"/>
            <a:ext cx="109728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pic>
        <p:nvPicPr>
          <p:cNvPr id="8"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03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a:t>Click to edit master title style</a:t>
            </a:r>
            <a:endParaRPr lang="en-US"/>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6287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ormAutofit/>
          </a:bodyPr>
          <a:lstStyle>
            <a:lvl1pPr algn="l">
              <a:defRPr sz="24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130261" y="823853"/>
            <a:ext cx="11944513"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a:t>Click to edit Master text styles</a:t>
            </a:r>
          </a:p>
        </p:txBody>
      </p:sp>
      <p:sp>
        <p:nvSpPr>
          <p:cNvPr id="11" name="Text Placeholder 2"/>
          <p:cNvSpPr>
            <a:spLocks noGrp="1"/>
          </p:cNvSpPr>
          <p:nvPr>
            <p:ph type="body" sz="quarter" idx="12"/>
          </p:nvPr>
        </p:nvSpPr>
        <p:spPr>
          <a:xfrm>
            <a:off x="130261" y="5692801"/>
            <a:ext cx="11944513"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id="{203D10DC-741B-4095-9E7A-228E2D2E86FD}"/>
              </a:ext>
            </a:extLst>
          </p:cNvPr>
          <p:cNvSpPr>
            <a:spLocks noGrp="1"/>
          </p:cNvSpPr>
          <p:nvPr>
            <p:ph sz="quarter" idx="13"/>
          </p:nvPr>
        </p:nvSpPr>
        <p:spPr>
          <a:xfrm>
            <a:off x="720725" y="1439863"/>
            <a:ext cx="107727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065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413" y="9"/>
            <a:ext cx="1749112"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
            <a:ext cx="2321941" cy="746125"/>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a:t>Click to edit Master title style</a:t>
            </a:r>
            <a:endParaRPr lang="en-US"/>
          </a:p>
        </p:txBody>
      </p:sp>
    </p:spTree>
    <p:extLst>
      <p:ext uri="{BB962C8B-B14F-4D97-AF65-F5344CB8AC3E}">
        <p14:creationId xmlns:p14="http://schemas.microsoft.com/office/powerpoint/2010/main" val="431322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Blank">
  <p:cSld name="5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7"/>
            <a:ext cx="10972800" cy="163353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914400" lvl="1" indent="-228600" algn="ctr">
              <a:lnSpc>
                <a:spcPct val="100000"/>
              </a:lnSpc>
              <a:spcBef>
                <a:spcPts val="560"/>
              </a:spcBef>
              <a:spcAft>
                <a:spcPts val="0"/>
              </a:spcAft>
              <a:buClr>
                <a:srgbClr val="4C9BDB"/>
              </a:buClr>
              <a:buSzPts val="2800"/>
              <a:buFont typeface="Calibri"/>
              <a:buNone/>
              <a:defRPr/>
            </a:lvl2pPr>
            <a:lvl3pPr marL="1371600" lvl="2" indent="-228600" algn="ctr">
              <a:lnSpc>
                <a:spcPct val="100000"/>
              </a:lnSpc>
              <a:spcBef>
                <a:spcPts val="480"/>
              </a:spcBef>
              <a:spcAft>
                <a:spcPts val="0"/>
              </a:spcAft>
              <a:buClr>
                <a:srgbClr val="4C9BDB"/>
              </a:buClr>
              <a:buSzPts val="2400"/>
              <a:buFont typeface="Calibri"/>
              <a:buNone/>
              <a:defRPr/>
            </a:lvl3pPr>
            <a:lvl4pPr marL="1828800" lvl="3" indent="-228600" algn="ctr">
              <a:lnSpc>
                <a:spcPct val="100000"/>
              </a:lnSpc>
              <a:spcBef>
                <a:spcPts val="400"/>
              </a:spcBef>
              <a:spcAft>
                <a:spcPts val="0"/>
              </a:spcAft>
              <a:buClr>
                <a:srgbClr val="4C9BDB"/>
              </a:buClr>
              <a:buSzPts val="2000"/>
              <a:buFont typeface="Calibri"/>
              <a:buNone/>
              <a:defRPr/>
            </a:lvl4pPr>
            <a:lvl5pPr marL="2286000" lvl="4" indent="-228600" algn="ctr">
              <a:lnSpc>
                <a:spcPct val="100000"/>
              </a:lnSpc>
              <a:spcBef>
                <a:spcPts val="400"/>
              </a:spcBef>
              <a:spcAft>
                <a:spcPts val="0"/>
              </a:spcAft>
              <a:buClr>
                <a:srgbClr val="4C9BDB"/>
              </a:buClr>
              <a:buSzPts val="2000"/>
              <a:buFont typeface="Calibri"/>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0" y="9"/>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37061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30" name="Picture 6" descr="F:\work\ppt_template\images\grey_insid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2800" y="151766"/>
            <a:ext cx="10972800" cy="838835"/>
          </a:xfrm>
        </p:spPr>
        <p:txBody>
          <a:bodyPr>
            <a:normAutofit/>
          </a:bodyPr>
          <a:lstStyle>
            <a:lvl1pPr algn="ctr">
              <a:defRPr sz="2800" b="1">
                <a:solidFill>
                  <a:srgbClr val="006600"/>
                </a:solidFill>
                <a:latin typeface="Verdana" pitchFamily="34" charset="0"/>
                <a:ea typeface="Verdana" pitchFamily="34" charset="0"/>
                <a:cs typeface="Verdana" pitchFamily="34" charset="0"/>
              </a:defRPr>
            </a:lvl1pPr>
          </a:lstStyle>
          <a:p>
            <a:r>
              <a:rPr lang="en-US" dirty="0"/>
              <a:t>Click to edit Master title style</a:t>
            </a:r>
            <a:endParaRPr lang="th-TH" dirty="0"/>
          </a:p>
        </p:txBody>
      </p:sp>
      <p:sp>
        <p:nvSpPr>
          <p:cNvPr id="3" name="Content Placeholder 2"/>
          <p:cNvSpPr>
            <a:spLocks noGrp="1"/>
          </p:cNvSpPr>
          <p:nvPr>
            <p:ph idx="1"/>
          </p:nvPr>
        </p:nvSpPr>
        <p:spPr>
          <a:xfrm>
            <a:off x="687999" y="1799268"/>
            <a:ext cx="10972800" cy="4525963"/>
          </a:xfrm>
        </p:spPr>
        <p:txBody>
          <a:bodyPr>
            <a:normAutofit/>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8" name="Date Placeholder 7">
            <a:extLst>
              <a:ext uri="{FF2B5EF4-FFF2-40B4-BE49-F238E27FC236}">
                <a16:creationId xmlns:a16="http://schemas.microsoft.com/office/drawing/2014/main" id="{88CC94E2-0DF1-4E26-B0B9-28AF0E5B3AD4}"/>
              </a:ext>
            </a:extLst>
          </p:cNvPr>
          <p:cNvSpPr>
            <a:spLocks noGrp="1"/>
          </p:cNvSpPr>
          <p:nvPr>
            <p:ph type="dt" sz="half" idx="11"/>
          </p:nvPr>
        </p:nvSpPr>
        <p:spPr/>
        <p:txBody>
          <a:bodyPr/>
          <a:lstStyle/>
          <a:p>
            <a:endParaRPr lang="th-TH"/>
          </a:p>
        </p:txBody>
      </p:sp>
      <p:sp>
        <p:nvSpPr>
          <p:cNvPr id="9" name="Footer Placeholder 8">
            <a:extLst>
              <a:ext uri="{FF2B5EF4-FFF2-40B4-BE49-F238E27FC236}">
                <a16:creationId xmlns:a16="http://schemas.microsoft.com/office/drawing/2014/main" id="{A88033D8-0510-4B21-8C03-953E3A9F680E}"/>
              </a:ext>
            </a:extLst>
          </p:cNvPr>
          <p:cNvSpPr>
            <a:spLocks noGrp="1"/>
          </p:cNvSpPr>
          <p:nvPr>
            <p:ph type="ftr" sz="quarter" idx="12"/>
          </p:nvPr>
        </p:nvSpPr>
        <p:spPr/>
        <p:txBody>
          <a:bodyPr/>
          <a:lstStyle/>
          <a:p>
            <a:endParaRPr lang="th-TH"/>
          </a:p>
        </p:txBody>
      </p:sp>
      <p:sp>
        <p:nvSpPr>
          <p:cNvPr id="10" name="Slide Number Placeholder 9">
            <a:extLst>
              <a:ext uri="{FF2B5EF4-FFF2-40B4-BE49-F238E27FC236}">
                <a16:creationId xmlns:a16="http://schemas.microsoft.com/office/drawing/2014/main" id="{3FED1262-24DE-4D50-963C-4E929BB5E0D3}"/>
              </a:ext>
            </a:extLst>
          </p:cNvPr>
          <p:cNvSpPr>
            <a:spLocks noGrp="1"/>
          </p:cNvSpPr>
          <p:nvPr>
            <p:ph type="sldNum" sz="quarter" idx="13"/>
          </p:nvPr>
        </p:nvSpPr>
        <p:spPr>
          <a:xfrm>
            <a:off x="-124801" y="6356351"/>
            <a:ext cx="812800" cy="365125"/>
          </a:xfrm>
        </p:spPr>
        <p:txBody>
          <a:bodyPr/>
          <a:lstStyle>
            <a:lvl1pPr>
              <a:defRPr sz="1600"/>
            </a:lvl1pPr>
          </a:lstStyle>
          <a:p>
            <a:fld id="{10A2484C-9E4B-47E5-9EA5-8AFFE68A9307}" type="slidenum">
              <a:rPr lang="th-TH" smtClean="0"/>
              <a:pPr/>
              <a:t>‹#›</a:t>
            </a:fld>
            <a:endParaRPr lang="th-TH" sz="1600" dirty="0"/>
          </a:p>
        </p:txBody>
      </p:sp>
      <p:pic>
        <p:nvPicPr>
          <p:cNvPr id="11" name="Picture 10" descr="AIT Logo.jpg">
            <a:extLst>
              <a:ext uri="{FF2B5EF4-FFF2-40B4-BE49-F238E27FC236}">
                <a16:creationId xmlns:a16="http://schemas.microsoft.com/office/drawing/2014/main" id="{380738EF-FF3E-4817-B04E-2FFFD6EA6AF3}"/>
              </a:ext>
            </a:extLst>
          </p:cNvPr>
          <p:cNvPicPr>
            <a:picLocks noChangeAspect="1"/>
          </p:cNvPicPr>
          <p:nvPr userDrawn="1"/>
        </p:nvPicPr>
        <p:blipFill>
          <a:blip r:embed="rId3" cstate="print"/>
          <a:stretch>
            <a:fillRect/>
          </a:stretch>
        </p:blipFill>
        <p:spPr>
          <a:xfrm>
            <a:off x="5204342" y="6493664"/>
            <a:ext cx="1637732" cy="283453"/>
          </a:xfrm>
          <a:prstGeom prst="rect">
            <a:avLst/>
          </a:prstGeom>
        </p:spPr>
      </p:pic>
      <p:cxnSp>
        <p:nvCxnSpPr>
          <p:cNvPr id="12" name="Straight Connector 11">
            <a:extLst>
              <a:ext uri="{FF2B5EF4-FFF2-40B4-BE49-F238E27FC236}">
                <a16:creationId xmlns:a16="http://schemas.microsoft.com/office/drawing/2014/main" id="{828A75FA-A241-4230-AAF0-0636035841AC}"/>
              </a:ext>
            </a:extLst>
          </p:cNvPr>
          <p:cNvCxnSpPr/>
          <p:nvPr userDrawn="1"/>
        </p:nvCxnSpPr>
        <p:spPr>
          <a:xfrm flipV="1">
            <a:off x="633507" y="6632812"/>
            <a:ext cx="4425264" cy="1048"/>
          </a:xfrm>
          <a:prstGeom prst="line">
            <a:avLst/>
          </a:prstGeom>
          <a:ln w="9525">
            <a:solidFill>
              <a:srgbClr val="3F643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DB3DD3-BBF8-41D2-ABB5-2B7B3B991B6A}"/>
              </a:ext>
            </a:extLst>
          </p:cNvPr>
          <p:cNvCxnSpPr>
            <a:stCxn id="11" idx="3"/>
          </p:cNvCxnSpPr>
          <p:nvPr userDrawn="1"/>
        </p:nvCxnSpPr>
        <p:spPr>
          <a:xfrm flipV="1">
            <a:off x="6842073" y="6624872"/>
            <a:ext cx="4746304" cy="10518"/>
          </a:xfrm>
          <a:prstGeom prst="line">
            <a:avLst/>
          </a:prstGeom>
          <a:ln w="9525">
            <a:solidFill>
              <a:srgbClr val="3F6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2"/>
            <a:ext cx="3195663"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a:t>Click to edit Master title style</a:t>
            </a:r>
            <a:endParaRPr lang="en-US"/>
          </a:p>
        </p:txBody>
      </p:sp>
      <p:sp>
        <p:nvSpPr>
          <p:cNvPr id="20" name="Text Placeholder 19"/>
          <p:cNvSpPr>
            <a:spLocks noGrp="1"/>
          </p:cNvSpPr>
          <p:nvPr>
            <p:ph type="body" sz="quarter" idx="11"/>
          </p:nvPr>
        </p:nvSpPr>
        <p:spPr>
          <a:xfrm>
            <a:off x="744091" y="2930241"/>
            <a:ext cx="10972799" cy="2211388"/>
          </a:xfrm>
        </p:spPr>
        <p:txBody>
          <a:bodyPr/>
          <a:lstStyle>
            <a:lvl1pPr marL="0" indent="0" algn="ctr">
              <a:buFontTx/>
              <a:buNone/>
              <a:defRPr sz="9750" b="0">
                <a:solidFill>
                  <a:srgbClr val="4C9BDB"/>
                </a:solidFill>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325527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solidFill>
                  <a:srgbClr val="4C9BDB"/>
                </a:solidFill>
                <a:latin typeface="Calibri"/>
                <a:cs typeface="Calibri"/>
              </a:defRPr>
            </a:lvl1pPr>
          </a:lstStyle>
          <a:p>
            <a:r>
              <a:rPr lang="en-GB"/>
              <a:t>Click to edit Master title style</a:t>
            </a:r>
            <a:endParaRPr lang="en-US"/>
          </a:p>
        </p:txBody>
      </p:sp>
      <p:sp>
        <p:nvSpPr>
          <p:cNvPr id="4" name="Text Placeholder 3"/>
          <p:cNvSpPr>
            <a:spLocks noGrp="1"/>
          </p:cNvSpPr>
          <p:nvPr>
            <p:ph type="body" sz="quarter" idx="10"/>
          </p:nvPr>
        </p:nvSpPr>
        <p:spPr>
          <a:xfrm>
            <a:off x="609600" y="4440249"/>
            <a:ext cx="10972800" cy="1633537"/>
          </a:xfrm>
        </p:spPr>
        <p:txBody>
          <a:bodyPr anchor="ctr"/>
          <a:lstStyle>
            <a:lvl1pPr marL="0" indent="0" algn="ctr">
              <a:buFontTx/>
              <a:buNone/>
              <a:defRPr>
                <a:solidFill>
                  <a:srgbClr val="4C9BDB"/>
                </a:solidFill>
                <a:latin typeface="Calibri"/>
                <a:cs typeface="Calibri"/>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GB"/>
              <a:t>Click to edit Master text styles</a:t>
            </a:r>
          </a:p>
        </p:txBody>
      </p:sp>
      <p:pic>
        <p:nvPicPr>
          <p:cNvPr id="8"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6180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9"/>
            <a:ext cx="9717188" cy="506849"/>
          </a:xfrm>
        </p:spPr>
        <p:txBody>
          <a:bodyPr anchor="ctr">
            <a:normAutofit/>
          </a:bodyPr>
          <a:lstStyle>
            <a:lvl1pPr algn="l">
              <a:defRPr sz="1800" b="1">
                <a:solidFill>
                  <a:srgbClr val="4C9BDB"/>
                </a:solidFill>
                <a:latin typeface="Calibri"/>
                <a:cs typeface="Calibri"/>
              </a:defRPr>
            </a:lvl1pPr>
          </a:lstStyle>
          <a:p>
            <a:r>
              <a:rPr lang="en-GB"/>
              <a:t>Click to edit master title style</a:t>
            </a:r>
            <a:endParaRPr lang="en-US"/>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2588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9"/>
            <a:ext cx="9717188" cy="506849"/>
          </a:xfrm>
        </p:spPr>
        <p:txBody>
          <a:bodyPr>
            <a:normAutofit/>
          </a:bodyPr>
          <a:lstStyle>
            <a:lvl1pPr algn="l">
              <a:defRPr sz="18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130262" y="823853"/>
            <a:ext cx="11944513" cy="684212"/>
          </a:xfrm>
        </p:spPr>
        <p:txBody>
          <a:bodyPr anchor="ctr">
            <a:normAutofit/>
          </a:bodyPr>
          <a:lstStyle>
            <a:lvl1pPr marL="0" indent="0" algn="ctr">
              <a:buNone/>
              <a:defRPr sz="1350" b="0">
                <a:solidFill>
                  <a:srgbClr val="4C9BDB"/>
                </a:solidFill>
                <a:latin typeface="Calibri"/>
                <a:cs typeface="Calibri"/>
              </a:defRPr>
            </a:lvl1pPr>
            <a:lvl3pPr marL="685800" indent="0">
              <a:buNone/>
              <a:defRPr/>
            </a:lvl3pPr>
          </a:lstStyle>
          <a:p>
            <a:pPr lvl="0"/>
            <a:r>
              <a:rPr lang="en-GB"/>
              <a:t>Click to edit Master text styles</a:t>
            </a:r>
          </a:p>
        </p:txBody>
      </p:sp>
      <p:sp>
        <p:nvSpPr>
          <p:cNvPr id="11" name="Text Placeholder 2"/>
          <p:cNvSpPr>
            <a:spLocks noGrp="1"/>
          </p:cNvSpPr>
          <p:nvPr>
            <p:ph type="body" sz="quarter" idx="12"/>
          </p:nvPr>
        </p:nvSpPr>
        <p:spPr>
          <a:xfrm>
            <a:off x="130262" y="5692803"/>
            <a:ext cx="11944513" cy="1077321"/>
          </a:xfrm>
        </p:spPr>
        <p:txBody>
          <a:bodyPr anchor="b" anchorCtr="0">
            <a:normAutofit/>
          </a:bodyPr>
          <a:lstStyle>
            <a:lvl1pPr marL="0" indent="0" algn="ctr">
              <a:buNone/>
              <a:defRPr sz="1050" b="0">
                <a:solidFill>
                  <a:srgbClr val="4C9BDB"/>
                </a:solidFill>
                <a:latin typeface="Calibri"/>
                <a:cs typeface="Calibri"/>
              </a:defRPr>
            </a:lvl1pPr>
            <a:lvl3pPr marL="6858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id="{203D10DC-741B-4095-9E7A-228E2D2E86FD}"/>
              </a:ext>
            </a:extLst>
          </p:cNvPr>
          <p:cNvSpPr>
            <a:spLocks noGrp="1"/>
          </p:cNvSpPr>
          <p:nvPr>
            <p:ph sz="quarter" idx="13"/>
          </p:nvPr>
        </p:nvSpPr>
        <p:spPr>
          <a:xfrm>
            <a:off x="720726" y="1439863"/>
            <a:ext cx="107727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610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413" y="11"/>
            <a:ext cx="1749112"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
            <a:ext cx="2321941" cy="746125"/>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2474811" y="119649"/>
            <a:ext cx="9717188" cy="506849"/>
          </a:xfrm>
        </p:spPr>
        <p:txBody>
          <a:bodyPr anchor="ctr">
            <a:normAutofit/>
          </a:bodyPr>
          <a:lstStyle>
            <a:lvl1pPr algn="l">
              <a:defRPr sz="1800" b="1">
                <a:solidFill>
                  <a:srgbClr val="4C9BDB"/>
                </a:solidFill>
                <a:latin typeface="Calibri"/>
                <a:cs typeface="Calibri"/>
              </a:defRPr>
            </a:lvl1pPr>
          </a:lstStyle>
          <a:p>
            <a:r>
              <a:rPr lang="en-GB"/>
              <a:t>Click to edit Master title style</a:t>
            </a:r>
            <a:endParaRPr lang="en-US"/>
          </a:p>
        </p:txBody>
      </p:sp>
    </p:spTree>
    <p:extLst>
      <p:ext uri="{BB962C8B-B14F-4D97-AF65-F5344CB8AC3E}">
        <p14:creationId xmlns:p14="http://schemas.microsoft.com/office/powerpoint/2010/main" val="58417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lank">
  <p:cSld name="5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9"/>
            <a:ext cx="10972800" cy="1633537"/>
          </a:xfrm>
          <a:prstGeom prst="rect">
            <a:avLst/>
          </a:prstGeom>
          <a:noFill/>
          <a:ln>
            <a:noFill/>
          </a:ln>
        </p:spPr>
        <p:txBody>
          <a:bodyPr spcFirstLastPara="1" wrap="square" lIns="91425" tIns="45700" rIns="91425" bIns="45700" anchor="ctr" anchorCtr="0">
            <a:normAutofit/>
          </a:bodyPr>
          <a:lstStyle>
            <a:lvl1pPr marL="342900" lvl="0" indent="-171450" algn="ctr">
              <a:lnSpc>
                <a:spcPct val="100000"/>
              </a:lnSpc>
              <a:spcBef>
                <a:spcPts val="48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685800" lvl="1" indent="-171450" algn="ctr">
              <a:lnSpc>
                <a:spcPct val="100000"/>
              </a:lnSpc>
              <a:spcBef>
                <a:spcPts val="420"/>
              </a:spcBef>
              <a:spcAft>
                <a:spcPts val="0"/>
              </a:spcAft>
              <a:buClr>
                <a:srgbClr val="4C9BDB"/>
              </a:buClr>
              <a:buSzPts val="2800"/>
              <a:buFont typeface="Calibri"/>
              <a:buNone/>
              <a:defRPr/>
            </a:lvl2pPr>
            <a:lvl3pPr marL="1028700" lvl="2" indent="-171450" algn="ctr">
              <a:lnSpc>
                <a:spcPct val="100000"/>
              </a:lnSpc>
              <a:spcBef>
                <a:spcPts val="360"/>
              </a:spcBef>
              <a:spcAft>
                <a:spcPts val="0"/>
              </a:spcAft>
              <a:buClr>
                <a:srgbClr val="4C9BDB"/>
              </a:buClr>
              <a:buSzPts val="2400"/>
              <a:buFont typeface="Calibri"/>
              <a:buNone/>
              <a:defRPr/>
            </a:lvl3pPr>
            <a:lvl4pPr marL="1371600" lvl="3" indent="-171450" algn="ctr">
              <a:lnSpc>
                <a:spcPct val="100000"/>
              </a:lnSpc>
              <a:spcBef>
                <a:spcPts val="300"/>
              </a:spcBef>
              <a:spcAft>
                <a:spcPts val="0"/>
              </a:spcAft>
              <a:buClr>
                <a:srgbClr val="4C9BDB"/>
              </a:buClr>
              <a:buSzPts val="2000"/>
              <a:buFont typeface="Calibri"/>
              <a:buNone/>
              <a:defRPr/>
            </a:lvl4pPr>
            <a:lvl5pPr marL="1714500" lvl="4" indent="-171450" algn="ctr">
              <a:lnSpc>
                <a:spcPct val="100000"/>
              </a:lnSpc>
              <a:spcBef>
                <a:spcPts val="300"/>
              </a:spcBef>
              <a:spcAft>
                <a:spcPts val="0"/>
              </a:spcAft>
              <a:buClr>
                <a:srgbClr val="4C9BDB"/>
              </a:buClr>
              <a:buSzPts val="2000"/>
              <a:buFont typeface="Calibri"/>
              <a:buNone/>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1" y="11"/>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132016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0"/>
            <a:ext cx="3195662"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a:t>Click to edit Master title style</a:t>
            </a:r>
            <a:endParaRPr lang="en-US"/>
          </a:p>
        </p:txBody>
      </p:sp>
      <p:sp>
        <p:nvSpPr>
          <p:cNvPr id="20" name="Text Placeholder 19"/>
          <p:cNvSpPr>
            <a:spLocks noGrp="1"/>
          </p:cNvSpPr>
          <p:nvPr>
            <p:ph type="body" sz="quarter" idx="11"/>
          </p:nvPr>
        </p:nvSpPr>
        <p:spPr>
          <a:xfrm>
            <a:off x="744090" y="2930241"/>
            <a:ext cx="109727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2126815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639762"/>
          </a:xfrm>
          <a:prstGeom prst="rect">
            <a:avLst/>
          </a:prstGeom>
        </p:spPr>
        <p:txBody>
          <a:bodyPr vert="horz" lIns="91440" tIns="45720" rIns="91440" bIns="45720" rtlCol="0" anchor="ctr">
            <a:normAutofit/>
          </a:bodyPr>
          <a:lstStyle/>
          <a:p>
            <a:r>
              <a:rPr lang="en-US" dirty="0"/>
              <a:t>Click to edit Master title style</a:t>
            </a:r>
            <a:endParaRPr lang="th-TH"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h-TH"/>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2484C-9E4B-47E5-9EA5-8AFFE68A9307}" type="slidenum">
              <a:rPr lang="th-TH" smtClean="0"/>
              <a:t>‹#›</a:t>
            </a:fld>
            <a:endParaRPr lang="th-TH"/>
          </a:p>
        </p:txBody>
      </p:sp>
    </p:spTree>
    <p:extLst>
      <p:ext uri="{BB962C8B-B14F-4D97-AF65-F5344CB8AC3E}">
        <p14:creationId xmlns:p14="http://schemas.microsoft.com/office/powerpoint/2010/main" val="1825841102"/>
      </p:ext>
    </p:extLst>
  </p:cSld>
  <p:clrMap bg1="lt1" tx1="dk1" bg2="lt2" tx2="dk2" accent1="accent1" accent2="accent2" accent3="accent3" accent4="accent4" accent5="accent5" accent6="accent6" hlink="hlink" folHlink="folHlink"/>
  <p:sldLayoutIdLst>
    <p:sldLayoutId id="2147483665"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900">
                <a:solidFill>
                  <a:srgbClr val="4CB2FF"/>
                </a:solidFill>
              </a:defRPr>
            </a:lvl1pPr>
          </a:lstStyle>
          <a:p>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900">
                <a:solidFill>
                  <a:srgbClr val="4CB2FF"/>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9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28733126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ctr" defTabSz="342900" rtl="0" eaLnBrk="1" latinLnBrk="0" hangingPunct="1">
        <a:spcBef>
          <a:spcPct val="0"/>
        </a:spcBef>
        <a:buNone/>
        <a:defRPr sz="3300" kern="1200">
          <a:solidFill>
            <a:srgbClr val="4C9BDB"/>
          </a:solidFill>
          <a:latin typeface=""/>
          <a:ea typeface="+mj-ea"/>
          <a:cs typeface=""/>
        </a:defRPr>
      </a:lvl1pPr>
    </p:titleStyle>
    <p:bodyStyle>
      <a:lvl1pPr marL="257175" indent="-257175" algn="l" defTabSz="342900" rtl="0" eaLnBrk="1" latinLnBrk="0" hangingPunct="1">
        <a:spcBef>
          <a:spcPct val="20000"/>
        </a:spcBef>
        <a:buFont typeface="Arial"/>
        <a:buChar char="•"/>
        <a:defRPr sz="2400" kern="1200">
          <a:solidFill>
            <a:srgbClr val="4C9BDB"/>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4C9BDB"/>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4C9BDB"/>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4C9BDB"/>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4C9BD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rgbClr val="4CB2FF"/>
                </a:solidFill>
              </a:defRPr>
            </a:lvl1pPr>
          </a:lstStyle>
          <a:p>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rgbClr val="4CB2FF"/>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3629124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38/s41467-020-18922-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hyperlink" Target="https://carbonmonitor.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38/s41467-020-1892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hyperlink" Target="https://carbonmonitor.or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energy.appstate.edu/research/work-areas/cdiac-appstate" TargetMode="External"/><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12-3269-2020" TargetMode="External"/><Relationship Id="rId4" Type="http://schemas.openxmlformats.org/officeDocument/2006/relationships/hyperlink" Target="https://doi.org/10.1038/s41558-019-0659-6" TargetMode="Externa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energy.appstate.edu/research/work-areas/cdiac-appstate"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ergy.appstate.edu/research/work-areas/cdiac-appstate" TargetMode="External"/><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nas.org/content/108/21/8903" TargetMode="Externa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www.globalcarbonproject.org/" TargetMode="External"/><Relationship Id="rId4" Type="http://schemas.openxmlformats.org/officeDocument/2006/relationships/hyperlink" Target="https://doi.org/10.5194/essd-12-3269-202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5194/acp-10-11707-2010" TargetMode="External"/><Relationship Id="rId13"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hyperlink" Target="https://doi.org/10.5194/bg-17-4075-2020" TargetMode="External"/><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dx.doi.org/10.1002/2014GB004997" TargetMode="External"/><Relationship Id="rId11" Type="http://schemas.openxmlformats.org/officeDocument/2006/relationships/image" Target="../media/image26.png"/><Relationship Id="rId5" Type="http://schemas.openxmlformats.org/officeDocument/2006/relationships/hyperlink" Target="https://dx.doi.org/10.1002/2016GB005546" TargetMode="External"/><Relationship Id="rId10" Type="http://schemas.openxmlformats.org/officeDocument/2006/relationships/hyperlink" Target="http://www.globalcarbonproject.org/carbonbudget/" TargetMode="External"/><Relationship Id="rId4" Type="http://schemas.openxmlformats.org/officeDocument/2006/relationships/hyperlink" Target="https://energy.appstate.edu/research/work-areas/cdiac-appstate" TargetMode="External"/><Relationship Id="rId9" Type="http://schemas.openxmlformats.org/officeDocument/2006/relationships/hyperlink" Target="https://doi.org/10.5194/essd-12-3269-20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limateobserver.org/open-and-shut/ind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opscience.iop.org/article/10.1088/1748-9326/10/10/105004"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www.globalcarbonproject.org/carbonbudg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nergy.appstate.edu/research/work-areas/cdiac-appstate"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lobalcarbonproject.org/carbonbudget/"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ipcc.ch/reports/" TargetMode="External"/><Relationship Id="rId3" Type="http://schemas.openxmlformats.org/officeDocument/2006/relationships/hyperlink" Target="https://www.nature.com/articles/s41558-020-0797-x" TargetMode="External"/><Relationship Id="rId7" Type="http://schemas.openxmlformats.org/officeDocument/2006/relationships/hyperlink" Target="https://www.ipcc.ch/sr15/" TargetMode="External"/><Relationship Id="rId2" Type="http://schemas.openxmlformats.org/officeDocument/2006/relationships/hyperlink" Target="https://doi.org/10.5194/essd-12-3269-2020" TargetMode="External"/><Relationship Id="rId1" Type="http://schemas.openxmlformats.org/officeDocument/2006/relationships/slideLayout" Target="../slideLayouts/slideLayout2.xml"/><Relationship Id="rId6" Type="http://schemas.openxmlformats.org/officeDocument/2006/relationships/hyperlink" Target="https://essd.copernicus.org/articles/12/2411/2020/" TargetMode="External"/><Relationship Id="rId5" Type="http://schemas.openxmlformats.org/officeDocument/2006/relationships/hyperlink" Target="https://www.nature.com/articles/s41467-020-18922-7" TargetMode="External"/><Relationship Id="rId10" Type="http://schemas.openxmlformats.org/officeDocument/2006/relationships/hyperlink" Target="http://www.globalcarbonatlas.org/en/content/welcome-carbon-atlas" TargetMode="External"/><Relationship Id="rId4" Type="http://schemas.openxmlformats.org/officeDocument/2006/relationships/hyperlink" Target="https://www.nature.com/articles/s41558-020-0883-0" TargetMode="External"/><Relationship Id="rId9" Type="http://schemas.openxmlformats.org/officeDocument/2006/relationships/hyperlink" Target="https://www.globalcarbonproject.org/carbonbudget/index.htm"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mailto:shobhakar@ait.ac.th"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doi.org/10.5194/essd-12-3269-2020" TargetMode="External"/><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www.globalcarbonproject.org/carbonbudget/" TargetMode="External"/><Relationship Id="rId9"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hyperlink" Target="https://energy.appstate.edu/research/work-areas/cdiac-appstate"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globalcarbonproject.org/carbonbudget/" TargetMode="External"/><Relationship Id="rId3" Type="http://schemas.openxmlformats.org/officeDocument/2006/relationships/hyperlink" Target="http://www.esrl.noaa.gov/gmd/ccgg/trends/" TargetMode="External"/><Relationship Id="rId7" Type="http://schemas.openxmlformats.org/officeDocument/2006/relationships/hyperlink" Target="https://doi.org/10.5194/essd-12-3269-202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scripps.ucsd.edu/"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energy.appstate.edu/research/work-areas/cdiac-appstate"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38/s41558-020-0797-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hyperlink" Target="https://www.icos-cp.eu/gcp-covid1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38/s41558-020-0797-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hyperlink" Target="https://www.icos-cp.eu/gcp-covid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2400" dirty="0">
                <a:effectLst>
                  <a:outerShdw blurRad="38100" dist="38100" dir="2700000" algn="tl">
                    <a:srgbClr val="000000">
                      <a:alpha val="43137"/>
                    </a:srgbClr>
                  </a:outerShdw>
                </a:effectLst>
              </a:rPr>
              <a:t>CLIMATE CHANGE OVERVIEW, PARIS AGREEMENT &amp; INTERNATIONAL CLIMATE NEGOTIATION, Inter-Governmental Panel on Climate Change (IPCC)</a:t>
            </a:r>
            <a:endParaRPr lang="th-TH" sz="2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1800" b="1" dirty="0"/>
              <a:t>IN 00.41: Climate Change </a:t>
            </a:r>
            <a:r>
              <a:rPr lang="en-IN" sz="1800" b="1" dirty="0"/>
              <a:t>Challenges and Responses</a:t>
            </a:r>
            <a:endParaRPr lang="th-TH" sz="1800" b="1" dirty="0"/>
          </a:p>
        </p:txBody>
      </p:sp>
      <p:sp>
        <p:nvSpPr>
          <p:cNvPr id="6" name="TextBox 5">
            <a:extLst>
              <a:ext uri="{FF2B5EF4-FFF2-40B4-BE49-F238E27FC236}">
                <a16:creationId xmlns:a16="http://schemas.microsoft.com/office/drawing/2014/main" id="{AC578A97-2FC5-4A0D-B2E1-6D4BEA4A2E1A}"/>
              </a:ext>
            </a:extLst>
          </p:cNvPr>
          <p:cNvSpPr txBox="1"/>
          <p:nvPr/>
        </p:nvSpPr>
        <p:spPr>
          <a:xfrm>
            <a:off x="3807114" y="3848844"/>
            <a:ext cx="4572000" cy="1446550"/>
          </a:xfrm>
          <a:prstGeom prst="rect">
            <a:avLst/>
          </a:prstGeom>
          <a:noFill/>
        </p:spPr>
        <p:txBody>
          <a:bodyPr wrap="square">
            <a:spAutoFit/>
          </a:bodyPr>
          <a:lstStyle/>
          <a:p>
            <a:pPr algn="ctr">
              <a:buNone/>
            </a:pPr>
            <a:r>
              <a:rPr lang="en-US" sz="3200" b="1" dirty="0"/>
              <a:t>Prof. </a:t>
            </a:r>
            <a:r>
              <a:rPr lang="en-US" sz="3200" b="1" dirty="0" err="1"/>
              <a:t>Shobhakar</a:t>
            </a:r>
            <a:r>
              <a:rPr lang="en-US" sz="3200" b="1" dirty="0"/>
              <a:t> </a:t>
            </a:r>
            <a:r>
              <a:rPr lang="en-US" sz="3200" b="1" dirty="0" err="1"/>
              <a:t>Dhakal</a:t>
            </a:r>
            <a:endParaRPr lang="en-US" sz="3200" b="1" dirty="0"/>
          </a:p>
          <a:p>
            <a:pPr algn="ctr">
              <a:buNone/>
            </a:pPr>
            <a:r>
              <a:rPr lang="en-US" dirty="0"/>
              <a:t>Asian Institute of Technology</a:t>
            </a:r>
          </a:p>
          <a:p>
            <a:pPr algn="ctr">
              <a:buNone/>
            </a:pPr>
            <a:r>
              <a:rPr lang="en-US" dirty="0"/>
              <a:t>January 2021</a:t>
            </a:r>
          </a:p>
        </p:txBody>
      </p:sp>
    </p:spTree>
    <p:extLst>
      <p:ext uri="{BB962C8B-B14F-4D97-AF65-F5344CB8AC3E}">
        <p14:creationId xmlns:p14="http://schemas.microsoft.com/office/powerpoint/2010/main" val="102020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83870" y="151766"/>
            <a:ext cx="10201729" cy="838835"/>
          </a:xfrm>
        </p:spPr>
        <p:txBody>
          <a:bodyPr>
            <a:normAutofit fontScale="90000"/>
          </a:bodyPr>
          <a:lstStyle/>
          <a:p>
            <a:r>
              <a:rPr lang="en-GB" noProof="1">
                <a:solidFill>
                  <a:srgbClr val="008000"/>
                </a:solidFill>
              </a:rPr>
              <a:t>Carbon Monitor: Overall impact of COVID-19 on regional emissions</a:t>
            </a:r>
          </a:p>
        </p:txBody>
      </p:sp>
      <p:sp>
        <p:nvSpPr>
          <p:cNvPr id="4" name="Text Placeholder 3"/>
          <p:cNvSpPr>
            <a:spLocks noGrp="1"/>
          </p:cNvSpPr>
          <p:nvPr>
            <p:ph idx="1"/>
          </p:nvPr>
        </p:nvSpPr>
        <p:spPr>
          <a:xfrm>
            <a:off x="214993" y="1217789"/>
            <a:ext cx="3214007" cy="4525963"/>
          </a:xfrm>
        </p:spPr>
        <p:txBody>
          <a:bodyPr tIns="0" bIns="0">
            <a:normAutofit/>
          </a:bodyPr>
          <a:lstStyle/>
          <a:p>
            <a:pPr>
              <a:lnSpc>
                <a:spcPct val="90000"/>
              </a:lnSpc>
            </a:pPr>
            <a:r>
              <a:rPr lang="en-GB" altLang="en-US" sz="2000" noProof="1">
                <a:ea typeface="ＭＳ Ｐゴシック" pitchFamily="34" charset="-128"/>
              </a:rPr>
              <a:t>Carbon Monitor estimates absolute daily emissions in 2019 and 2020 and compares the two years</a:t>
            </a:r>
          </a:p>
          <a:p>
            <a:pPr>
              <a:lnSpc>
                <a:spcPct val="90000"/>
              </a:lnSpc>
            </a:pPr>
            <a:r>
              <a:rPr lang="en-GB" altLang="en-US" sz="2000" noProof="1">
                <a:ea typeface="ＭＳ Ｐゴシック" pitchFamily="34" charset="-128"/>
              </a:rPr>
              <a:t>China’s emissions are already above levels of 2019, while the USA’s are still well below</a:t>
            </a:r>
          </a:p>
        </p:txBody>
      </p:sp>
      <p:sp>
        <p:nvSpPr>
          <p:cNvPr id="7" name="Text Placeholder 6"/>
          <p:cNvSpPr>
            <a:spLocks noGrp="1"/>
          </p:cNvSpPr>
          <p:nvPr>
            <p:ph type="body" sz="quarter" idx="4294967295"/>
          </p:nvPr>
        </p:nvSpPr>
        <p:spPr>
          <a:xfrm>
            <a:off x="712559" y="6349822"/>
            <a:ext cx="11073040" cy="356411"/>
          </a:xfrm>
        </p:spPr>
        <p:txBody>
          <a:bodyPr>
            <a:normAutofit/>
          </a:bodyPr>
          <a:lstStyle/>
          <a:p>
            <a:pPr marL="0" indent="0">
              <a:buNone/>
            </a:pPr>
            <a:r>
              <a:rPr lang="en-GB" altLang="en-US" sz="1400" noProof="1">
                <a:ea typeface="ＭＳ Ｐゴシック" pitchFamily="34" charset="-128"/>
              </a:rPr>
              <a:t>Source: </a:t>
            </a:r>
            <a:r>
              <a:rPr lang="en-GB" altLang="en-US" sz="1400" noProof="1">
                <a:ea typeface="ＭＳ Ｐゴシック" pitchFamily="34" charset="-128"/>
                <a:hlinkClick r:id="rId3"/>
              </a:rPr>
              <a:t>Liu et al 2020</a:t>
            </a:r>
            <a:r>
              <a:rPr lang="en-GB" altLang="en-US" sz="1400" noProof="1">
                <a:ea typeface="ＭＳ Ｐゴシック" pitchFamily="34" charset="-128"/>
              </a:rPr>
              <a:t>; </a:t>
            </a:r>
            <a:r>
              <a:rPr lang="en-GB" altLang="en-US" sz="1400" noProof="1">
                <a:ea typeface="ＭＳ Ｐゴシック" pitchFamily="34" charset="-128"/>
                <a:hlinkClick r:id="rId4"/>
              </a:rPr>
              <a:t>https://carbonmonitor.org/</a:t>
            </a:r>
            <a:r>
              <a:rPr lang="en-GB" altLang="en-US" sz="1400" noProof="1">
                <a:ea typeface="ＭＳ Ｐゴシック" pitchFamily="34" charset="-128"/>
              </a:rPr>
              <a:t> </a:t>
            </a:r>
          </a:p>
        </p:txBody>
      </p:sp>
      <p:pic>
        <p:nvPicPr>
          <p:cNvPr id="19" name="Picture Placeholder 18">
            <a:extLst>
              <a:ext uri="{FF2B5EF4-FFF2-40B4-BE49-F238E27FC236}">
                <a16:creationId xmlns:a16="http://schemas.microsoft.com/office/drawing/2014/main" id="{24F88882-EB79-4C71-90B0-33E14832E9BC}"/>
              </a:ext>
            </a:extLst>
          </p:cNvPr>
          <p:cNvPicPr>
            <a:picLocks noGrp="1" noChangeAspect="1"/>
          </p:cNvPicPr>
          <p:nvPr>
            <p:ph type="pic" sz="quarter" idx="4294967295"/>
          </p:nvPr>
        </p:nvPicPr>
        <p:blipFill>
          <a:blip r:embed="rId5"/>
          <a:srcRect/>
          <a:stretch/>
        </p:blipFill>
        <p:spPr>
          <a:xfrm>
            <a:off x="3429000" y="1319212"/>
            <a:ext cx="8763000" cy="4929188"/>
          </a:xfrm>
        </p:spPr>
      </p:pic>
      <p:pic>
        <p:nvPicPr>
          <p:cNvPr id="3" name="Picture 2">
            <a:extLst>
              <a:ext uri="{FF2B5EF4-FFF2-40B4-BE49-F238E27FC236}">
                <a16:creationId xmlns:a16="http://schemas.microsoft.com/office/drawing/2014/main" id="{DB814C9D-5A7D-473F-A77D-68926AFCA81F}"/>
              </a:ext>
            </a:extLst>
          </p:cNvPr>
          <p:cNvPicPr>
            <a:picLocks noChangeAspect="1"/>
          </p:cNvPicPr>
          <p:nvPr/>
        </p:nvPicPr>
        <p:blipFill>
          <a:blip r:embed="rId6"/>
          <a:stretch>
            <a:fillRect/>
          </a:stretch>
        </p:blipFill>
        <p:spPr>
          <a:xfrm>
            <a:off x="21771" y="48029"/>
            <a:ext cx="1562100" cy="600075"/>
          </a:xfrm>
          <a:prstGeom prst="rect">
            <a:avLst/>
          </a:prstGeom>
        </p:spPr>
      </p:pic>
      <p:sp>
        <p:nvSpPr>
          <p:cNvPr id="2" name="Slide Number Placeholder 1">
            <a:extLst>
              <a:ext uri="{FF2B5EF4-FFF2-40B4-BE49-F238E27FC236}">
                <a16:creationId xmlns:a16="http://schemas.microsoft.com/office/drawing/2014/main" id="{7DB709CC-CFCF-44B2-B8F1-4730F499F68C}"/>
              </a:ext>
            </a:extLst>
          </p:cNvPr>
          <p:cNvSpPr>
            <a:spLocks noGrp="1"/>
          </p:cNvSpPr>
          <p:nvPr>
            <p:ph type="sldNum" sz="quarter" idx="13"/>
          </p:nvPr>
        </p:nvSpPr>
        <p:spPr/>
        <p:txBody>
          <a:bodyPr/>
          <a:lstStyle/>
          <a:p>
            <a:fld id="{10A2484C-9E4B-47E5-9EA5-8AFFE68A9307}" type="slidenum">
              <a:rPr lang="th-TH" smtClean="0"/>
              <a:pPr/>
              <a:t>10</a:t>
            </a:fld>
            <a:endParaRPr lang="th-TH" sz="1600" dirty="0"/>
          </a:p>
        </p:txBody>
      </p:sp>
    </p:spTree>
    <p:extLst>
      <p:ext uri="{BB962C8B-B14F-4D97-AF65-F5344CB8AC3E}">
        <p14:creationId xmlns:p14="http://schemas.microsoft.com/office/powerpoint/2010/main" val="174178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151766"/>
            <a:ext cx="9956800" cy="838835"/>
          </a:xfrm>
        </p:spPr>
        <p:txBody>
          <a:bodyPr>
            <a:normAutofit fontScale="90000"/>
          </a:bodyPr>
          <a:lstStyle/>
          <a:p>
            <a:r>
              <a:rPr lang="en-GB" noProof="1">
                <a:solidFill>
                  <a:srgbClr val="008000"/>
                </a:solidFill>
              </a:rPr>
              <a:t>Carbon Monitor: Overall impact of COVID-19 on emissions by sector</a:t>
            </a:r>
          </a:p>
        </p:txBody>
      </p:sp>
      <p:sp>
        <p:nvSpPr>
          <p:cNvPr id="4" name="Text Placeholder 3"/>
          <p:cNvSpPr>
            <a:spLocks noGrp="1"/>
          </p:cNvSpPr>
          <p:nvPr>
            <p:ph idx="1"/>
          </p:nvPr>
        </p:nvSpPr>
        <p:spPr>
          <a:xfrm>
            <a:off x="65535" y="1377561"/>
            <a:ext cx="3134866" cy="4525963"/>
          </a:xfrm>
        </p:spPr>
        <p:txBody>
          <a:bodyPr tIns="0" bIns="0">
            <a:normAutofit/>
          </a:bodyPr>
          <a:lstStyle/>
          <a:p>
            <a:pPr>
              <a:lnSpc>
                <a:spcPct val="90000"/>
              </a:lnSpc>
            </a:pPr>
            <a:r>
              <a:rPr lang="en-GB" altLang="en-US" sz="1800" noProof="1">
                <a:ea typeface="ＭＳ Ｐゴシック" pitchFamily="34" charset="-128"/>
              </a:rPr>
              <a:t>Carbon Monitor estimates absolute daily emissions in 2019 and 2020 and compares the two years</a:t>
            </a:r>
          </a:p>
          <a:p>
            <a:pPr>
              <a:lnSpc>
                <a:spcPct val="90000"/>
              </a:lnSpc>
            </a:pPr>
            <a:r>
              <a:rPr lang="en-GB" altLang="en-US" sz="1800" noProof="1">
                <a:ea typeface="ＭＳ Ｐゴシック" pitchFamily="34" charset="-128"/>
              </a:rPr>
              <a:t>Many sectors are already back to their pre-COVID levels, except transport where declines remain</a:t>
            </a:r>
          </a:p>
        </p:txBody>
      </p:sp>
      <p:sp>
        <p:nvSpPr>
          <p:cNvPr id="7" name="Text Placeholder 6"/>
          <p:cNvSpPr>
            <a:spLocks noGrp="1"/>
          </p:cNvSpPr>
          <p:nvPr>
            <p:ph type="body" sz="quarter" idx="4294967295"/>
          </p:nvPr>
        </p:nvSpPr>
        <p:spPr>
          <a:xfrm>
            <a:off x="1219200" y="6378381"/>
            <a:ext cx="10972800" cy="327853"/>
          </a:xfrm>
        </p:spPr>
        <p:txBody>
          <a:bodyPr>
            <a:normAutofit/>
          </a:bodyPr>
          <a:lstStyle/>
          <a:p>
            <a:pPr marL="0" indent="0">
              <a:buNone/>
            </a:pPr>
            <a:r>
              <a:rPr lang="en-GB" altLang="en-US" sz="1100" noProof="1">
                <a:ea typeface="ＭＳ Ｐゴシック" pitchFamily="34" charset="-128"/>
              </a:rPr>
              <a:t>Source: </a:t>
            </a:r>
            <a:r>
              <a:rPr lang="en-GB" altLang="en-US" sz="1100" noProof="1">
                <a:ea typeface="ＭＳ Ｐゴシック" pitchFamily="34" charset="-128"/>
                <a:hlinkClick r:id="rId3"/>
              </a:rPr>
              <a:t>Liu et al 2020</a:t>
            </a:r>
            <a:r>
              <a:rPr lang="en-GB" altLang="en-US" sz="1100" noProof="1">
                <a:ea typeface="ＭＳ Ｐゴシック" pitchFamily="34" charset="-128"/>
              </a:rPr>
              <a:t>; </a:t>
            </a:r>
            <a:r>
              <a:rPr lang="en-GB" altLang="en-US" sz="1100" noProof="1">
                <a:ea typeface="ＭＳ Ｐゴシック" pitchFamily="34" charset="-128"/>
                <a:hlinkClick r:id="rId4"/>
              </a:rPr>
              <a:t>https://carbonmonitor.org/</a:t>
            </a:r>
            <a:r>
              <a:rPr lang="en-GB" altLang="en-US" sz="1100" noProof="1">
                <a:ea typeface="ＭＳ Ｐゴシック" pitchFamily="34" charset="-128"/>
              </a:rPr>
              <a:t> </a:t>
            </a:r>
          </a:p>
        </p:txBody>
      </p:sp>
      <p:pic>
        <p:nvPicPr>
          <p:cNvPr id="19" name="Picture Placeholder 18">
            <a:extLst>
              <a:ext uri="{FF2B5EF4-FFF2-40B4-BE49-F238E27FC236}">
                <a16:creationId xmlns:a16="http://schemas.microsoft.com/office/drawing/2014/main" id="{24F88882-EB79-4C71-90B0-33E14832E9BC}"/>
              </a:ext>
            </a:extLst>
          </p:cNvPr>
          <p:cNvPicPr>
            <a:picLocks noGrp="1" noChangeAspect="1"/>
          </p:cNvPicPr>
          <p:nvPr>
            <p:ph type="pic" sz="quarter" idx="4294967295"/>
          </p:nvPr>
        </p:nvPicPr>
        <p:blipFill>
          <a:blip r:embed="rId5"/>
          <a:srcRect/>
          <a:stretch/>
        </p:blipFill>
        <p:spPr>
          <a:xfrm>
            <a:off x="3115733" y="1219201"/>
            <a:ext cx="9076267" cy="5105400"/>
          </a:xfrm>
        </p:spPr>
      </p:pic>
      <p:pic>
        <p:nvPicPr>
          <p:cNvPr id="3" name="Picture 2">
            <a:extLst>
              <a:ext uri="{FF2B5EF4-FFF2-40B4-BE49-F238E27FC236}">
                <a16:creationId xmlns:a16="http://schemas.microsoft.com/office/drawing/2014/main" id="{55F74C65-52D4-49E9-AD66-BDAFB1A975F5}"/>
              </a:ext>
            </a:extLst>
          </p:cNvPr>
          <p:cNvPicPr>
            <a:picLocks noChangeAspect="1"/>
          </p:cNvPicPr>
          <p:nvPr/>
        </p:nvPicPr>
        <p:blipFill>
          <a:blip r:embed="rId6"/>
          <a:stretch>
            <a:fillRect/>
          </a:stretch>
        </p:blipFill>
        <p:spPr>
          <a:xfrm>
            <a:off x="65534" y="65541"/>
            <a:ext cx="1562100" cy="600075"/>
          </a:xfrm>
          <a:prstGeom prst="rect">
            <a:avLst/>
          </a:prstGeom>
        </p:spPr>
      </p:pic>
      <p:sp>
        <p:nvSpPr>
          <p:cNvPr id="2" name="Slide Number Placeholder 1">
            <a:extLst>
              <a:ext uri="{FF2B5EF4-FFF2-40B4-BE49-F238E27FC236}">
                <a16:creationId xmlns:a16="http://schemas.microsoft.com/office/drawing/2014/main" id="{721B7E49-B7ED-448C-B034-CD39BDF6C686}"/>
              </a:ext>
            </a:extLst>
          </p:cNvPr>
          <p:cNvSpPr>
            <a:spLocks noGrp="1"/>
          </p:cNvSpPr>
          <p:nvPr>
            <p:ph type="sldNum" sz="quarter" idx="13"/>
          </p:nvPr>
        </p:nvSpPr>
        <p:spPr/>
        <p:txBody>
          <a:bodyPr/>
          <a:lstStyle/>
          <a:p>
            <a:fld id="{10A2484C-9E4B-47E5-9EA5-8AFFE68A9307}" type="slidenum">
              <a:rPr lang="th-TH" smtClean="0"/>
              <a:pPr/>
              <a:t>11</a:t>
            </a:fld>
            <a:endParaRPr lang="th-TH" sz="1600" dirty="0"/>
          </a:p>
        </p:txBody>
      </p:sp>
    </p:spTree>
    <p:extLst>
      <p:ext uri="{BB962C8B-B14F-4D97-AF65-F5344CB8AC3E}">
        <p14:creationId xmlns:p14="http://schemas.microsoft.com/office/powerpoint/2010/main" val="402171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812800" y="151767"/>
            <a:ext cx="10972800" cy="610234"/>
          </a:xfrm>
        </p:spPr>
        <p:txBody>
          <a:bodyPr/>
          <a:lstStyle/>
          <a:p>
            <a:pPr eaLnBrk="1" hangingPunct="1"/>
            <a:r>
              <a:rPr lang="en-GB" altLang="en-US" noProof="1">
                <a:solidFill>
                  <a:srgbClr val="008000"/>
                </a:solidFill>
                <a:ea typeface="ＭＳ Ｐゴシック" pitchFamily="34" charset="-128"/>
              </a:rPr>
              <a:t>Top emitters: Fossil CO</a:t>
            </a:r>
            <a:r>
              <a:rPr lang="en-GB" altLang="en-US" baseline="-25000" noProof="1">
                <a:solidFill>
                  <a:srgbClr val="008000"/>
                </a:solidFill>
                <a:ea typeface="ＭＳ Ｐゴシック" pitchFamily="34" charset="-128"/>
              </a:rPr>
              <a:t>2</a:t>
            </a:r>
            <a:r>
              <a:rPr lang="en-GB" altLang="en-US" noProof="1">
                <a:solidFill>
                  <a:srgbClr val="008000"/>
                </a:solidFill>
                <a:ea typeface="ＭＳ Ｐゴシック" pitchFamily="34" charset="-128"/>
              </a:rPr>
              <a:t> Emissions to 2019</a:t>
            </a:r>
          </a:p>
        </p:txBody>
      </p:sp>
      <p:sp>
        <p:nvSpPr>
          <p:cNvPr id="3" name="Text Placeholder 2"/>
          <p:cNvSpPr>
            <a:spLocks noGrp="1"/>
          </p:cNvSpPr>
          <p:nvPr>
            <p:ph idx="1"/>
          </p:nvPr>
        </p:nvSpPr>
        <p:spPr>
          <a:xfrm>
            <a:off x="661979" y="823853"/>
            <a:ext cx="5769146" cy="486732"/>
          </a:xfrm>
        </p:spPr>
        <p:txBody>
          <a:bodyPr>
            <a:noAutofit/>
          </a:bodyPr>
          <a:lstStyle/>
          <a:p>
            <a:pPr>
              <a:lnSpc>
                <a:spcPct val="90000"/>
              </a:lnSpc>
            </a:pPr>
            <a:r>
              <a:rPr lang="en-GB" altLang="en-US" sz="1800" noProof="1">
                <a:solidFill>
                  <a:schemeClr val="tx2">
                    <a:lumMod val="60000"/>
                    <a:lumOff val="40000"/>
                  </a:schemeClr>
                </a:solidFill>
                <a:latin typeface="+mn-lt"/>
                <a:ea typeface="ＭＳ Ｐゴシック" pitchFamily="34" charset="-128"/>
              </a:rPr>
              <a:t>The top six emitters in 2019 covered 65% of global emissions: China 28%, United States 15%, EU27 8%, India 7%, Russia 5%, and Japan 3%</a:t>
            </a:r>
          </a:p>
        </p:txBody>
      </p:sp>
      <p:sp>
        <p:nvSpPr>
          <p:cNvPr id="4" name="Text Placeholder 3"/>
          <p:cNvSpPr>
            <a:spLocks noGrp="1"/>
          </p:cNvSpPr>
          <p:nvPr>
            <p:ph type="body" sz="quarter" idx="4294967295"/>
          </p:nvPr>
        </p:nvSpPr>
        <p:spPr>
          <a:xfrm>
            <a:off x="0" y="5692775"/>
            <a:ext cx="6118225" cy="1077913"/>
          </a:xfrm>
        </p:spPr>
        <p:txBody>
          <a:bodyPr>
            <a:normAutofit/>
          </a:bodyPr>
          <a:lstStyle/>
          <a:p>
            <a:pPr marL="0" indent="0">
              <a:spcBef>
                <a:spcPts val="0"/>
              </a:spcBef>
              <a:buNone/>
            </a:pPr>
            <a:r>
              <a:rPr lang="en-GB" altLang="en-US" sz="1400" noProof="1">
                <a:ea typeface="ＭＳ Ｐゴシック" pitchFamily="34" charset="-128"/>
              </a:rPr>
              <a:t>Bunker fuels, used for international transport, are 3.5% of global emissions.</a:t>
            </a:r>
            <a:br>
              <a:rPr lang="en-GB" altLang="en-US" sz="1400" noProof="1">
                <a:ea typeface="ＭＳ Ｐゴシック" pitchFamily="34" charset="-128"/>
              </a:rPr>
            </a:br>
            <a:r>
              <a:rPr lang="en-GB" altLang="en-US" sz="1400" noProof="1">
                <a:solidFill>
                  <a:srgbClr val="0070C0"/>
                </a:solidFill>
                <a:ea typeface="ＭＳ Ｐゴシック" pitchFamily="34" charset="-128"/>
              </a:rPr>
              <a:t>Source</a:t>
            </a:r>
            <a:r>
              <a:rPr lang="en-GB" altLang="en-US" sz="1400" noProof="1">
                <a:ea typeface="ＭＳ Ｐゴシック" pitchFamily="34" charset="-128"/>
              </a:rPr>
              <a:t>: </a:t>
            </a:r>
            <a:r>
              <a:rPr lang="en-GB" altLang="en-US" sz="1400" noProof="1">
                <a:ea typeface="ＭＳ Ｐゴシック" pitchFamily="34" charset="-128"/>
                <a:hlinkClick r:id="rId3"/>
              </a:rPr>
              <a:t>CDIAC</a:t>
            </a:r>
            <a:r>
              <a:rPr lang="en-GB" altLang="en-US" sz="1400" noProof="1">
                <a:ea typeface="ＭＳ Ｐゴシック" pitchFamily="34" charset="-128"/>
              </a:rPr>
              <a:t>; </a:t>
            </a:r>
            <a:r>
              <a:rPr lang="en-GB" altLang="en-US" sz="1400" noProof="1">
                <a:ea typeface="ＭＳ Ｐゴシック" pitchFamily="34" charset="-128"/>
                <a:hlinkClick r:id="rId4"/>
              </a:rPr>
              <a:t>Peters et al 2019</a:t>
            </a:r>
            <a:r>
              <a:rPr lang="en-GB" altLang="en-US" sz="1400" noProof="1">
                <a:ea typeface="ＭＳ Ｐゴシック" pitchFamily="34" charset="-128"/>
              </a:rPr>
              <a:t>; </a:t>
            </a:r>
            <a:r>
              <a:rPr lang="en-GB" altLang="en-US" sz="1400" noProof="1">
                <a:ea typeface="ＭＳ Ｐゴシック" pitchFamily="34" charset="-128"/>
                <a:hlinkClick r:id="rId5"/>
              </a:rPr>
              <a:t>Friedlingstein et al 2020</a:t>
            </a:r>
            <a:r>
              <a:rPr lang="en-GB" altLang="en-US" sz="1400" noProof="1">
                <a:ea typeface="ＭＳ Ｐゴシック" pitchFamily="34" charset="-128"/>
              </a:rPr>
              <a:t>;</a:t>
            </a:r>
            <a:r>
              <a:rPr lang="en-GB" altLang="en-US" sz="1400" noProof="1">
                <a:solidFill>
                  <a:srgbClr val="000000"/>
                </a:solidFill>
                <a:ea typeface="ＭＳ Ｐゴシック" pitchFamily="34" charset="-128"/>
              </a:rPr>
              <a:t> </a:t>
            </a:r>
            <a:r>
              <a:rPr lang="en-GB" altLang="en-US" sz="1400" noProof="1">
                <a:ea typeface="ＭＳ Ｐゴシック" pitchFamily="34" charset="-128"/>
                <a:hlinkClick r:id="rId6"/>
              </a:rPr>
              <a:t>Global Carbon Budget 2020</a:t>
            </a:r>
            <a:endParaRPr lang="en-GB" altLang="en-US" sz="1400" noProof="1">
              <a:ea typeface="ＭＳ Ｐゴシック" pitchFamily="34" charset="-128"/>
            </a:endParaRPr>
          </a:p>
        </p:txBody>
      </p:sp>
      <p:pic>
        <p:nvPicPr>
          <p:cNvPr id="7" name="Picture Placeholder 6">
            <a:extLst>
              <a:ext uri="{FF2B5EF4-FFF2-40B4-BE49-F238E27FC236}">
                <a16:creationId xmlns:a16="http://schemas.microsoft.com/office/drawing/2014/main" id="{92F0A56F-EC1E-48FF-BF80-360C0FCB6DAF}"/>
              </a:ext>
            </a:extLst>
          </p:cNvPr>
          <p:cNvPicPr>
            <a:picLocks noGrp="1" noChangeAspect="1"/>
          </p:cNvPicPr>
          <p:nvPr>
            <p:ph type="pic" sz="quarter" idx="4294967295"/>
          </p:nvPr>
        </p:nvPicPr>
        <p:blipFill rotWithShape="1">
          <a:blip r:embed="rId7"/>
          <a:srcRect l="-14762" r="-14762"/>
          <a:stretch/>
        </p:blipFill>
        <p:spPr>
          <a:xfrm>
            <a:off x="-889000" y="2008188"/>
            <a:ext cx="8051800" cy="3497262"/>
          </a:xfrm>
        </p:spPr>
      </p:pic>
      <p:sp>
        <p:nvSpPr>
          <p:cNvPr id="6" name="Text Placeholder 2">
            <a:extLst>
              <a:ext uri="{FF2B5EF4-FFF2-40B4-BE49-F238E27FC236}">
                <a16:creationId xmlns:a16="http://schemas.microsoft.com/office/drawing/2014/main" id="{95EECFD4-F8F1-4C5F-8A21-CFF6F59DC35E}"/>
              </a:ext>
            </a:extLst>
          </p:cNvPr>
          <p:cNvSpPr txBox="1">
            <a:spLocks/>
          </p:cNvSpPr>
          <p:nvPr/>
        </p:nvSpPr>
        <p:spPr>
          <a:xfrm>
            <a:off x="6457145" y="823853"/>
            <a:ext cx="5734854" cy="684212"/>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noProof="1"/>
              <a:t>Countries have a broad range of per capita emissions reflecting their national circumstances</a:t>
            </a:r>
            <a:endParaRPr lang="en-GB" altLang="en-US" noProof="1">
              <a:ea typeface="ＭＳ Ｐゴシック" pitchFamily="34" charset="-128"/>
            </a:endParaRPr>
          </a:p>
        </p:txBody>
      </p:sp>
      <p:sp>
        <p:nvSpPr>
          <p:cNvPr id="8" name="Text Placeholder 4">
            <a:extLst>
              <a:ext uri="{FF2B5EF4-FFF2-40B4-BE49-F238E27FC236}">
                <a16:creationId xmlns:a16="http://schemas.microsoft.com/office/drawing/2014/main" id="{BF174202-9D54-4A2F-B92B-0D5DD0A50561}"/>
              </a:ext>
            </a:extLst>
          </p:cNvPr>
          <p:cNvSpPr txBox="1">
            <a:spLocks/>
          </p:cNvSpPr>
          <p:nvPr/>
        </p:nvSpPr>
        <p:spPr>
          <a:xfrm>
            <a:off x="6387411" y="5588625"/>
            <a:ext cx="5181600" cy="445522"/>
          </a:xfrm>
          <a:prstGeom prst="rect">
            <a:avLst/>
          </a:prstGeom>
        </p:spPr>
        <p:txBody>
          <a:bodyPr vert="horz" lIns="91440" tIns="45720" rIns="91440" bIns="45720" rtlCol="0" anchor="b" anchorCtr="0">
            <a:normAutofit/>
          </a:bodyPr>
          <a:lstStyle>
            <a:lvl1pPr marL="0" indent="0" algn="ctr" defTabSz="457200" rtl="0" eaLnBrk="1" latinLnBrk="0" hangingPunct="1">
              <a:spcBef>
                <a:spcPct val="20000"/>
              </a:spcBef>
              <a:buFont typeface="Arial"/>
              <a:buNone/>
              <a:defRPr sz="14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noProof="1">
                <a:ea typeface="ＭＳ Ｐゴシック" pitchFamily="34" charset="-128"/>
              </a:rPr>
              <a:t>Source: </a:t>
            </a:r>
            <a:r>
              <a:rPr lang="en-GB" altLang="en-US" noProof="1">
                <a:ea typeface="ＭＳ Ｐゴシック" pitchFamily="34" charset="-128"/>
                <a:hlinkClick r:id="rId3"/>
              </a:rPr>
              <a:t>CDIAC</a:t>
            </a:r>
            <a:r>
              <a:rPr lang="en-GB" altLang="en-US" noProof="1">
                <a:ea typeface="ＭＳ Ｐゴシック" pitchFamily="34" charset="-128"/>
              </a:rPr>
              <a:t>; </a:t>
            </a:r>
            <a:r>
              <a:rPr lang="en-GB" altLang="en-US" noProof="1">
                <a:ea typeface="ＭＳ Ｐゴシック" pitchFamily="34" charset="-128"/>
                <a:hlinkClick r:id="rId5"/>
              </a:rPr>
              <a:t>Friedlingstein et al 2020</a:t>
            </a:r>
            <a:r>
              <a:rPr lang="en-GB" altLang="en-US" noProof="1">
                <a:ea typeface="ＭＳ Ｐゴシック" pitchFamily="34" charset="-128"/>
              </a:rPr>
              <a:t>;</a:t>
            </a:r>
            <a:r>
              <a:rPr lang="en-GB" altLang="en-US" noProof="1">
                <a:solidFill>
                  <a:srgbClr val="000000"/>
                </a:solidFill>
                <a:ea typeface="ＭＳ Ｐゴシック" pitchFamily="34" charset="-128"/>
              </a:rPr>
              <a:t> </a:t>
            </a:r>
            <a:r>
              <a:rPr lang="en-GB" altLang="en-US" noProof="1">
                <a:ea typeface="ＭＳ Ｐゴシック" pitchFamily="34" charset="-128"/>
                <a:hlinkClick r:id="rId6"/>
              </a:rPr>
              <a:t>Global Carbon Budget 2020</a:t>
            </a:r>
            <a:endParaRPr lang="en-GB" altLang="en-US" noProof="1">
              <a:ea typeface="ＭＳ Ｐゴシック" pitchFamily="34" charset="-128"/>
            </a:endParaRPr>
          </a:p>
        </p:txBody>
      </p:sp>
      <p:pic>
        <p:nvPicPr>
          <p:cNvPr id="9" name="Picture Placeholder 6">
            <a:extLst>
              <a:ext uri="{FF2B5EF4-FFF2-40B4-BE49-F238E27FC236}">
                <a16:creationId xmlns:a16="http://schemas.microsoft.com/office/drawing/2014/main" id="{F466B6EA-1595-4F95-8AFC-BE67030AC81D}"/>
              </a:ext>
            </a:extLst>
          </p:cNvPr>
          <p:cNvPicPr>
            <a:picLocks noChangeAspect="1"/>
          </p:cNvPicPr>
          <p:nvPr/>
        </p:nvPicPr>
        <p:blipFill rotWithShape="1">
          <a:blip r:embed="rId8"/>
          <a:srcRect l="-14762" r="-14762"/>
          <a:stretch/>
        </p:blipFill>
        <p:spPr>
          <a:xfrm>
            <a:off x="4953000" y="2008732"/>
            <a:ext cx="8050422" cy="3496989"/>
          </a:xfrm>
          <a:prstGeom prst="rect">
            <a:avLst/>
          </a:prstGeom>
        </p:spPr>
      </p:pic>
      <p:pic>
        <p:nvPicPr>
          <p:cNvPr id="5" name="Picture 4">
            <a:extLst>
              <a:ext uri="{FF2B5EF4-FFF2-40B4-BE49-F238E27FC236}">
                <a16:creationId xmlns:a16="http://schemas.microsoft.com/office/drawing/2014/main" id="{93B5E135-9AED-4C07-94E4-9EAC79EFB0E1}"/>
              </a:ext>
            </a:extLst>
          </p:cNvPr>
          <p:cNvPicPr>
            <a:picLocks noChangeAspect="1"/>
          </p:cNvPicPr>
          <p:nvPr/>
        </p:nvPicPr>
        <p:blipFill>
          <a:blip r:embed="rId9"/>
          <a:stretch>
            <a:fillRect/>
          </a:stretch>
        </p:blipFill>
        <p:spPr>
          <a:xfrm>
            <a:off x="65314" y="36453"/>
            <a:ext cx="1562100" cy="600075"/>
          </a:xfrm>
          <a:prstGeom prst="rect">
            <a:avLst/>
          </a:prstGeom>
        </p:spPr>
      </p:pic>
      <p:sp>
        <p:nvSpPr>
          <p:cNvPr id="2" name="Slide Number Placeholder 1">
            <a:extLst>
              <a:ext uri="{FF2B5EF4-FFF2-40B4-BE49-F238E27FC236}">
                <a16:creationId xmlns:a16="http://schemas.microsoft.com/office/drawing/2014/main" id="{B204C8FC-36DE-4872-AED8-AE39CE5F4454}"/>
              </a:ext>
            </a:extLst>
          </p:cNvPr>
          <p:cNvSpPr>
            <a:spLocks noGrp="1"/>
          </p:cNvSpPr>
          <p:nvPr>
            <p:ph type="sldNum" sz="quarter" idx="13"/>
          </p:nvPr>
        </p:nvSpPr>
        <p:spPr/>
        <p:txBody>
          <a:bodyPr/>
          <a:lstStyle/>
          <a:p>
            <a:fld id="{10A2484C-9E4B-47E5-9EA5-8AFFE68A9307}" type="slidenum">
              <a:rPr lang="th-TH" smtClean="0"/>
              <a:pPr/>
              <a:t>12</a:t>
            </a:fld>
            <a:endParaRPr lang="th-TH" sz="1600" dirty="0"/>
          </a:p>
        </p:txBody>
      </p:sp>
    </p:spTree>
    <p:extLst>
      <p:ext uri="{BB962C8B-B14F-4D97-AF65-F5344CB8AC3E}">
        <p14:creationId xmlns:p14="http://schemas.microsoft.com/office/powerpoint/2010/main" val="333845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2431"/>
            <a:ext cx="10972800" cy="838835"/>
          </a:xfrm>
        </p:spPr>
        <p:txBody>
          <a:bodyPr/>
          <a:lstStyle/>
          <a:p>
            <a:r>
              <a:rPr lang="en-GB" noProof="1">
                <a:solidFill>
                  <a:srgbClr val="008000"/>
                </a:solidFill>
              </a:rPr>
              <a:t>Fossil CO</a:t>
            </a:r>
            <a:r>
              <a:rPr lang="en-GB" baseline="-25000" noProof="1">
                <a:solidFill>
                  <a:srgbClr val="008000"/>
                </a:solidFill>
              </a:rPr>
              <a:t>2</a:t>
            </a:r>
            <a:r>
              <a:rPr lang="en-GB" noProof="1">
                <a:solidFill>
                  <a:srgbClr val="008000"/>
                </a:solidFill>
              </a:rPr>
              <a:t> Emissions by source</a:t>
            </a:r>
          </a:p>
        </p:txBody>
      </p:sp>
      <p:sp>
        <p:nvSpPr>
          <p:cNvPr id="3" name="Text Placeholder 2"/>
          <p:cNvSpPr>
            <a:spLocks noGrp="1"/>
          </p:cNvSpPr>
          <p:nvPr>
            <p:ph idx="1"/>
          </p:nvPr>
        </p:nvSpPr>
        <p:spPr>
          <a:xfrm>
            <a:off x="508000" y="783863"/>
            <a:ext cx="11582400" cy="587737"/>
          </a:xfrm>
        </p:spPr>
        <p:txBody>
          <a:bodyPr>
            <a:normAutofit/>
          </a:bodyPr>
          <a:lstStyle/>
          <a:p>
            <a:pPr marL="0" indent="0">
              <a:buNone/>
            </a:pPr>
            <a:r>
              <a:rPr lang="en-GB" altLang="en-US" sz="1600" noProof="1">
                <a:solidFill>
                  <a:srgbClr val="0070C0"/>
                </a:solidFill>
                <a:ea typeface="ＭＳ Ｐゴシック" pitchFamily="34" charset="-128"/>
              </a:rPr>
              <a:t>Share of global fossil CO</a:t>
            </a:r>
            <a:r>
              <a:rPr lang="en-GB" altLang="en-US" sz="1600" baseline="-25000" noProof="1">
                <a:solidFill>
                  <a:srgbClr val="0070C0"/>
                </a:solidFill>
                <a:ea typeface="ＭＳ Ｐゴシック" pitchFamily="34" charset="-128"/>
              </a:rPr>
              <a:t>2</a:t>
            </a:r>
            <a:r>
              <a:rPr lang="en-GB" altLang="en-US" sz="1600" noProof="1">
                <a:solidFill>
                  <a:srgbClr val="0070C0"/>
                </a:solidFill>
                <a:ea typeface="ＭＳ Ｐゴシック" pitchFamily="34" charset="-128"/>
              </a:rPr>
              <a:t> emissions in 2019: coal (39%), oil (33%), gas (21%), cement (4%), flaring (1%, not shown). Projection by fuel type is based on monthly data (GCP analysis)</a:t>
            </a:r>
          </a:p>
        </p:txBody>
      </p:sp>
      <p:sp>
        <p:nvSpPr>
          <p:cNvPr id="5" name="Text Placeholder 4"/>
          <p:cNvSpPr>
            <a:spLocks noGrp="1"/>
          </p:cNvSpPr>
          <p:nvPr>
            <p:ph type="body" sz="quarter" idx="4294967295"/>
          </p:nvPr>
        </p:nvSpPr>
        <p:spPr>
          <a:xfrm>
            <a:off x="812800" y="6324600"/>
            <a:ext cx="7953375" cy="446088"/>
          </a:xfrm>
        </p:spPr>
        <p:txBody>
          <a:bodyPr>
            <a:normAutofit/>
          </a:bodyPr>
          <a:lstStyle/>
          <a:p>
            <a:pPr marL="0" indent="0">
              <a:buNone/>
            </a:pPr>
            <a:r>
              <a:rPr lang="en-GB" altLang="en-US" sz="1100" noProof="1">
                <a:ea typeface="ＭＳ Ｐゴシック" pitchFamily="34" charset="-128"/>
              </a:rPr>
              <a:t>Source: </a:t>
            </a:r>
            <a:r>
              <a:rPr lang="en-GB" altLang="en-US" sz="1100" noProof="1">
                <a:ea typeface="ＭＳ Ｐゴシック" pitchFamily="34" charset="-128"/>
                <a:hlinkClick r:id="rId3"/>
              </a:rPr>
              <a:t>CDIAC</a:t>
            </a:r>
            <a:r>
              <a:rPr lang="en-GB" altLang="en-US" sz="1100" noProof="1">
                <a:ea typeface="ＭＳ Ｐゴシック" pitchFamily="34" charset="-128"/>
              </a:rPr>
              <a:t>; </a:t>
            </a:r>
            <a:r>
              <a:rPr lang="en-GB" altLang="en-US" sz="1100" noProof="1">
                <a:ea typeface="ＭＳ Ｐゴシック" pitchFamily="34" charset="-128"/>
                <a:hlinkClick r:id="rId4"/>
              </a:rPr>
              <a:t>Friedlingstein et al 2020</a:t>
            </a:r>
            <a:r>
              <a:rPr lang="en-GB" altLang="en-US" sz="1100" noProof="1">
                <a:ea typeface="ＭＳ Ｐゴシック" pitchFamily="34" charset="-128"/>
              </a:rPr>
              <a:t>;</a:t>
            </a:r>
            <a:r>
              <a:rPr lang="en-GB" altLang="en-US" sz="1100" noProof="1">
                <a:solidFill>
                  <a:srgbClr val="000000"/>
                </a:solidFill>
                <a:ea typeface="ＭＳ Ｐゴシック" pitchFamily="34" charset="-128"/>
              </a:rPr>
              <a:t> </a:t>
            </a:r>
            <a:r>
              <a:rPr lang="en-GB" altLang="en-US" sz="1100" noProof="1">
                <a:ea typeface="ＭＳ Ｐゴシック" pitchFamily="34" charset="-128"/>
                <a:hlinkClick r:id="rId5"/>
              </a:rPr>
              <a:t>Global Carbon Budget 2020</a:t>
            </a:r>
            <a:endParaRPr lang="en-GB" altLang="en-US" sz="1100" noProof="1">
              <a:ea typeface="ＭＳ Ｐゴシック" pitchFamily="34" charset="-128"/>
            </a:endParaRPr>
          </a:p>
        </p:txBody>
      </p:sp>
      <p:pic>
        <p:nvPicPr>
          <p:cNvPr id="9" name="Picture Placeholder 8">
            <a:extLst>
              <a:ext uri="{FF2B5EF4-FFF2-40B4-BE49-F238E27FC236}">
                <a16:creationId xmlns:a16="http://schemas.microsoft.com/office/drawing/2014/main" id="{59CC156B-8FB5-4F6B-82E5-DD3AE0BDCD51}"/>
              </a:ext>
            </a:extLst>
          </p:cNvPr>
          <p:cNvPicPr>
            <a:picLocks noGrp="1" noChangeAspect="1"/>
          </p:cNvPicPr>
          <p:nvPr>
            <p:ph type="pic" sz="quarter" idx="4294967295"/>
          </p:nvPr>
        </p:nvPicPr>
        <p:blipFill rotWithShape="1">
          <a:blip r:embed="rId6"/>
          <a:srcRect l="-18203" r="-18203"/>
          <a:stretch/>
        </p:blipFill>
        <p:spPr>
          <a:xfrm>
            <a:off x="186860" y="1371600"/>
            <a:ext cx="11928940" cy="4920343"/>
          </a:xfrm>
        </p:spPr>
      </p:pic>
      <p:pic>
        <p:nvPicPr>
          <p:cNvPr id="6" name="Picture 5">
            <a:extLst>
              <a:ext uri="{FF2B5EF4-FFF2-40B4-BE49-F238E27FC236}">
                <a16:creationId xmlns:a16="http://schemas.microsoft.com/office/drawing/2014/main" id="{20FDC94C-52F0-480A-A19E-6EB6A155373F}"/>
              </a:ext>
            </a:extLst>
          </p:cNvPr>
          <p:cNvPicPr>
            <a:picLocks noChangeAspect="1"/>
          </p:cNvPicPr>
          <p:nvPr/>
        </p:nvPicPr>
        <p:blipFill>
          <a:blip r:embed="rId7"/>
          <a:stretch>
            <a:fillRect/>
          </a:stretch>
        </p:blipFill>
        <p:spPr>
          <a:xfrm>
            <a:off x="76200" y="0"/>
            <a:ext cx="1562100" cy="600075"/>
          </a:xfrm>
          <a:prstGeom prst="rect">
            <a:avLst/>
          </a:prstGeom>
        </p:spPr>
      </p:pic>
      <p:sp>
        <p:nvSpPr>
          <p:cNvPr id="4" name="Slide Number Placeholder 3">
            <a:extLst>
              <a:ext uri="{FF2B5EF4-FFF2-40B4-BE49-F238E27FC236}">
                <a16:creationId xmlns:a16="http://schemas.microsoft.com/office/drawing/2014/main" id="{D41395BB-1C95-4580-911D-B663638EB6A6}"/>
              </a:ext>
            </a:extLst>
          </p:cNvPr>
          <p:cNvSpPr>
            <a:spLocks noGrp="1"/>
          </p:cNvSpPr>
          <p:nvPr>
            <p:ph type="sldNum" sz="quarter" idx="13"/>
          </p:nvPr>
        </p:nvSpPr>
        <p:spPr/>
        <p:txBody>
          <a:bodyPr/>
          <a:lstStyle/>
          <a:p>
            <a:fld id="{10A2484C-9E4B-47E5-9EA5-8AFFE68A9307}" type="slidenum">
              <a:rPr lang="th-TH" smtClean="0"/>
              <a:pPr/>
              <a:t>13</a:t>
            </a:fld>
            <a:endParaRPr lang="th-TH" sz="1600" dirty="0"/>
          </a:p>
        </p:txBody>
      </p:sp>
    </p:spTree>
    <p:extLst>
      <p:ext uri="{BB962C8B-B14F-4D97-AF65-F5344CB8AC3E}">
        <p14:creationId xmlns:p14="http://schemas.microsoft.com/office/powerpoint/2010/main" val="290278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75070"/>
            <a:ext cx="10972800" cy="838835"/>
          </a:xfrm>
        </p:spPr>
        <p:txBody>
          <a:bodyPr>
            <a:normAutofit/>
          </a:bodyPr>
          <a:lstStyle/>
          <a:p>
            <a:r>
              <a:rPr lang="en-GB" noProof="1">
                <a:solidFill>
                  <a:srgbClr val="008000"/>
                </a:solidFill>
              </a:rPr>
              <a:t>Historical cumulative emissions by continent</a:t>
            </a:r>
          </a:p>
        </p:txBody>
      </p:sp>
      <p:sp>
        <p:nvSpPr>
          <p:cNvPr id="3" name="Text Placeholder 2"/>
          <p:cNvSpPr>
            <a:spLocks noGrp="1"/>
          </p:cNvSpPr>
          <p:nvPr>
            <p:ph idx="1"/>
          </p:nvPr>
        </p:nvSpPr>
        <p:spPr>
          <a:xfrm>
            <a:off x="711654" y="685800"/>
            <a:ext cx="10972800" cy="562932"/>
          </a:xfrm>
        </p:spPr>
        <p:txBody>
          <a:bodyPr vert="horz" lIns="0" tIns="45720" rIns="0" bIns="45720" rtlCol="0" anchor="ctr">
            <a:normAutofit fontScale="92500" lnSpcReduction="10000"/>
          </a:bodyPr>
          <a:lstStyle/>
          <a:p>
            <a:pPr marL="0" indent="0">
              <a:buNone/>
            </a:pPr>
            <a:r>
              <a:rPr lang="en-GB" sz="1800" noProof="1">
                <a:solidFill>
                  <a:srgbClr val="0070C0"/>
                </a:solidFill>
              </a:rPr>
              <a:t>Cumulative fossil CO</a:t>
            </a:r>
            <a:r>
              <a:rPr lang="en-GB" sz="1800" baseline="-25000" noProof="1">
                <a:solidFill>
                  <a:srgbClr val="0070C0"/>
                </a:solidFill>
              </a:rPr>
              <a:t>2</a:t>
            </a:r>
            <a:r>
              <a:rPr lang="en-GB" sz="1800" noProof="1">
                <a:solidFill>
                  <a:srgbClr val="0070C0"/>
                </a:solidFill>
              </a:rPr>
              <a:t> emissions (1850</a:t>
            </a:r>
            <a:r>
              <a:rPr lang="en-GB" altLang="en-US" sz="1800" noProof="1">
                <a:solidFill>
                  <a:srgbClr val="0070C0"/>
                </a:solidFill>
                <a:ea typeface="ＭＳ Ｐゴシック" pitchFamily="34" charset="-128"/>
              </a:rPr>
              <a:t>–</a:t>
            </a:r>
            <a:r>
              <a:rPr lang="en-GB" sz="1800" noProof="1">
                <a:solidFill>
                  <a:srgbClr val="0070C0"/>
                </a:solidFill>
              </a:rPr>
              <a:t>2019). North America and Europe have contributed the most cumulative emissions, but Asia is growing fast</a:t>
            </a:r>
          </a:p>
        </p:txBody>
      </p:sp>
      <p:sp>
        <p:nvSpPr>
          <p:cNvPr id="5" name="Text Placeholder 4"/>
          <p:cNvSpPr>
            <a:spLocks noGrp="1"/>
          </p:cNvSpPr>
          <p:nvPr>
            <p:ph type="body" sz="quarter" idx="4294967295"/>
          </p:nvPr>
        </p:nvSpPr>
        <p:spPr>
          <a:xfrm>
            <a:off x="838200" y="6140450"/>
            <a:ext cx="11353800" cy="581026"/>
          </a:xfrm>
        </p:spPr>
        <p:txBody>
          <a:bodyPr>
            <a:normAutofit/>
          </a:bodyPr>
          <a:lstStyle/>
          <a:p>
            <a:pPr marL="0" indent="0">
              <a:buNone/>
            </a:pPr>
            <a:r>
              <a:rPr lang="en-GB" altLang="en-US" sz="1200" noProof="1">
                <a:ea typeface="ＭＳ Ｐゴシック" pitchFamily="34" charset="-128"/>
              </a:rPr>
              <a:t>The figure excludes bunker fuels</a:t>
            </a:r>
            <a:br>
              <a:rPr lang="en-GB" altLang="en-US" sz="1200" noProof="1">
                <a:ea typeface="ＭＳ Ｐゴシック" pitchFamily="34" charset="-128"/>
              </a:rPr>
            </a:br>
            <a:r>
              <a:rPr lang="en-GB" altLang="en-US" sz="1200" noProof="1">
                <a:ea typeface="ＭＳ Ｐゴシック" pitchFamily="34" charset="-128"/>
              </a:rPr>
              <a:t>Source: </a:t>
            </a:r>
            <a:r>
              <a:rPr lang="en-GB" altLang="en-US" sz="1200" noProof="1">
                <a:ea typeface="ＭＳ Ｐゴシック" pitchFamily="34" charset="-128"/>
                <a:hlinkClick r:id="rId3"/>
              </a:rPr>
              <a:t>CDIAC</a:t>
            </a:r>
            <a:r>
              <a:rPr lang="en-GB" altLang="en-US" sz="1200" noProof="1">
                <a:ea typeface="ＭＳ Ｐゴシック" pitchFamily="34" charset="-128"/>
              </a:rPr>
              <a:t>; </a:t>
            </a:r>
            <a:r>
              <a:rPr lang="en-GB" altLang="en-US" sz="1200" noProof="1">
                <a:ea typeface="ＭＳ Ｐゴシック" pitchFamily="34" charset="-128"/>
                <a:hlinkClick r:id="rId4"/>
              </a:rPr>
              <a:t>Friedlingstein et al 2020</a:t>
            </a:r>
            <a:r>
              <a:rPr lang="en-GB" altLang="en-US" sz="1200" noProof="1">
                <a:ea typeface="ＭＳ Ｐゴシック" pitchFamily="34" charset="-128"/>
              </a:rPr>
              <a:t>;</a:t>
            </a:r>
            <a:r>
              <a:rPr lang="en-GB" altLang="en-US" sz="1200" noProof="1">
                <a:solidFill>
                  <a:srgbClr val="000000"/>
                </a:solidFill>
                <a:ea typeface="ＭＳ Ｐゴシック" pitchFamily="34" charset="-128"/>
              </a:rPr>
              <a:t> </a:t>
            </a:r>
            <a:r>
              <a:rPr lang="en-GB" altLang="en-US" sz="1200" noProof="1">
                <a:ea typeface="ＭＳ Ｐゴシック" pitchFamily="34" charset="-128"/>
                <a:hlinkClick r:id="rId5"/>
              </a:rPr>
              <a:t>Global Carbon Budget 2020</a:t>
            </a:r>
            <a:endParaRPr lang="en-GB" altLang="en-US" sz="1200" noProof="1">
              <a:ea typeface="ＭＳ Ｐゴシック" pitchFamily="34" charset="-128"/>
            </a:endParaRPr>
          </a:p>
        </p:txBody>
      </p:sp>
      <p:pic>
        <p:nvPicPr>
          <p:cNvPr id="10" name="Picture Placeholder 9">
            <a:extLst>
              <a:ext uri="{FF2B5EF4-FFF2-40B4-BE49-F238E27FC236}">
                <a16:creationId xmlns:a16="http://schemas.microsoft.com/office/drawing/2014/main" id="{25C740FC-0DDA-4B41-8AE1-D052EFF5E0BB}"/>
              </a:ext>
            </a:extLst>
          </p:cNvPr>
          <p:cNvPicPr>
            <a:picLocks noGrp="1" noChangeAspect="1"/>
          </p:cNvPicPr>
          <p:nvPr>
            <p:ph type="pic" sz="quarter" idx="4294967295"/>
          </p:nvPr>
        </p:nvPicPr>
        <p:blipFill>
          <a:blip r:embed="rId6"/>
          <a:srcRect/>
          <a:stretch/>
        </p:blipFill>
        <p:spPr>
          <a:xfrm>
            <a:off x="1676400" y="1219200"/>
            <a:ext cx="8686800" cy="4887818"/>
          </a:xfrm>
        </p:spPr>
      </p:pic>
      <p:pic>
        <p:nvPicPr>
          <p:cNvPr id="6" name="Picture 5">
            <a:extLst>
              <a:ext uri="{FF2B5EF4-FFF2-40B4-BE49-F238E27FC236}">
                <a16:creationId xmlns:a16="http://schemas.microsoft.com/office/drawing/2014/main" id="{F795A2DF-2167-400B-B656-FD00C163732B}"/>
              </a:ext>
            </a:extLst>
          </p:cNvPr>
          <p:cNvPicPr>
            <a:picLocks noChangeAspect="1"/>
          </p:cNvPicPr>
          <p:nvPr/>
        </p:nvPicPr>
        <p:blipFill>
          <a:blip r:embed="rId7"/>
          <a:stretch>
            <a:fillRect/>
          </a:stretch>
        </p:blipFill>
        <p:spPr>
          <a:xfrm>
            <a:off x="0" y="0"/>
            <a:ext cx="1562100" cy="600075"/>
          </a:xfrm>
          <a:prstGeom prst="rect">
            <a:avLst/>
          </a:prstGeom>
        </p:spPr>
      </p:pic>
      <p:sp>
        <p:nvSpPr>
          <p:cNvPr id="4" name="Slide Number Placeholder 3">
            <a:extLst>
              <a:ext uri="{FF2B5EF4-FFF2-40B4-BE49-F238E27FC236}">
                <a16:creationId xmlns:a16="http://schemas.microsoft.com/office/drawing/2014/main" id="{9286D287-16A5-457C-9960-B23973A3CCDD}"/>
              </a:ext>
            </a:extLst>
          </p:cNvPr>
          <p:cNvSpPr>
            <a:spLocks noGrp="1"/>
          </p:cNvSpPr>
          <p:nvPr>
            <p:ph type="sldNum" sz="quarter" idx="13"/>
          </p:nvPr>
        </p:nvSpPr>
        <p:spPr/>
        <p:txBody>
          <a:bodyPr/>
          <a:lstStyle/>
          <a:p>
            <a:fld id="{10A2484C-9E4B-47E5-9EA5-8AFFE68A9307}" type="slidenum">
              <a:rPr lang="th-TH" smtClean="0"/>
              <a:pPr/>
              <a:t>14</a:t>
            </a:fld>
            <a:endParaRPr lang="th-TH" sz="1600" dirty="0"/>
          </a:p>
        </p:txBody>
      </p:sp>
    </p:spTree>
    <p:extLst>
      <p:ext uri="{BB962C8B-B14F-4D97-AF65-F5344CB8AC3E}">
        <p14:creationId xmlns:p14="http://schemas.microsoft.com/office/powerpoint/2010/main" val="234675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1">
                <a:solidFill>
                  <a:srgbClr val="008000"/>
                </a:solidFill>
              </a:rPr>
              <a:t>Consumption-based emissions (carbon footprint)</a:t>
            </a:r>
          </a:p>
        </p:txBody>
      </p:sp>
      <p:sp>
        <p:nvSpPr>
          <p:cNvPr id="4" name="Text Placeholder 3"/>
          <p:cNvSpPr>
            <a:spLocks noGrp="1"/>
          </p:cNvSpPr>
          <p:nvPr>
            <p:ph type="body" sz="quarter" idx="10"/>
          </p:nvPr>
        </p:nvSpPr>
        <p:spPr>
          <a:xfrm>
            <a:off x="130261" y="823853"/>
            <a:ext cx="6346739" cy="1062874"/>
          </a:xfrm>
        </p:spPr>
        <p:txBody>
          <a:bodyPr>
            <a:normAutofit/>
          </a:bodyPr>
          <a:lstStyle/>
          <a:p>
            <a:r>
              <a:rPr lang="en-GB" sz="1600" noProof="1"/>
              <a:t>Allocating fossil CO</a:t>
            </a:r>
            <a:r>
              <a:rPr lang="en-GB" sz="1600" baseline="-25000" noProof="1"/>
              <a:t>2</a:t>
            </a:r>
            <a:r>
              <a:rPr lang="en-GB" sz="1600" noProof="1"/>
              <a:t> emissions to consumption provides an alternative perspective. USA and EU28 are net importers of embodied emissions, China and India are net exporters.</a:t>
            </a:r>
          </a:p>
        </p:txBody>
      </p:sp>
      <p:pic>
        <p:nvPicPr>
          <p:cNvPr id="10" name="Picture Placeholder 9">
            <a:extLst>
              <a:ext uri="{FF2B5EF4-FFF2-40B4-BE49-F238E27FC236}">
                <a16:creationId xmlns:a16="http://schemas.microsoft.com/office/drawing/2014/main" id="{9E959F3C-A410-491D-A7FE-317847D07EDD}"/>
              </a:ext>
            </a:extLst>
          </p:cNvPr>
          <p:cNvPicPr>
            <a:picLocks noGrp="1" noChangeAspect="1"/>
          </p:cNvPicPr>
          <p:nvPr>
            <p:ph type="pic" sz="quarter" idx="4294967295"/>
          </p:nvPr>
        </p:nvPicPr>
        <p:blipFill>
          <a:blip r:embed="rId2"/>
          <a:srcRect/>
          <a:stretch/>
        </p:blipFill>
        <p:spPr>
          <a:xfrm>
            <a:off x="21771" y="1886727"/>
            <a:ext cx="6764732" cy="3806074"/>
          </a:xfrm>
        </p:spPr>
      </p:pic>
      <p:sp>
        <p:nvSpPr>
          <p:cNvPr id="5" name="Text Placeholder 4"/>
          <p:cNvSpPr>
            <a:spLocks noGrp="1"/>
          </p:cNvSpPr>
          <p:nvPr>
            <p:ph type="body" sz="quarter" idx="12"/>
          </p:nvPr>
        </p:nvSpPr>
        <p:spPr>
          <a:xfrm>
            <a:off x="75465" y="5692801"/>
            <a:ext cx="11944513" cy="1077321"/>
          </a:xfrm>
        </p:spPr>
        <p:txBody>
          <a:bodyPr>
            <a:normAutofit/>
          </a:bodyPr>
          <a:lstStyle/>
          <a:p>
            <a:pPr>
              <a:spcBef>
                <a:spcPts val="0"/>
              </a:spcBef>
            </a:pPr>
            <a:r>
              <a:rPr lang="en-GB" noProof="1"/>
              <a:t>Consumption-based emissions are calculated by adjusting the </a:t>
            </a:r>
          </a:p>
          <a:p>
            <a:pPr>
              <a:spcBef>
                <a:spcPts val="0"/>
              </a:spcBef>
            </a:pPr>
            <a:r>
              <a:rPr lang="en-GB" noProof="1"/>
              <a:t>standard production-based emissions to account for international trade</a:t>
            </a:r>
            <a:br>
              <a:rPr lang="en-GB" noProof="1"/>
            </a:br>
            <a:r>
              <a:rPr lang="en-GB" noProof="1"/>
              <a:t>Source: </a:t>
            </a:r>
            <a:r>
              <a:rPr lang="en-GB" altLang="en-US" noProof="1">
                <a:ea typeface="ＭＳ Ｐゴシック" pitchFamily="34" charset="-128"/>
                <a:hlinkClick r:id="rId3"/>
              </a:rPr>
              <a:t>Peters et al 2011</a:t>
            </a:r>
            <a:r>
              <a:rPr lang="en-GB" altLang="en-US" noProof="1">
                <a:ea typeface="ＭＳ Ｐゴシック" pitchFamily="34" charset="-128"/>
              </a:rPr>
              <a:t>;</a:t>
            </a:r>
            <a:r>
              <a:rPr lang="en-GB" altLang="en-US" noProof="1">
                <a:solidFill>
                  <a:srgbClr val="000000"/>
                </a:solidFill>
                <a:ea typeface="ＭＳ Ｐゴシック" pitchFamily="34" charset="-128"/>
              </a:rPr>
              <a:t> </a:t>
            </a:r>
            <a:r>
              <a:rPr lang="en-GB" altLang="en-US" noProof="1">
                <a:ea typeface="ＭＳ Ｐゴシック" pitchFamily="34" charset="-128"/>
                <a:hlinkClick r:id="rId4"/>
              </a:rPr>
              <a:t>Friedlingstein et al 2020</a:t>
            </a:r>
            <a:r>
              <a:rPr lang="en-GB" altLang="en-US" noProof="1">
                <a:ea typeface="ＭＳ Ｐゴシック" pitchFamily="34" charset="-128"/>
              </a:rPr>
              <a:t>;</a:t>
            </a:r>
            <a:r>
              <a:rPr lang="en-GB" altLang="en-US" noProof="1">
                <a:solidFill>
                  <a:srgbClr val="000000"/>
                </a:solidFill>
                <a:ea typeface="ＭＳ Ｐゴシック" pitchFamily="34" charset="-128"/>
              </a:rPr>
              <a:t> </a:t>
            </a:r>
            <a:r>
              <a:rPr lang="en-GB" altLang="en-US" noProof="1">
                <a:ea typeface="ＭＳ Ｐゴシック" pitchFamily="34" charset="-128"/>
                <a:hlinkClick r:id="rId5"/>
              </a:rPr>
              <a:t>Global Carbon Project 2019</a:t>
            </a:r>
            <a:endParaRPr lang="en-GB" noProof="1"/>
          </a:p>
        </p:txBody>
      </p:sp>
      <p:pic>
        <p:nvPicPr>
          <p:cNvPr id="6" name="Picture Placeholder 9">
            <a:extLst>
              <a:ext uri="{FF2B5EF4-FFF2-40B4-BE49-F238E27FC236}">
                <a16:creationId xmlns:a16="http://schemas.microsoft.com/office/drawing/2014/main" id="{DC450895-6380-49AB-B97B-57DCEA79B714}"/>
              </a:ext>
            </a:extLst>
          </p:cNvPr>
          <p:cNvPicPr>
            <a:picLocks noChangeAspect="1"/>
          </p:cNvPicPr>
          <p:nvPr/>
        </p:nvPicPr>
        <p:blipFill>
          <a:blip r:embed="rId6"/>
          <a:srcRect/>
          <a:stretch/>
        </p:blipFill>
        <p:spPr>
          <a:xfrm>
            <a:off x="5638800" y="1886727"/>
            <a:ext cx="6764732" cy="3806074"/>
          </a:xfrm>
          <a:prstGeom prst="rect">
            <a:avLst/>
          </a:prstGeom>
        </p:spPr>
      </p:pic>
      <p:sp>
        <p:nvSpPr>
          <p:cNvPr id="7" name="Text Placeholder 3">
            <a:extLst>
              <a:ext uri="{FF2B5EF4-FFF2-40B4-BE49-F238E27FC236}">
                <a16:creationId xmlns:a16="http://schemas.microsoft.com/office/drawing/2014/main" id="{E2FDF22C-A8AE-4A6B-9157-DFF7D41080F4}"/>
              </a:ext>
            </a:extLst>
          </p:cNvPr>
          <p:cNvSpPr txBox="1">
            <a:spLocks/>
          </p:cNvSpPr>
          <p:nvPr/>
        </p:nvSpPr>
        <p:spPr>
          <a:xfrm>
            <a:off x="6246251" y="1005158"/>
            <a:ext cx="5826374" cy="68421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noProof="1"/>
              <a:t>The differences between fossil CO</a:t>
            </a:r>
            <a:r>
              <a:rPr lang="en-GB" sz="1600" baseline="-25000" noProof="1"/>
              <a:t>2</a:t>
            </a:r>
            <a:r>
              <a:rPr lang="en-GB" sz="1600" noProof="1"/>
              <a:t> emissions per capita is larger than the differences between consumption and territorial emissions.</a:t>
            </a:r>
          </a:p>
        </p:txBody>
      </p:sp>
    </p:spTree>
    <p:extLst>
      <p:ext uri="{BB962C8B-B14F-4D97-AF65-F5344CB8AC3E}">
        <p14:creationId xmlns:p14="http://schemas.microsoft.com/office/powerpoint/2010/main" val="315873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80506"/>
            <a:ext cx="10972800" cy="838835"/>
          </a:xfrm>
        </p:spPr>
        <p:txBody>
          <a:bodyPr>
            <a:normAutofit/>
          </a:bodyPr>
          <a:lstStyle/>
          <a:p>
            <a:r>
              <a:rPr lang="en-GB" noProof="1">
                <a:solidFill>
                  <a:srgbClr val="008000"/>
                </a:solidFill>
              </a:rPr>
              <a:t>Total global emissions</a:t>
            </a:r>
          </a:p>
        </p:txBody>
      </p:sp>
      <p:sp>
        <p:nvSpPr>
          <p:cNvPr id="3" name="Text Placeholder 2"/>
          <p:cNvSpPr>
            <a:spLocks noGrp="1"/>
          </p:cNvSpPr>
          <p:nvPr>
            <p:ph idx="1"/>
          </p:nvPr>
        </p:nvSpPr>
        <p:spPr>
          <a:xfrm>
            <a:off x="609600" y="685800"/>
            <a:ext cx="11504001" cy="658813"/>
          </a:xfrm>
        </p:spPr>
        <p:txBody>
          <a:bodyPr>
            <a:normAutofit/>
          </a:bodyPr>
          <a:lstStyle/>
          <a:p>
            <a:pPr marL="0" indent="0" algn="ctr">
              <a:buNone/>
            </a:pPr>
            <a:r>
              <a:rPr lang="en-GB" altLang="en-US" sz="1800" noProof="1">
                <a:solidFill>
                  <a:schemeClr val="tx2">
                    <a:lumMod val="60000"/>
                    <a:lumOff val="40000"/>
                  </a:schemeClr>
                </a:solidFill>
                <a:ea typeface="ＭＳ Ｐゴシック" pitchFamily="34" charset="-128"/>
              </a:rPr>
              <a:t>Total global emissions: 43.0 </a:t>
            </a:r>
            <a:r>
              <a:rPr lang="en-GB" sz="1800" noProof="1">
                <a:solidFill>
                  <a:schemeClr val="tx2">
                    <a:lumMod val="60000"/>
                    <a:lumOff val="40000"/>
                  </a:schemeClr>
                </a:solidFill>
              </a:rPr>
              <a:t>±</a:t>
            </a:r>
            <a:r>
              <a:rPr lang="en-GB" altLang="en-US" sz="1800" noProof="1">
                <a:solidFill>
                  <a:schemeClr val="tx2">
                    <a:lumMod val="60000"/>
                    <a:lumOff val="40000"/>
                  </a:schemeClr>
                </a:solidFill>
                <a:ea typeface="ＭＳ Ｐゴシック" pitchFamily="34" charset="-128"/>
              </a:rPr>
              <a:t> 3.3 GtCO</a:t>
            </a:r>
            <a:r>
              <a:rPr lang="en-GB" altLang="en-US" sz="1800" baseline="-25000" noProof="1">
                <a:solidFill>
                  <a:schemeClr val="tx2">
                    <a:lumMod val="60000"/>
                    <a:lumOff val="40000"/>
                  </a:schemeClr>
                </a:solidFill>
                <a:ea typeface="ＭＳ Ｐゴシック" pitchFamily="34" charset="-128"/>
              </a:rPr>
              <a:t>2</a:t>
            </a:r>
            <a:r>
              <a:rPr lang="en-GB" altLang="en-US" sz="1800" noProof="1">
                <a:solidFill>
                  <a:schemeClr val="tx2">
                    <a:lumMod val="60000"/>
                    <a:lumOff val="40000"/>
                  </a:schemeClr>
                </a:solidFill>
                <a:ea typeface="ＭＳ Ｐゴシック" pitchFamily="34" charset="-128"/>
              </a:rPr>
              <a:t> in 2019, 56% over 1990</a:t>
            </a:r>
            <a:br>
              <a:rPr lang="en-GB" altLang="en-US" sz="1800" noProof="1">
                <a:solidFill>
                  <a:schemeClr val="tx2">
                    <a:lumMod val="60000"/>
                    <a:lumOff val="40000"/>
                  </a:schemeClr>
                </a:solidFill>
                <a:ea typeface="ＭＳ Ｐゴシック" pitchFamily="34" charset="-128"/>
              </a:rPr>
            </a:br>
            <a:r>
              <a:rPr lang="en-GB" altLang="en-US" sz="1800" noProof="1">
                <a:solidFill>
                  <a:schemeClr val="tx2">
                    <a:lumMod val="60000"/>
                    <a:lumOff val="40000"/>
                  </a:schemeClr>
                </a:solidFill>
                <a:ea typeface="ＭＳ Ｐゴシック" pitchFamily="34" charset="-128"/>
              </a:rPr>
              <a:t>Percentage land-use change: 39% in 1960, 14% averaged 2010</a:t>
            </a:r>
            <a:r>
              <a:rPr lang="en-GB" sz="1800" noProof="1">
                <a:solidFill>
                  <a:schemeClr val="tx2">
                    <a:lumMod val="60000"/>
                    <a:lumOff val="40000"/>
                  </a:schemeClr>
                </a:solidFill>
              </a:rPr>
              <a:t>–</a:t>
            </a:r>
            <a:r>
              <a:rPr lang="en-GB" altLang="en-US" sz="1800" noProof="1">
                <a:solidFill>
                  <a:schemeClr val="tx2">
                    <a:lumMod val="60000"/>
                    <a:lumOff val="40000"/>
                  </a:schemeClr>
                </a:solidFill>
                <a:ea typeface="ＭＳ Ｐゴシック" pitchFamily="34" charset="-128"/>
              </a:rPr>
              <a:t>2019</a:t>
            </a:r>
          </a:p>
        </p:txBody>
      </p:sp>
      <p:pic>
        <p:nvPicPr>
          <p:cNvPr id="12" name="Picture Placeholder 11">
            <a:extLst>
              <a:ext uri="{FF2B5EF4-FFF2-40B4-BE49-F238E27FC236}">
                <a16:creationId xmlns:a16="http://schemas.microsoft.com/office/drawing/2014/main" id="{AD2649B3-5885-46C0-9CEE-AD2AAEC328FC}"/>
              </a:ext>
            </a:extLst>
          </p:cNvPr>
          <p:cNvPicPr>
            <a:picLocks noGrp="1" noChangeAspect="1"/>
          </p:cNvPicPr>
          <p:nvPr>
            <p:ph type="pic" sz="quarter" idx="4294967295"/>
          </p:nvPr>
        </p:nvPicPr>
        <p:blipFill>
          <a:blip r:embed="rId3"/>
          <a:srcRect/>
          <a:stretch/>
        </p:blipFill>
        <p:spPr>
          <a:xfrm>
            <a:off x="1368425" y="1447800"/>
            <a:ext cx="8080375" cy="4546600"/>
          </a:xfrm>
        </p:spPr>
      </p:pic>
      <p:sp>
        <p:nvSpPr>
          <p:cNvPr id="5" name="Text Placeholder 4"/>
          <p:cNvSpPr>
            <a:spLocks noGrp="1"/>
          </p:cNvSpPr>
          <p:nvPr>
            <p:ph type="body" sz="quarter" idx="4294967295"/>
          </p:nvPr>
        </p:nvSpPr>
        <p:spPr>
          <a:xfrm>
            <a:off x="733424" y="6053138"/>
            <a:ext cx="11458575" cy="717550"/>
          </a:xfrm>
        </p:spPr>
        <p:txBody>
          <a:bodyPr>
            <a:normAutofit/>
          </a:bodyPr>
          <a:lstStyle/>
          <a:p>
            <a:pPr marL="0" indent="0">
              <a:spcBef>
                <a:spcPts val="0"/>
              </a:spcBef>
              <a:buNone/>
            </a:pPr>
            <a:r>
              <a:rPr lang="en-GB" altLang="en-US" sz="1200" noProof="1">
                <a:ea typeface="ＭＳ Ｐゴシック" pitchFamily="34" charset="-128"/>
              </a:rPr>
              <a:t>Land-use change estimates from three bookkeeping models, using fire-based variability from 1997</a:t>
            </a:r>
            <a:br>
              <a:rPr lang="en-GB" altLang="en-US" sz="1200" noProof="1">
                <a:ea typeface="ＭＳ Ｐゴシック" pitchFamily="34" charset="-128"/>
              </a:rPr>
            </a:br>
            <a:r>
              <a:rPr lang="en-GB" altLang="en-US" sz="1200" noProof="1">
                <a:ea typeface="ＭＳ Ｐゴシック" pitchFamily="34" charset="-128"/>
              </a:rPr>
              <a:t>Source: </a:t>
            </a:r>
            <a:r>
              <a:rPr lang="en-GB" altLang="en-US" sz="1200" noProof="1">
                <a:ea typeface="ＭＳ Ｐゴシック" pitchFamily="34" charset="-128"/>
                <a:hlinkClick r:id="rId4"/>
              </a:rPr>
              <a:t>CDIAC</a:t>
            </a:r>
            <a:r>
              <a:rPr lang="en-GB" altLang="en-US" sz="1200" noProof="1">
                <a:ea typeface="ＭＳ Ｐゴシック" pitchFamily="34" charset="-128"/>
              </a:rPr>
              <a:t>; </a:t>
            </a:r>
            <a:r>
              <a:rPr lang="en-GB" altLang="en-US" sz="1200" noProof="1">
                <a:ea typeface="ＭＳ Ｐゴシック" pitchFamily="34" charset="-128"/>
                <a:hlinkClick r:id="rId5"/>
              </a:rPr>
              <a:t>Houghton and Nassikas 2017</a:t>
            </a:r>
            <a:r>
              <a:rPr lang="en-GB" altLang="en-US" sz="1200" noProof="1">
                <a:ea typeface="ＭＳ Ｐゴシック" pitchFamily="34" charset="-128"/>
              </a:rPr>
              <a:t>; </a:t>
            </a:r>
            <a:r>
              <a:rPr lang="en-GB" altLang="en-US" sz="1200" noProof="1">
                <a:ea typeface="ＭＳ Ｐゴシック" pitchFamily="34" charset="-128"/>
                <a:hlinkClick r:id="rId6"/>
              </a:rPr>
              <a:t>Hansis et al 2015</a:t>
            </a:r>
            <a:r>
              <a:rPr lang="en-GB" altLang="en-US" sz="1200" noProof="1">
                <a:ea typeface="ＭＳ Ｐゴシック" pitchFamily="34" charset="-128"/>
              </a:rPr>
              <a:t>; </a:t>
            </a:r>
            <a:r>
              <a:rPr lang="en-GB" altLang="en-US" sz="1200" noProof="1">
                <a:ea typeface="ＭＳ Ｐゴシック" pitchFamily="34" charset="-128"/>
                <a:hlinkClick r:id="rId7"/>
              </a:rPr>
              <a:t>Gasser et al 2020</a:t>
            </a:r>
            <a:r>
              <a:rPr lang="en-GB" altLang="en-US" sz="1200" noProof="1">
                <a:ea typeface="ＭＳ Ｐゴシック" pitchFamily="34" charset="-128"/>
              </a:rPr>
              <a:t>; </a:t>
            </a:r>
            <a:r>
              <a:rPr lang="en-GB" altLang="en-US" sz="1200" noProof="1">
                <a:ea typeface="ＭＳ Ｐゴシック" pitchFamily="34" charset="-128"/>
                <a:hlinkClick r:id="rId8"/>
              </a:rPr>
              <a:t>van der Werf et al. 2017</a:t>
            </a:r>
            <a:r>
              <a:rPr lang="en-GB" altLang="en-US" sz="1200" noProof="1">
                <a:ea typeface="ＭＳ Ｐゴシック" pitchFamily="34" charset="-128"/>
              </a:rPr>
              <a:t>; </a:t>
            </a:r>
            <a:r>
              <a:rPr lang="en-GB" altLang="en-US" sz="1200" noProof="1">
                <a:ea typeface="ＭＳ Ｐゴシック" pitchFamily="34" charset="-128"/>
                <a:hlinkClick r:id="rId9"/>
              </a:rPr>
              <a:t>Friedlingstein et al 2020</a:t>
            </a:r>
            <a:r>
              <a:rPr lang="en-GB" altLang="en-US" sz="1200" noProof="1">
                <a:ea typeface="ＭＳ Ｐゴシック" pitchFamily="34" charset="-128"/>
              </a:rPr>
              <a:t>;</a:t>
            </a:r>
            <a:r>
              <a:rPr lang="en-GB" altLang="en-US" sz="1200" noProof="1">
                <a:solidFill>
                  <a:srgbClr val="000000"/>
                </a:solidFill>
                <a:ea typeface="ＭＳ Ｐゴシック" pitchFamily="34" charset="-128"/>
              </a:rPr>
              <a:t> </a:t>
            </a:r>
            <a:r>
              <a:rPr lang="en-GB" altLang="en-US" sz="1200" noProof="1">
                <a:ea typeface="ＭＳ Ｐゴシック" pitchFamily="34" charset="-128"/>
                <a:hlinkClick r:id="rId10"/>
              </a:rPr>
              <a:t>Global Carbon Budget 2020</a:t>
            </a:r>
            <a:endParaRPr lang="en-GB" altLang="en-US" sz="1200" noProof="1">
              <a:ea typeface="ＭＳ Ｐゴシック" pitchFamily="34" charset="-128"/>
            </a:endParaRPr>
          </a:p>
        </p:txBody>
      </p:sp>
      <p:pic>
        <p:nvPicPr>
          <p:cNvPr id="7" name="Picture 23"/>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8917577" y="1883399"/>
            <a:ext cx="1651998" cy="1074844"/>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4"/>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8917577" y="4274161"/>
            <a:ext cx="1655774" cy="1077301"/>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B1EC86-C695-4B74-A6D4-37803325D956}"/>
              </a:ext>
            </a:extLst>
          </p:cNvPr>
          <p:cNvPicPr>
            <a:picLocks noChangeAspect="1"/>
          </p:cNvPicPr>
          <p:nvPr/>
        </p:nvPicPr>
        <p:blipFill>
          <a:blip r:embed="rId13"/>
          <a:stretch>
            <a:fillRect/>
          </a:stretch>
        </p:blipFill>
        <p:spPr>
          <a:xfrm>
            <a:off x="0" y="38873"/>
            <a:ext cx="1562100" cy="600075"/>
          </a:xfrm>
          <a:prstGeom prst="rect">
            <a:avLst/>
          </a:prstGeom>
        </p:spPr>
      </p:pic>
      <p:sp>
        <p:nvSpPr>
          <p:cNvPr id="4" name="Slide Number Placeholder 3">
            <a:extLst>
              <a:ext uri="{FF2B5EF4-FFF2-40B4-BE49-F238E27FC236}">
                <a16:creationId xmlns:a16="http://schemas.microsoft.com/office/drawing/2014/main" id="{BB12BEF4-AF2F-426B-9641-CC0CFA74A066}"/>
              </a:ext>
            </a:extLst>
          </p:cNvPr>
          <p:cNvSpPr>
            <a:spLocks noGrp="1"/>
          </p:cNvSpPr>
          <p:nvPr>
            <p:ph type="sldNum" sz="quarter" idx="13"/>
          </p:nvPr>
        </p:nvSpPr>
        <p:spPr/>
        <p:txBody>
          <a:bodyPr/>
          <a:lstStyle/>
          <a:p>
            <a:fld id="{10A2484C-9E4B-47E5-9EA5-8AFFE68A9307}" type="slidenum">
              <a:rPr lang="th-TH" smtClean="0"/>
              <a:pPr/>
              <a:t>16</a:t>
            </a:fld>
            <a:endParaRPr lang="th-TH" sz="1600" dirty="0"/>
          </a:p>
        </p:txBody>
      </p:sp>
    </p:spTree>
    <p:extLst>
      <p:ext uri="{BB962C8B-B14F-4D97-AF65-F5344CB8AC3E}">
        <p14:creationId xmlns:p14="http://schemas.microsoft.com/office/powerpoint/2010/main" val="249281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D5087E-1B2C-44D6-BF55-8266EA58DD61}"/>
              </a:ext>
            </a:extLst>
          </p:cNvPr>
          <p:cNvSpPr>
            <a:spLocks noGrp="1"/>
          </p:cNvSpPr>
          <p:nvPr>
            <p:ph type="sldNum" sz="quarter" idx="13"/>
          </p:nvPr>
        </p:nvSpPr>
        <p:spPr/>
        <p:txBody>
          <a:bodyPr/>
          <a:lstStyle/>
          <a:p>
            <a:fld id="{10A2484C-9E4B-47E5-9EA5-8AFFE68A9307}" type="slidenum">
              <a:rPr lang="th-TH" smtClean="0"/>
              <a:pPr/>
              <a:t>17</a:t>
            </a:fld>
            <a:endParaRPr lang="th-TH" dirty="0"/>
          </a:p>
        </p:txBody>
      </p:sp>
      <p:sp>
        <p:nvSpPr>
          <p:cNvPr id="6" name="Title 4">
            <a:extLst>
              <a:ext uri="{FF2B5EF4-FFF2-40B4-BE49-F238E27FC236}">
                <a16:creationId xmlns:a16="http://schemas.microsoft.com/office/drawing/2014/main" id="{7EE5939B-A642-46A8-B723-174458BC0E5C}"/>
              </a:ext>
            </a:extLst>
          </p:cNvPr>
          <p:cNvSpPr>
            <a:spLocks noGrp="1"/>
          </p:cNvSpPr>
          <p:nvPr>
            <p:ph type="title"/>
          </p:nvPr>
        </p:nvSpPr>
        <p:spPr>
          <a:xfrm>
            <a:off x="2133600" y="152400"/>
            <a:ext cx="8229600" cy="838200"/>
          </a:xfrm>
        </p:spPr>
        <p:txBody>
          <a:bodyPr/>
          <a:lstStyle/>
          <a:p>
            <a:r>
              <a:rPr lang="en-US" dirty="0"/>
              <a:t>Summary of key trends</a:t>
            </a:r>
          </a:p>
        </p:txBody>
      </p:sp>
      <p:sp>
        <p:nvSpPr>
          <p:cNvPr id="7" name="Content Placeholder 5">
            <a:extLst>
              <a:ext uri="{FF2B5EF4-FFF2-40B4-BE49-F238E27FC236}">
                <a16:creationId xmlns:a16="http://schemas.microsoft.com/office/drawing/2014/main" id="{B8C127AD-D9CE-494C-9D4C-C2827D344A36}"/>
              </a:ext>
            </a:extLst>
          </p:cNvPr>
          <p:cNvSpPr>
            <a:spLocks noGrp="1"/>
          </p:cNvSpPr>
          <p:nvPr>
            <p:ph idx="1"/>
          </p:nvPr>
        </p:nvSpPr>
        <p:spPr>
          <a:xfrm>
            <a:off x="687999" y="1166019"/>
            <a:ext cx="9522801" cy="4525962"/>
          </a:xfrm>
        </p:spPr>
        <p:txBody>
          <a:bodyPr>
            <a:noAutofit/>
          </a:bodyPr>
          <a:lstStyle/>
          <a:p>
            <a:pPr>
              <a:buFont typeface="Wingdings" panose="05000000000000000000" pitchFamily="2" charset="2"/>
              <a:buChar char="ü"/>
            </a:pPr>
            <a:r>
              <a:rPr lang="en-US" sz="2200" dirty="0"/>
              <a:t>Rising emission, following 5-6 degree C pathways</a:t>
            </a:r>
          </a:p>
          <a:p>
            <a:pPr>
              <a:buFont typeface="Wingdings" panose="05000000000000000000" pitchFamily="2" charset="2"/>
              <a:buChar char="ü"/>
            </a:pPr>
            <a:r>
              <a:rPr lang="en-US" sz="2200" dirty="0"/>
              <a:t>Rising coal emissions</a:t>
            </a:r>
          </a:p>
          <a:p>
            <a:pPr>
              <a:buFont typeface="Wingdings" panose="05000000000000000000" pitchFamily="2" charset="2"/>
              <a:buChar char="ü"/>
            </a:pPr>
            <a:r>
              <a:rPr lang="en-US" sz="2200" dirty="0"/>
              <a:t>Top few nations/regions contributing a majority of emissions</a:t>
            </a:r>
          </a:p>
          <a:p>
            <a:pPr>
              <a:buFont typeface="Wingdings" panose="05000000000000000000" pitchFamily="2" charset="2"/>
              <a:buChar char="ü"/>
            </a:pPr>
            <a:r>
              <a:rPr lang="en-US" sz="2200" dirty="0"/>
              <a:t>Historical contributions</a:t>
            </a:r>
          </a:p>
          <a:p>
            <a:pPr>
              <a:buFont typeface="Wingdings" panose="05000000000000000000" pitchFamily="2" charset="2"/>
              <a:buChar char="ü"/>
            </a:pPr>
            <a:r>
              <a:rPr lang="en-US" sz="2200" dirty="0"/>
              <a:t>Structural change in developing-developed countries contributions</a:t>
            </a:r>
          </a:p>
          <a:p>
            <a:pPr>
              <a:buFont typeface="Wingdings" panose="05000000000000000000" pitchFamily="2" charset="2"/>
              <a:buChar char="ü"/>
            </a:pPr>
            <a:r>
              <a:rPr lang="en-US" sz="2200" dirty="0"/>
              <a:t>Few developing countries driving most of ‘new’ emissions </a:t>
            </a:r>
          </a:p>
          <a:p>
            <a:pPr>
              <a:buFont typeface="Wingdings" panose="05000000000000000000" pitchFamily="2" charset="2"/>
              <a:buChar char="ü"/>
            </a:pPr>
            <a:r>
              <a:rPr lang="en-US" sz="2200" dirty="0"/>
              <a:t>Rapid emissions reduction is needed and thus early peaking</a:t>
            </a:r>
          </a:p>
          <a:p>
            <a:pPr>
              <a:buFont typeface="Wingdings" panose="05000000000000000000" pitchFamily="2" charset="2"/>
              <a:buChar char="ü"/>
            </a:pPr>
            <a:r>
              <a:rPr lang="en-US" sz="2200" dirty="0"/>
              <a:t>Lower emissions in 2020 due to the COVID-19 pandemic have had little effect on the atmospheric CO2 concentration </a:t>
            </a:r>
          </a:p>
          <a:p>
            <a:pPr>
              <a:buFont typeface="Wingdings" panose="05000000000000000000" pitchFamily="2" charset="2"/>
              <a:buChar char="ü"/>
            </a:pPr>
            <a:r>
              <a:rPr lang="en-US" sz="2200" dirty="0"/>
              <a:t>COVID-19 effect could be only transitory and could catch up </a:t>
            </a:r>
            <a:r>
              <a:rPr lang="en-US" sz="2200" dirty="0">
                <a:sym typeface="Wingdings" panose="05000000000000000000" pitchFamily="2" charset="2"/>
              </a:rPr>
              <a:t> </a:t>
            </a:r>
            <a:r>
              <a:rPr lang="en-US" sz="2200" dirty="0"/>
              <a:t>structural change ???? </a:t>
            </a:r>
          </a:p>
        </p:txBody>
      </p:sp>
    </p:spTree>
    <p:extLst>
      <p:ext uri="{BB962C8B-B14F-4D97-AF65-F5344CB8AC3E}">
        <p14:creationId xmlns:p14="http://schemas.microsoft.com/office/powerpoint/2010/main" val="38381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4D84-499D-4233-86FE-9A0879FAC8F1}"/>
              </a:ext>
            </a:extLst>
          </p:cNvPr>
          <p:cNvSpPr>
            <a:spLocks noGrp="1"/>
          </p:cNvSpPr>
          <p:nvPr>
            <p:ph type="title"/>
          </p:nvPr>
        </p:nvSpPr>
        <p:spPr/>
        <p:txBody>
          <a:bodyPr/>
          <a:lstStyle/>
          <a:p>
            <a:r>
              <a:rPr lang="en-US" dirty="0"/>
              <a:t>History of climate negotiation </a:t>
            </a:r>
            <a:endParaRPr lang="en-IN" dirty="0"/>
          </a:p>
        </p:txBody>
      </p:sp>
      <p:sp>
        <p:nvSpPr>
          <p:cNvPr id="3" name="Content Placeholder 2">
            <a:extLst>
              <a:ext uri="{FF2B5EF4-FFF2-40B4-BE49-F238E27FC236}">
                <a16:creationId xmlns:a16="http://schemas.microsoft.com/office/drawing/2014/main" id="{C7A230D2-7F0F-4D44-8DBF-E8A9ACFB01FE}"/>
              </a:ext>
            </a:extLst>
          </p:cNvPr>
          <p:cNvSpPr>
            <a:spLocks noGrp="1"/>
          </p:cNvSpPr>
          <p:nvPr>
            <p:ph idx="1"/>
          </p:nvPr>
        </p:nvSpPr>
        <p:spPr>
          <a:xfrm>
            <a:off x="687999" y="1219200"/>
            <a:ext cx="10894401" cy="4877432"/>
          </a:xfrm>
        </p:spPr>
        <p:txBody>
          <a:bodyPr>
            <a:noAutofit/>
          </a:bodyPr>
          <a:lstStyle/>
          <a:p>
            <a:pPr>
              <a:lnSpc>
                <a:spcPct val="120000"/>
              </a:lnSpc>
              <a:buFont typeface="Wingdings" panose="05000000000000000000" pitchFamily="2" charset="2"/>
              <a:buChar char="ü"/>
            </a:pPr>
            <a:r>
              <a:rPr lang="en-US" sz="2000" dirty="0">
                <a:solidFill>
                  <a:srgbClr val="0070C0"/>
                </a:solidFill>
              </a:rPr>
              <a:t>1979 — The first World Climate Conference (WCC)</a:t>
            </a:r>
          </a:p>
          <a:p>
            <a:pPr>
              <a:lnSpc>
                <a:spcPct val="120000"/>
              </a:lnSpc>
              <a:buFont typeface="Wingdings" panose="05000000000000000000" pitchFamily="2" charset="2"/>
              <a:buChar char="ü"/>
            </a:pPr>
            <a:r>
              <a:rPr lang="en-US" sz="2000" dirty="0">
                <a:solidFill>
                  <a:srgbClr val="00B050"/>
                </a:solidFill>
              </a:rPr>
              <a:t>1988 — The Intergovernmental Panel on Climate Change is set up</a:t>
            </a:r>
          </a:p>
          <a:p>
            <a:pPr>
              <a:lnSpc>
                <a:spcPct val="120000"/>
              </a:lnSpc>
              <a:buFont typeface="Wingdings" panose="05000000000000000000" pitchFamily="2" charset="2"/>
              <a:buChar char="ü"/>
            </a:pPr>
            <a:r>
              <a:rPr lang="en-US" sz="2000" dirty="0">
                <a:solidFill>
                  <a:srgbClr val="C00000"/>
                </a:solidFill>
              </a:rPr>
              <a:t>1990 — IPCC publishes first assessment report. IPCC and second World Climate Conference call for a global treaty on climate change. United Nations General Assembly negotiations on a framework convention begin</a:t>
            </a:r>
          </a:p>
          <a:p>
            <a:pPr>
              <a:lnSpc>
                <a:spcPct val="120000"/>
              </a:lnSpc>
              <a:buFont typeface="Wingdings" panose="05000000000000000000" pitchFamily="2" charset="2"/>
              <a:buChar char="ü"/>
            </a:pPr>
            <a:r>
              <a:rPr lang="en-US" sz="2000" dirty="0">
                <a:solidFill>
                  <a:srgbClr val="0070C0"/>
                </a:solidFill>
              </a:rPr>
              <a:t>1991 — First meeting of the Intergovernmental Negotiating Committee (INC)  </a:t>
            </a:r>
          </a:p>
          <a:p>
            <a:pPr>
              <a:lnSpc>
                <a:spcPct val="120000"/>
              </a:lnSpc>
              <a:buFont typeface="Wingdings" panose="05000000000000000000" pitchFamily="2" charset="2"/>
              <a:buChar char="ü"/>
            </a:pPr>
            <a:r>
              <a:rPr lang="en-US" sz="2000" dirty="0">
                <a:solidFill>
                  <a:srgbClr val="00B050"/>
                </a:solidFill>
              </a:rPr>
              <a:t>1992 — The INC adopts UNFCCC text. At the Earth Summit in Rio, the UNFCCC is opened for signature along with UNCBD and UNCCD</a:t>
            </a:r>
          </a:p>
          <a:p>
            <a:pPr>
              <a:lnSpc>
                <a:spcPct val="120000"/>
              </a:lnSpc>
              <a:buFont typeface="Wingdings" panose="05000000000000000000" pitchFamily="2" charset="2"/>
              <a:buChar char="ü"/>
            </a:pPr>
            <a:r>
              <a:rPr lang="en-US" sz="2000" dirty="0">
                <a:solidFill>
                  <a:srgbClr val="C00000"/>
                </a:solidFill>
              </a:rPr>
              <a:t>1994 — UNFCCC enters into force </a:t>
            </a:r>
          </a:p>
          <a:p>
            <a:pPr>
              <a:lnSpc>
                <a:spcPct val="120000"/>
              </a:lnSpc>
              <a:buFont typeface="Wingdings" panose="05000000000000000000" pitchFamily="2" charset="2"/>
              <a:buChar char="ü"/>
            </a:pPr>
            <a:r>
              <a:rPr lang="en-US" sz="2000" dirty="0">
                <a:solidFill>
                  <a:srgbClr val="0070C0"/>
                </a:solidFill>
              </a:rPr>
              <a:t>1995 — The first Conference of the Parties (COP 1) in Berlin</a:t>
            </a:r>
          </a:p>
          <a:p>
            <a:pPr>
              <a:lnSpc>
                <a:spcPct val="120000"/>
              </a:lnSpc>
              <a:buFont typeface="Wingdings" panose="05000000000000000000" pitchFamily="2" charset="2"/>
              <a:buChar char="ü"/>
            </a:pPr>
            <a:r>
              <a:rPr lang="en-US" sz="2000" dirty="0">
                <a:solidFill>
                  <a:srgbClr val="00B050"/>
                </a:solidFill>
              </a:rPr>
              <a:t>1996 — The UNFCCC Secretariat is set up to support the Convention</a:t>
            </a:r>
          </a:p>
          <a:p>
            <a:pPr>
              <a:lnSpc>
                <a:spcPct val="120000"/>
              </a:lnSpc>
              <a:buFont typeface="Wingdings" panose="05000000000000000000" pitchFamily="2" charset="2"/>
              <a:buChar char="ü"/>
            </a:pPr>
            <a:r>
              <a:rPr lang="en-US" sz="2000" dirty="0">
                <a:solidFill>
                  <a:srgbClr val="C00000"/>
                </a:solidFill>
              </a:rPr>
              <a:t>1997 – Kyoto Protocol adopted at COP-3</a:t>
            </a:r>
          </a:p>
        </p:txBody>
      </p:sp>
      <p:sp>
        <p:nvSpPr>
          <p:cNvPr id="4" name="Slide Number Placeholder 3">
            <a:extLst>
              <a:ext uri="{FF2B5EF4-FFF2-40B4-BE49-F238E27FC236}">
                <a16:creationId xmlns:a16="http://schemas.microsoft.com/office/drawing/2014/main" id="{7920597A-210C-4882-877A-6956AC11A6BA}"/>
              </a:ext>
            </a:extLst>
          </p:cNvPr>
          <p:cNvSpPr>
            <a:spLocks noGrp="1"/>
          </p:cNvSpPr>
          <p:nvPr>
            <p:ph type="sldNum" sz="quarter" idx="13"/>
          </p:nvPr>
        </p:nvSpPr>
        <p:spPr/>
        <p:txBody>
          <a:bodyPr/>
          <a:lstStyle/>
          <a:p>
            <a:fld id="{10A2484C-9E4B-47E5-9EA5-8AFFE68A9307}" type="slidenum">
              <a:rPr lang="th-TH" smtClean="0"/>
              <a:pPr/>
              <a:t>18</a:t>
            </a:fld>
            <a:endParaRPr lang="th-TH" dirty="0"/>
          </a:p>
        </p:txBody>
      </p:sp>
    </p:spTree>
    <p:extLst>
      <p:ext uri="{BB962C8B-B14F-4D97-AF65-F5344CB8AC3E}">
        <p14:creationId xmlns:p14="http://schemas.microsoft.com/office/powerpoint/2010/main" val="93188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EC92-AD19-4835-8C10-66F2BD05F34C}"/>
              </a:ext>
            </a:extLst>
          </p:cNvPr>
          <p:cNvSpPr>
            <a:spLocks noGrp="1"/>
          </p:cNvSpPr>
          <p:nvPr>
            <p:ph type="title"/>
          </p:nvPr>
        </p:nvSpPr>
        <p:spPr/>
        <p:txBody>
          <a:bodyPr/>
          <a:lstStyle/>
          <a:p>
            <a:r>
              <a:rPr lang="en-IN" dirty="0"/>
              <a:t>UNFCCC Article 2 (Objectives)</a:t>
            </a:r>
          </a:p>
        </p:txBody>
      </p:sp>
      <p:sp>
        <p:nvSpPr>
          <p:cNvPr id="3" name="Content Placeholder 2">
            <a:extLst>
              <a:ext uri="{FF2B5EF4-FFF2-40B4-BE49-F238E27FC236}">
                <a16:creationId xmlns:a16="http://schemas.microsoft.com/office/drawing/2014/main" id="{EE507101-FD71-44C6-8057-D65F8F8642B6}"/>
              </a:ext>
            </a:extLst>
          </p:cNvPr>
          <p:cNvSpPr>
            <a:spLocks noGrp="1"/>
          </p:cNvSpPr>
          <p:nvPr>
            <p:ph idx="1"/>
          </p:nvPr>
        </p:nvSpPr>
        <p:spPr>
          <a:xfrm>
            <a:off x="812800" y="1447801"/>
            <a:ext cx="10541000" cy="4525963"/>
          </a:xfrm>
        </p:spPr>
        <p:txBody>
          <a:bodyPr>
            <a:normAutofit/>
          </a:bodyPr>
          <a:lstStyle/>
          <a:p>
            <a:pPr>
              <a:lnSpc>
                <a:spcPct val="110000"/>
              </a:lnSpc>
            </a:pPr>
            <a:r>
              <a:rPr lang="en-US" dirty="0">
                <a:solidFill>
                  <a:srgbClr val="002060"/>
                </a:solidFill>
              </a:rPr>
              <a:t>…… “The ultimate objective of the Convention is to stabilize greenhouse gas concentrations at a level that would prevent dangerous anthropogenic interference with the climate system….." </a:t>
            </a:r>
          </a:p>
          <a:p>
            <a:pPr>
              <a:lnSpc>
                <a:spcPct val="110000"/>
              </a:lnSpc>
            </a:pPr>
            <a:endParaRPr lang="en-US" dirty="0"/>
          </a:p>
          <a:p>
            <a:pPr>
              <a:lnSpc>
                <a:spcPct val="110000"/>
              </a:lnSpc>
            </a:pPr>
            <a:r>
              <a:rPr lang="en-US" dirty="0">
                <a:solidFill>
                  <a:srgbClr val="C00000"/>
                </a:solidFill>
              </a:rPr>
              <a:t>……"such a level should be achieved within a time-frame sufficient to allow ecosystems to adapt naturally to climate change, to ensure that food production is not threatened, and to enable economic development to proceed in a sustainable manner…….“</a:t>
            </a:r>
          </a:p>
          <a:p>
            <a:endParaRPr lang="en-IN" dirty="0"/>
          </a:p>
        </p:txBody>
      </p:sp>
      <p:sp>
        <p:nvSpPr>
          <p:cNvPr id="4" name="Slide Number Placeholder 3">
            <a:extLst>
              <a:ext uri="{FF2B5EF4-FFF2-40B4-BE49-F238E27FC236}">
                <a16:creationId xmlns:a16="http://schemas.microsoft.com/office/drawing/2014/main" id="{87CAB75B-B3CB-439A-B00F-3EC939C3742D}"/>
              </a:ext>
            </a:extLst>
          </p:cNvPr>
          <p:cNvSpPr>
            <a:spLocks noGrp="1"/>
          </p:cNvSpPr>
          <p:nvPr>
            <p:ph type="sldNum" sz="quarter" idx="13"/>
          </p:nvPr>
        </p:nvSpPr>
        <p:spPr/>
        <p:txBody>
          <a:bodyPr/>
          <a:lstStyle/>
          <a:p>
            <a:fld id="{10A2484C-9E4B-47E5-9EA5-8AFFE68A9307}" type="slidenum">
              <a:rPr lang="th-TH" smtClean="0"/>
              <a:pPr/>
              <a:t>19</a:t>
            </a:fld>
            <a:endParaRPr lang="th-TH" dirty="0"/>
          </a:p>
        </p:txBody>
      </p:sp>
    </p:spTree>
    <p:extLst>
      <p:ext uri="{BB962C8B-B14F-4D97-AF65-F5344CB8AC3E}">
        <p14:creationId xmlns:p14="http://schemas.microsoft.com/office/powerpoint/2010/main" val="116013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Questions</a:t>
            </a:r>
            <a:endParaRPr lang="th-TH" dirty="0"/>
          </a:p>
        </p:txBody>
      </p:sp>
      <p:sp>
        <p:nvSpPr>
          <p:cNvPr id="3" name="Subtitle 2"/>
          <p:cNvSpPr>
            <a:spLocks noGrp="1"/>
          </p:cNvSpPr>
          <p:nvPr>
            <p:ph idx="1"/>
          </p:nvPr>
        </p:nvSpPr>
        <p:spPr>
          <a:xfrm>
            <a:off x="812800" y="990601"/>
            <a:ext cx="10388600" cy="3220699"/>
          </a:xfrm>
        </p:spPr>
        <p:txBody>
          <a:bodyPr>
            <a:normAutofit/>
          </a:bodyPr>
          <a:lstStyle/>
          <a:p>
            <a:pPr marL="457200" indent="-457200">
              <a:buFont typeface="+mj-lt"/>
              <a:buAutoNum type="arabicPeriod"/>
            </a:pPr>
            <a:r>
              <a:rPr lang="en-US" sz="2100" dirty="0"/>
              <a:t>What are/has been the historic trends of global emissions? Who are the top GHG emitters? Which sectors emit most and why?</a:t>
            </a:r>
          </a:p>
          <a:p>
            <a:pPr marL="457200" indent="-457200">
              <a:buFont typeface="+mj-lt"/>
              <a:buAutoNum type="arabicPeriod"/>
            </a:pPr>
            <a:endParaRPr lang="en-US" sz="2100" dirty="0"/>
          </a:p>
          <a:p>
            <a:pPr marL="457200" indent="-457200">
              <a:buFont typeface="+mj-lt"/>
              <a:buAutoNum type="arabicPeriod"/>
            </a:pPr>
            <a:r>
              <a:rPr lang="en-US" sz="2100" dirty="0"/>
              <a:t>What has been the history of climate negotiations? How it has evolved?</a:t>
            </a:r>
          </a:p>
          <a:p>
            <a:pPr marL="457200" indent="-457200">
              <a:buFont typeface="+mj-lt"/>
              <a:buAutoNum type="arabicPeriod"/>
            </a:pPr>
            <a:endParaRPr lang="en-US" sz="2100" dirty="0"/>
          </a:p>
          <a:p>
            <a:pPr marL="457200" indent="-457200">
              <a:buFont typeface="+mj-lt"/>
              <a:buAutoNum type="arabicPeriod"/>
            </a:pPr>
            <a:r>
              <a:rPr lang="en-US" sz="2100" dirty="0"/>
              <a:t>What is the IPCC? What are some of its key findings and messages? </a:t>
            </a:r>
            <a:endParaRPr lang="th-TH" sz="2100" dirty="0"/>
          </a:p>
        </p:txBody>
      </p:sp>
      <p:sp>
        <p:nvSpPr>
          <p:cNvPr id="4" name="Slide Number Placeholder 3">
            <a:extLst>
              <a:ext uri="{FF2B5EF4-FFF2-40B4-BE49-F238E27FC236}">
                <a16:creationId xmlns:a16="http://schemas.microsoft.com/office/drawing/2014/main" id="{FC915F3C-59BA-4E8D-9A79-1669ECD33C32}"/>
              </a:ext>
            </a:extLst>
          </p:cNvPr>
          <p:cNvSpPr>
            <a:spLocks noGrp="1"/>
          </p:cNvSpPr>
          <p:nvPr>
            <p:ph type="sldNum" sz="quarter" idx="13"/>
          </p:nvPr>
        </p:nvSpPr>
        <p:spPr/>
        <p:txBody>
          <a:bodyPr/>
          <a:lstStyle/>
          <a:p>
            <a:fld id="{10A2484C-9E4B-47E5-9EA5-8AFFE68A9307}" type="slidenum">
              <a:rPr lang="th-TH" smtClean="0"/>
              <a:t>2</a:t>
            </a:fld>
            <a:endParaRPr lang="th-TH"/>
          </a:p>
        </p:txBody>
      </p:sp>
      <p:sp>
        <p:nvSpPr>
          <p:cNvPr id="5" name="TextBox 4">
            <a:extLst>
              <a:ext uri="{FF2B5EF4-FFF2-40B4-BE49-F238E27FC236}">
                <a16:creationId xmlns:a16="http://schemas.microsoft.com/office/drawing/2014/main" id="{407E1412-C705-4501-B4F3-DA0B3EB76271}"/>
              </a:ext>
            </a:extLst>
          </p:cNvPr>
          <p:cNvSpPr txBox="1"/>
          <p:nvPr/>
        </p:nvSpPr>
        <p:spPr>
          <a:xfrm>
            <a:off x="688000" y="4211299"/>
            <a:ext cx="10691200" cy="1569660"/>
          </a:xfrm>
          <a:prstGeom prst="rect">
            <a:avLst/>
          </a:prstGeom>
          <a:noFill/>
        </p:spPr>
        <p:txBody>
          <a:bodyPr wrap="square" rtlCol="0">
            <a:spAutoFit/>
          </a:bodyPr>
          <a:lstStyle/>
          <a:p>
            <a:r>
              <a:rPr lang="en-IN" sz="2400" dirty="0"/>
              <a:t>This lecture focuses on the understating of the past trends of global emissions and emitters and their sources and sectors. It discusses the history of climate negotiations and its evolution to the present day. Lastly it highlights IPCC’s work, research and its reports that guide policymakers around the world. </a:t>
            </a:r>
          </a:p>
        </p:txBody>
      </p:sp>
    </p:spTree>
    <p:extLst>
      <p:ext uri="{BB962C8B-B14F-4D97-AF65-F5344CB8AC3E}">
        <p14:creationId xmlns:p14="http://schemas.microsoft.com/office/powerpoint/2010/main" val="82108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UNFCCC Article 3 (Principles)</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20</a:t>
            </a:fld>
            <a:endParaRPr lang="th-TH" dirty="0"/>
          </a:p>
        </p:txBody>
      </p:sp>
      <p:sp>
        <p:nvSpPr>
          <p:cNvPr id="5" name="Content Placeholder 2">
            <a:extLst>
              <a:ext uri="{FF2B5EF4-FFF2-40B4-BE49-F238E27FC236}">
                <a16:creationId xmlns:a16="http://schemas.microsoft.com/office/drawing/2014/main" id="{F437DE8D-2FD9-4686-8035-CD05AE24E4F9}"/>
              </a:ext>
            </a:extLst>
          </p:cNvPr>
          <p:cNvSpPr>
            <a:spLocks noGrp="1"/>
          </p:cNvSpPr>
          <p:nvPr>
            <p:ph idx="1"/>
          </p:nvPr>
        </p:nvSpPr>
        <p:spPr>
          <a:xfrm>
            <a:off x="687999" y="990600"/>
            <a:ext cx="10972800" cy="5334000"/>
          </a:xfrm>
        </p:spPr>
        <p:txBody>
          <a:bodyPr>
            <a:normAutofit/>
          </a:bodyPr>
          <a:lstStyle/>
          <a:p>
            <a:r>
              <a:rPr lang="en-US" b="1" dirty="0">
                <a:solidFill>
                  <a:srgbClr val="0070C0"/>
                </a:solidFill>
              </a:rPr>
              <a:t>Inter-generational equity</a:t>
            </a:r>
          </a:p>
          <a:p>
            <a:pPr lvl="1"/>
            <a:r>
              <a:rPr lang="en-US" dirty="0"/>
              <a:t>“…. The Parties should protect the climate system for the benefit of present and future generations of humankind…. “</a:t>
            </a:r>
          </a:p>
          <a:p>
            <a:endParaRPr lang="en-US" sz="1000" dirty="0"/>
          </a:p>
          <a:p>
            <a:r>
              <a:rPr lang="en-US" b="1" dirty="0">
                <a:solidFill>
                  <a:srgbClr val="0070C0"/>
                </a:solidFill>
              </a:rPr>
              <a:t>Common but differentiated responsibility</a:t>
            </a:r>
          </a:p>
          <a:p>
            <a:pPr lvl="1"/>
            <a:r>
              <a:rPr lang="en-US" dirty="0"/>
              <a:t>“…. on the basis of equity and in accordance with their common but differentiated responsibilities and respective capabilities. Accordingly, the developed country Parties should take the lead in combating climate change and the adverse effects thereof…..”</a:t>
            </a:r>
          </a:p>
          <a:p>
            <a:pPr lvl="1"/>
            <a:endParaRPr lang="en-US" sz="1000" dirty="0"/>
          </a:p>
          <a:p>
            <a:r>
              <a:rPr lang="en-US" b="1" dirty="0">
                <a:solidFill>
                  <a:srgbClr val="0070C0"/>
                </a:solidFill>
              </a:rPr>
              <a:t>Needs of developing countries</a:t>
            </a:r>
          </a:p>
          <a:p>
            <a:r>
              <a:rPr lang="en-US" sz="2000" dirty="0"/>
              <a:t>“……The specific needs and special circumstances of developing country Parties… should be given full consideration…..”</a:t>
            </a:r>
          </a:p>
        </p:txBody>
      </p:sp>
    </p:spTree>
    <p:extLst>
      <p:ext uri="{BB962C8B-B14F-4D97-AF65-F5344CB8AC3E}">
        <p14:creationId xmlns:p14="http://schemas.microsoft.com/office/powerpoint/2010/main" val="35813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a:xfrm>
            <a:off x="2039999" y="1"/>
            <a:ext cx="8229600" cy="838835"/>
          </a:xfrm>
        </p:spPr>
        <p:txBody>
          <a:bodyPr/>
          <a:lstStyle/>
          <a:p>
            <a:r>
              <a:rPr lang="en-IN" dirty="0"/>
              <a:t>International Climate Regime</a:t>
            </a:r>
          </a:p>
        </p:txBody>
      </p:sp>
      <p:sp>
        <p:nvSpPr>
          <p:cNvPr id="3" name="Content Placeholder 2">
            <a:extLst>
              <a:ext uri="{FF2B5EF4-FFF2-40B4-BE49-F238E27FC236}">
                <a16:creationId xmlns:a16="http://schemas.microsoft.com/office/drawing/2014/main" id="{ED481418-87AA-43C6-98B3-0D99641AF73E}"/>
              </a:ext>
            </a:extLst>
          </p:cNvPr>
          <p:cNvSpPr>
            <a:spLocks noGrp="1"/>
          </p:cNvSpPr>
          <p:nvPr>
            <p:ph idx="1"/>
          </p:nvPr>
        </p:nvSpPr>
        <p:spPr>
          <a:xfrm>
            <a:off x="687999" y="780099"/>
            <a:ext cx="9789501" cy="1569081"/>
          </a:xfrm>
        </p:spPr>
        <p:txBody>
          <a:bodyPr>
            <a:noAutofit/>
          </a:bodyPr>
          <a:lstStyle/>
          <a:p>
            <a:r>
              <a:rPr lang="en-US" sz="1700" b="1" dirty="0"/>
              <a:t>Berlin Mandate </a:t>
            </a:r>
            <a:r>
              <a:rPr lang="en-US" sz="1700" dirty="0"/>
              <a:t>(1995 Dec) and </a:t>
            </a:r>
            <a:r>
              <a:rPr lang="en-US" sz="1700" b="1" dirty="0"/>
              <a:t>The Kyoto Protocol </a:t>
            </a:r>
            <a:r>
              <a:rPr lang="en-US" sz="1700" dirty="0"/>
              <a:t>(1997 Dec 11) </a:t>
            </a:r>
          </a:p>
          <a:p>
            <a:pPr lvl="1"/>
            <a:r>
              <a:rPr lang="en-US" sz="1700" dirty="0"/>
              <a:t>Realization that loose emission reductions provisions in UNFCCC are inadequate</a:t>
            </a:r>
          </a:p>
          <a:p>
            <a:pPr lvl="1"/>
            <a:r>
              <a:rPr lang="en-US" sz="1700" dirty="0"/>
              <a:t>Mandate to negotiate to strengthen the global action in Berlin to come up with an agreement in two years </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21</a:t>
            </a:fld>
            <a:endParaRPr lang="th-TH" dirty="0"/>
          </a:p>
        </p:txBody>
      </p:sp>
      <p:graphicFrame>
        <p:nvGraphicFramePr>
          <p:cNvPr id="6" name="Table 6">
            <a:extLst>
              <a:ext uri="{FF2B5EF4-FFF2-40B4-BE49-F238E27FC236}">
                <a16:creationId xmlns:a16="http://schemas.microsoft.com/office/drawing/2014/main" id="{B2174C2A-4401-4A6F-B899-3BB75433F273}"/>
              </a:ext>
            </a:extLst>
          </p:cNvPr>
          <p:cNvGraphicFramePr>
            <a:graphicFrameLocks noGrp="1"/>
          </p:cNvGraphicFramePr>
          <p:nvPr>
            <p:extLst>
              <p:ext uri="{D42A27DB-BD31-4B8C-83A1-F6EECF244321}">
                <p14:modId xmlns:p14="http://schemas.microsoft.com/office/powerpoint/2010/main" val="490534968"/>
              </p:ext>
            </p:extLst>
          </p:nvPr>
        </p:nvGraphicFramePr>
        <p:xfrm>
          <a:off x="6464301" y="2361879"/>
          <a:ext cx="4038600" cy="4038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17579082"/>
                    </a:ext>
                  </a:extLst>
                </a:gridCol>
                <a:gridCol w="1447800">
                  <a:extLst>
                    <a:ext uri="{9D8B030D-6E8A-4147-A177-3AD203B41FA5}">
                      <a16:colId xmlns:a16="http://schemas.microsoft.com/office/drawing/2014/main" val="350380384"/>
                    </a:ext>
                  </a:extLst>
                </a:gridCol>
              </a:tblGrid>
              <a:tr h="370840">
                <a:tc>
                  <a:txBody>
                    <a:bodyPr/>
                    <a:lstStyle/>
                    <a:p>
                      <a:r>
                        <a:rPr lang="en-IN" sz="1500" dirty="0"/>
                        <a:t>Countries</a:t>
                      </a:r>
                    </a:p>
                  </a:txBody>
                  <a:tcPr/>
                </a:tc>
                <a:tc>
                  <a:txBody>
                    <a:bodyPr/>
                    <a:lstStyle/>
                    <a:p>
                      <a:r>
                        <a:rPr lang="en-IN" sz="1500" dirty="0"/>
                        <a:t>Target (1990**-2008/2012)</a:t>
                      </a:r>
                    </a:p>
                  </a:txBody>
                  <a:tcPr/>
                </a:tc>
                <a:extLst>
                  <a:ext uri="{0D108BD9-81ED-4DB2-BD59-A6C34878D82A}">
                    <a16:rowId xmlns:a16="http://schemas.microsoft.com/office/drawing/2014/main" val="412329691"/>
                  </a:ext>
                </a:extLst>
              </a:tr>
              <a:tr h="370840">
                <a:tc>
                  <a:txBody>
                    <a:bodyPr/>
                    <a:lstStyle/>
                    <a:p>
                      <a:r>
                        <a:rPr lang="en-IN" sz="1400" b="1" dirty="0"/>
                        <a:t>EU-15*, Bulgaria, Czech Republic, Estonia, Liechtenstein, Lithuania, Monaco, Romania, Slovakia, Slovenia, Switzerland</a:t>
                      </a:r>
                    </a:p>
                  </a:txBody>
                  <a:tcPr/>
                </a:tc>
                <a:tc>
                  <a:txBody>
                    <a:bodyPr/>
                    <a:lstStyle/>
                    <a:p>
                      <a:pPr algn="ctr"/>
                      <a:r>
                        <a:rPr lang="en-IN" sz="1400" b="1" dirty="0"/>
                        <a:t>-8%</a:t>
                      </a:r>
                    </a:p>
                  </a:txBody>
                  <a:tcPr/>
                </a:tc>
                <a:extLst>
                  <a:ext uri="{0D108BD9-81ED-4DB2-BD59-A6C34878D82A}">
                    <a16:rowId xmlns:a16="http://schemas.microsoft.com/office/drawing/2014/main" val="406270257"/>
                  </a:ext>
                </a:extLst>
              </a:tr>
              <a:tr h="370840">
                <a:tc>
                  <a:txBody>
                    <a:bodyPr/>
                    <a:lstStyle/>
                    <a:p>
                      <a:r>
                        <a:rPr lang="en-IN" sz="1400" b="1" dirty="0"/>
                        <a:t>US***</a:t>
                      </a:r>
                    </a:p>
                  </a:txBody>
                  <a:tcPr/>
                </a:tc>
                <a:tc>
                  <a:txBody>
                    <a:bodyPr/>
                    <a:lstStyle/>
                    <a:p>
                      <a:pPr algn="ctr"/>
                      <a:r>
                        <a:rPr lang="en-IN" sz="1400" b="1" dirty="0"/>
                        <a:t>-7%</a:t>
                      </a:r>
                    </a:p>
                  </a:txBody>
                  <a:tcPr/>
                </a:tc>
                <a:extLst>
                  <a:ext uri="{0D108BD9-81ED-4DB2-BD59-A6C34878D82A}">
                    <a16:rowId xmlns:a16="http://schemas.microsoft.com/office/drawing/2014/main" val="1868472597"/>
                  </a:ext>
                </a:extLst>
              </a:tr>
              <a:tr h="370840">
                <a:tc>
                  <a:txBody>
                    <a:bodyPr/>
                    <a:lstStyle/>
                    <a:p>
                      <a:r>
                        <a:rPr lang="en-IN" sz="1400" b="1" dirty="0"/>
                        <a:t>Canada, Hungary, Japan</a:t>
                      </a:r>
                    </a:p>
                  </a:txBody>
                  <a:tcPr/>
                </a:tc>
                <a:tc>
                  <a:txBody>
                    <a:bodyPr/>
                    <a:lstStyle/>
                    <a:p>
                      <a:pPr algn="ctr"/>
                      <a:r>
                        <a:rPr lang="en-IN" sz="1400" b="1" dirty="0"/>
                        <a:t>-6%</a:t>
                      </a:r>
                    </a:p>
                  </a:txBody>
                  <a:tcPr/>
                </a:tc>
                <a:extLst>
                  <a:ext uri="{0D108BD9-81ED-4DB2-BD59-A6C34878D82A}">
                    <a16:rowId xmlns:a16="http://schemas.microsoft.com/office/drawing/2014/main" val="2133408853"/>
                  </a:ext>
                </a:extLst>
              </a:tr>
              <a:tr h="370840">
                <a:tc>
                  <a:txBody>
                    <a:bodyPr/>
                    <a:lstStyle/>
                    <a:p>
                      <a:r>
                        <a:rPr lang="en-IN" sz="1400" b="1" dirty="0"/>
                        <a:t>Croatia</a:t>
                      </a:r>
                    </a:p>
                  </a:txBody>
                  <a:tcPr/>
                </a:tc>
                <a:tc>
                  <a:txBody>
                    <a:bodyPr/>
                    <a:lstStyle/>
                    <a:p>
                      <a:pPr algn="ctr"/>
                      <a:r>
                        <a:rPr lang="en-IN" sz="1400" b="1" dirty="0"/>
                        <a:t>-5%</a:t>
                      </a:r>
                    </a:p>
                  </a:txBody>
                  <a:tcPr/>
                </a:tc>
                <a:extLst>
                  <a:ext uri="{0D108BD9-81ED-4DB2-BD59-A6C34878D82A}">
                    <a16:rowId xmlns:a16="http://schemas.microsoft.com/office/drawing/2014/main" val="1380918198"/>
                  </a:ext>
                </a:extLst>
              </a:tr>
              <a:tr h="370840">
                <a:tc>
                  <a:txBody>
                    <a:bodyPr/>
                    <a:lstStyle/>
                    <a:p>
                      <a:r>
                        <a:rPr lang="en-IN" sz="1400" b="1" dirty="0"/>
                        <a:t>New Zealand, Russian Federation, Ukraine</a:t>
                      </a:r>
                    </a:p>
                  </a:txBody>
                  <a:tcPr/>
                </a:tc>
                <a:tc>
                  <a:txBody>
                    <a:bodyPr/>
                    <a:lstStyle/>
                    <a:p>
                      <a:pPr algn="ctr"/>
                      <a:r>
                        <a:rPr lang="en-IN" sz="1400" b="1" dirty="0"/>
                        <a:t>0</a:t>
                      </a:r>
                    </a:p>
                  </a:txBody>
                  <a:tcPr/>
                </a:tc>
                <a:extLst>
                  <a:ext uri="{0D108BD9-81ED-4DB2-BD59-A6C34878D82A}">
                    <a16:rowId xmlns:a16="http://schemas.microsoft.com/office/drawing/2014/main" val="32711291"/>
                  </a:ext>
                </a:extLst>
              </a:tr>
              <a:tr h="223516">
                <a:tc>
                  <a:txBody>
                    <a:bodyPr/>
                    <a:lstStyle/>
                    <a:p>
                      <a:r>
                        <a:rPr lang="en-IN" sz="1400" b="1" dirty="0"/>
                        <a:t>Norway</a:t>
                      </a:r>
                    </a:p>
                  </a:txBody>
                  <a:tcPr/>
                </a:tc>
                <a:tc>
                  <a:txBody>
                    <a:bodyPr/>
                    <a:lstStyle/>
                    <a:p>
                      <a:pPr algn="ctr"/>
                      <a:r>
                        <a:rPr lang="en-IN" sz="1400" b="1" dirty="0"/>
                        <a:t>1%</a:t>
                      </a:r>
                    </a:p>
                  </a:txBody>
                  <a:tcPr/>
                </a:tc>
                <a:extLst>
                  <a:ext uri="{0D108BD9-81ED-4DB2-BD59-A6C34878D82A}">
                    <a16:rowId xmlns:a16="http://schemas.microsoft.com/office/drawing/2014/main" val="3034158072"/>
                  </a:ext>
                </a:extLst>
              </a:tr>
              <a:tr h="185420">
                <a:tc>
                  <a:txBody>
                    <a:bodyPr/>
                    <a:lstStyle/>
                    <a:p>
                      <a:r>
                        <a:rPr lang="en-IN" sz="1400" b="1" dirty="0"/>
                        <a:t>Australia</a:t>
                      </a:r>
                    </a:p>
                  </a:txBody>
                  <a:tcPr/>
                </a:tc>
                <a:tc>
                  <a:txBody>
                    <a:bodyPr/>
                    <a:lstStyle/>
                    <a:p>
                      <a:pPr algn="ctr"/>
                      <a:r>
                        <a:rPr lang="en-IN" sz="1400" b="1" dirty="0"/>
                        <a:t>8%</a:t>
                      </a:r>
                    </a:p>
                  </a:txBody>
                  <a:tcPr/>
                </a:tc>
                <a:extLst>
                  <a:ext uri="{0D108BD9-81ED-4DB2-BD59-A6C34878D82A}">
                    <a16:rowId xmlns:a16="http://schemas.microsoft.com/office/drawing/2014/main" val="2683747567"/>
                  </a:ext>
                </a:extLst>
              </a:tr>
              <a:tr h="185420">
                <a:tc>
                  <a:txBody>
                    <a:bodyPr/>
                    <a:lstStyle/>
                    <a:p>
                      <a:r>
                        <a:rPr lang="en-IN" sz="1400" b="1" dirty="0"/>
                        <a:t>Iceland</a:t>
                      </a:r>
                    </a:p>
                  </a:txBody>
                  <a:tcPr/>
                </a:tc>
                <a:tc>
                  <a:txBody>
                    <a:bodyPr/>
                    <a:lstStyle/>
                    <a:p>
                      <a:pPr algn="ctr"/>
                      <a:r>
                        <a:rPr lang="en-IN" sz="1400" b="1" dirty="0"/>
                        <a:t>10%</a:t>
                      </a:r>
                    </a:p>
                  </a:txBody>
                  <a:tcPr/>
                </a:tc>
                <a:extLst>
                  <a:ext uri="{0D108BD9-81ED-4DB2-BD59-A6C34878D82A}">
                    <a16:rowId xmlns:a16="http://schemas.microsoft.com/office/drawing/2014/main" val="2459007856"/>
                  </a:ext>
                </a:extLst>
              </a:tr>
            </a:tbl>
          </a:graphicData>
        </a:graphic>
      </p:graphicFrame>
      <p:sp>
        <p:nvSpPr>
          <p:cNvPr id="8" name="TextBox 7">
            <a:extLst>
              <a:ext uri="{FF2B5EF4-FFF2-40B4-BE49-F238E27FC236}">
                <a16:creationId xmlns:a16="http://schemas.microsoft.com/office/drawing/2014/main" id="{31EFEC82-F066-4C52-BB42-577F7642107B}"/>
              </a:ext>
            </a:extLst>
          </p:cNvPr>
          <p:cNvSpPr txBox="1"/>
          <p:nvPr/>
        </p:nvSpPr>
        <p:spPr>
          <a:xfrm>
            <a:off x="381000" y="2349179"/>
            <a:ext cx="6057901" cy="3231654"/>
          </a:xfrm>
          <a:prstGeom prst="rect">
            <a:avLst/>
          </a:prstGeom>
          <a:noFill/>
        </p:spPr>
        <p:txBody>
          <a:bodyPr wrap="square">
            <a:spAutoFit/>
          </a:bodyPr>
          <a:lstStyle/>
          <a:p>
            <a:pPr marL="742950" lvl="1" indent="-285750">
              <a:buFont typeface="Arial" panose="020B0604020202020204" pitchFamily="34" charset="0"/>
              <a:buChar char="•"/>
            </a:pPr>
            <a:r>
              <a:rPr lang="en-US" sz="1700" b="1" dirty="0">
                <a:latin typeface="Verdana" panose="020B0604030504040204" pitchFamily="34" charset="0"/>
                <a:ea typeface="Verdana" panose="020B0604030504040204" pitchFamily="34" charset="0"/>
              </a:rPr>
              <a:t>Kyoto Protocol</a:t>
            </a:r>
            <a:r>
              <a:rPr lang="en-US" sz="1700" dirty="0">
                <a:latin typeface="Verdana" panose="020B0604030504040204" pitchFamily="34" charset="0"/>
                <a:ea typeface="Verdana" panose="020B0604030504040204" pitchFamily="34" charset="0"/>
              </a:rPr>
              <a:t>: Protocol “operationalizes” the Convention through specific commitments; apply to only the group that sign-up particular protocol</a:t>
            </a:r>
          </a:p>
          <a:p>
            <a:pPr marL="1200150" lvl="2" indent="-285750">
              <a:buFont typeface="Verdana" panose="020B0604030504040204" pitchFamily="34" charset="0"/>
              <a:buChar char="─"/>
            </a:pPr>
            <a:r>
              <a:rPr lang="en-US" sz="1700" dirty="0">
                <a:latin typeface="Verdana" panose="020B0604030504040204" pitchFamily="34" charset="0"/>
                <a:ea typeface="Verdana" panose="020B0604030504040204" pitchFamily="34" charset="0"/>
              </a:rPr>
              <a:t>Legally binding targets for 37 industrialized countries and the European community to cut average 5.2% over 2008-12 from 1990 levels</a:t>
            </a:r>
          </a:p>
          <a:p>
            <a:pPr marL="1200150" lvl="2" indent="-285750">
              <a:buFont typeface="Verdana" panose="020B0604030504040204" pitchFamily="34" charset="0"/>
              <a:buChar char="─"/>
            </a:pPr>
            <a:r>
              <a:rPr lang="en-US" sz="1700" b="1" dirty="0">
                <a:latin typeface="Verdana" panose="020B0604030504040204" pitchFamily="34" charset="0"/>
                <a:ea typeface="Verdana" panose="020B0604030504040204" pitchFamily="34" charset="0"/>
              </a:rPr>
              <a:t>Initiation of flexible mechanisms- </a:t>
            </a:r>
            <a:r>
              <a:rPr lang="en-US" sz="1700" dirty="0">
                <a:latin typeface="Verdana" panose="020B0604030504040204" pitchFamily="34" charset="0"/>
                <a:ea typeface="Verdana" panose="020B0604030504040204" pitchFamily="34" charset="0"/>
              </a:rPr>
              <a:t>Clean Development Mechanism, Emission Trading, and Joint Implementation giving rise to </a:t>
            </a:r>
            <a:r>
              <a:rPr lang="en-US" sz="1700" i="1" dirty="0">
                <a:latin typeface="Verdana" panose="020B0604030504040204" pitchFamily="34" charset="0"/>
                <a:ea typeface="Verdana" panose="020B0604030504040204" pitchFamily="34" charset="0"/>
              </a:rPr>
              <a:t>carbon market</a:t>
            </a:r>
          </a:p>
        </p:txBody>
      </p:sp>
      <p:sp>
        <p:nvSpPr>
          <p:cNvPr id="9" name="TextBox 8">
            <a:extLst>
              <a:ext uri="{FF2B5EF4-FFF2-40B4-BE49-F238E27FC236}">
                <a16:creationId xmlns:a16="http://schemas.microsoft.com/office/drawing/2014/main" id="{810446AD-54D7-461B-809F-CC40D8DC8F0C}"/>
              </a:ext>
            </a:extLst>
          </p:cNvPr>
          <p:cNvSpPr txBox="1"/>
          <p:nvPr/>
        </p:nvSpPr>
        <p:spPr>
          <a:xfrm>
            <a:off x="8820742" y="1992547"/>
            <a:ext cx="1467325" cy="369332"/>
          </a:xfrm>
          <a:prstGeom prst="rect">
            <a:avLst/>
          </a:prstGeom>
          <a:noFill/>
        </p:spPr>
        <p:txBody>
          <a:bodyPr wrap="none" rtlCol="0">
            <a:spAutoFit/>
          </a:bodyPr>
          <a:lstStyle/>
          <a:p>
            <a:r>
              <a:rPr lang="en-IN" sz="1800" b="1" dirty="0">
                <a:solidFill>
                  <a:schemeClr val="tx2"/>
                </a:solidFill>
              </a:rPr>
              <a:t>Kyoto Targets</a:t>
            </a:r>
          </a:p>
        </p:txBody>
      </p:sp>
      <p:sp>
        <p:nvSpPr>
          <p:cNvPr id="10" name="Rectangle 9">
            <a:extLst>
              <a:ext uri="{FF2B5EF4-FFF2-40B4-BE49-F238E27FC236}">
                <a16:creationId xmlns:a16="http://schemas.microsoft.com/office/drawing/2014/main" id="{598BC863-E184-4D16-9EA9-76FE53A97721}"/>
              </a:ext>
            </a:extLst>
          </p:cNvPr>
          <p:cNvSpPr/>
          <p:nvPr/>
        </p:nvSpPr>
        <p:spPr>
          <a:xfrm>
            <a:off x="7312027" y="6387780"/>
            <a:ext cx="3216275" cy="269875"/>
          </a:xfrm>
          <a:prstGeom prst="rect">
            <a:avLst/>
          </a:prstGeom>
        </p:spPr>
        <p:txBody>
          <a:bodyPr wrap="square">
            <a:spAutoFit/>
          </a:bodyPr>
          <a:lstStyle/>
          <a:p>
            <a:pPr>
              <a:defRPr/>
            </a:pPr>
            <a:r>
              <a:rPr lang="en-US" sz="1100" dirty="0">
                <a:solidFill>
                  <a:schemeClr val="bg1">
                    <a:lumMod val="65000"/>
                  </a:schemeClr>
                </a:solidFill>
                <a:latin typeface="Arial" charset="0"/>
              </a:rPr>
              <a:t>http://unfccc.int/kyoto_protocol/items/3145.php</a:t>
            </a:r>
          </a:p>
        </p:txBody>
      </p:sp>
    </p:spTree>
    <p:extLst>
      <p:ext uri="{BB962C8B-B14F-4D97-AF65-F5344CB8AC3E}">
        <p14:creationId xmlns:p14="http://schemas.microsoft.com/office/powerpoint/2010/main" val="161949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7AA0-BDDB-4925-A22C-7FAF71DC4170}"/>
              </a:ext>
            </a:extLst>
          </p:cNvPr>
          <p:cNvSpPr>
            <a:spLocks noGrp="1"/>
          </p:cNvSpPr>
          <p:nvPr>
            <p:ph type="title"/>
          </p:nvPr>
        </p:nvSpPr>
        <p:spPr/>
        <p:txBody>
          <a:bodyPr>
            <a:normAutofit fontScale="90000"/>
          </a:bodyPr>
          <a:lstStyle/>
          <a:p>
            <a:r>
              <a:rPr lang="en-IN" dirty="0"/>
              <a:t>Flexible Mechanisms – CDM, Joint Implementation, Emission Trading</a:t>
            </a:r>
          </a:p>
        </p:txBody>
      </p:sp>
      <p:sp>
        <p:nvSpPr>
          <p:cNvPr id="3" name="Content Placeholder 2">
            <a:extLst>
              <a:ext uri="{FF2B5EF4-FFF2-40B4-BE49-F238E27FC236}">
                <a16:creationId xmlns:a16="http://schemas.microsoft.com/office/drawing/2014/main" id="{E8A0D946-9976-4775-95CE-6A758D717214}"/>
              </a:ext>
            </a:extLst>
          </p:cNvPr>
          <p:cNvSpPr>
            <a:spLocks noGrp="1"/>
          </p:cNvSpPr>
          <p:nvPr>
            <p:ph idx="1"/>
          </p:nvPr>
        </p:nvSpPr>
        <p:spPr>
          <a:xfrm>
            <a:off x="533400" y="1204912"/>
            <a:ext cx="11049000" cy="5334000"/>
          </a:xfrm>
        </p:spPr>
        <p:txBody>
          <a:bodyPr>
            <a:noAutofit/>
          </a:bodyPr>
          <a:lstStyle/>
          <a:p>
            <a:r>
              <a:rPr lang="en-IN" sz="1800" b="1" dirty="0"/>
              <a:t>Clean development Mechanism</a:t>
            </a:r>
          </a:p>
          <a:p>
            <a:pPr lvl="1">
              <a:buFont typeface="Courier New" panose="02070309020205020404" pitchFamily="49" charset="0"/>
              <a:buChar char="o"/>
            </a:pPr>
            <a:r>
              <a:rPr lang="en-US" sz="1400" dirty="0"/>
              <a:t>Projects in developing countries can earn </a:t>
            </a:r>
            <a:r>
              <a:rPr lang="en-US" sz="1400" b="1" dirty="0"/>
              <a:t>certified emission reduction (CER) credits. </a:t>
            </a:r>
            <a:r>
              <a:rPr lang="en-US" sz="1400" dirty="0"/>
              <a:t>Each CER credits are equivalent to </a:t>
            </a:r>
            <a:r>
              <a:rPr lang="en-US" sz="1400" b="1" dirty="0"/>
              <a:t>one </a:t>
            </a:r>
            <a:r>
              <a:rPr lang="en-US" sz="1400" b="1" dirty="0" err="1"/>
              <a:t>tonne</a:t>
            </a:r>
            <a:r>
              <a:rPr lang="en-US" sz="1400" b="1" dirty="0"/>
              <a:t> of CO2</a:t>
            </a:r>
          </a:p>
          <a:p>
            <a:pPr lvl="1">
              <a:buFont typeface="Courier New" panose="02070309020205020404" pitchFamily="49" charset="0"/>
              <a:buChar char="o"/>
            </a:pPr>
            <a:r>
              <a:rPr lang="en-US" sz="1400" dirty="0"/>
              <a:t>CERs can be traded and sold and be used by developed-countries with emission-reduction-commitments to contribute (a part) of their Kyoto Protocol targets</a:t>
            </a:r>
          </a:p>
          <a:p>
            <a:pPr lvl="1">
              <a:buFont typeface="Courier New" panose="02070309020205020404" pitchFamily="49" charset="0"/>
              <a:buChar char="o"/>
            </a:pPr>
            <a:r>
              <a:rPr lang="en-US" sz="1400" dirty="0"/>
              <a:t>CDM projects must reduce GHG emissions, support sustainable development.</a:t>
            </a:r>
          </a:p>
          <a:p>
            <a:pPr lvl="1">
              <a:buFont typeface="Courier New" panose="02070309020205020404" pitchFamily="49" charset="0"/>
              <a:buChar char="o"/>
            </a:pPr>
            <a:r>
              <a:rPr lang="en-US" sz="1400" dirty="0"/>
              <a:t>An </a:t>
            </a:r>
            <a:r>
              <a:rPr lang="en-US" sz="1400" b="1" dirty="0"/>
              <a:t>Adaptation Fund </a:t>
            </a:r>
            <a:r>
              <a:rPr lang="en-US" sz="1400" dirty="0"/>
              <a:t>is financed by a 2% levy on CERs issued by CDM</a:t>
            </a:r>
          </a:p>
          <a:p>
            <a:pPr marL="0" indent="0">
              <a:buNone/>
            </a:pPr>
            <a:endParaRPr lang="en-IN" sz="800" dirty="0"/>
          </a:p>
          <a:p>
            <a:r>
              <a:rPr lang="en-IN" sz="1800" b="1" dirty="0"/>
              <a:t>Joint Implementation</a:t>
            </a:r>
          </a:p>
          <a:p>
            <a:pPr lvl="1">
              <a:lnSpc>
                <a:spcPct val="110000"/>
              </a:lnSpc>
              <a:buFont typeface="Courier New" panose="02070309020205020404" pitchFamily="49" charset="0"/>
              <a:buChar char="o"/>
            </a:pPr>
            <a:r>
              <a:rPr lang="en-US" sz="1400" dirty="0"/>
              <a:t>Joint Implementation allows </a:t>
            </a:r>
            <a:r>
              <a:rPr lang="en-US" sz="1400" b="1" dirty="0"/>
              <a:t>Annex B country </a:t>
            </a:r>
            <a:r>
              <a:rPr lang="en-US" sz="1400" dirty="0"/>
              <a:t>(with emission reduction commitment in Kyoto Protocol) to earn emission reduction units (ERUs) from emission-reduction/removal project in </a:t>
            </a:r>
            <a:r>
              <a:rPr lang="en-US" sz="1400" b="1" dirty="0"/>
              <a:t>another Annex B country 1 ERU = One </a:t>
            </a:r>
            <a:r>
              <a:rPr lang="en-US" sz="1400" b="1" dirty="0" err="1"/>
              <a:t>tonne</a:t>
            </a:r>
            <a:r>
              <a:rPr lang="en-US" sz="1400" b="1" dirty="0"/>
              <a:t> of CO2</a:t>
            </a:r>
          </a:p>
          <a:p>
            <a:pPr marL="0" indent="0">
              <a:buNone/>
            </a:pPr>
            <a:endParaRPr lang="en-IN" sz="800" dirty="0"/>
          </a:p>
          <a:p>
            <a:r>
              <a:rPr lang="en-IN" sz="1800" b="1" dirty="0"/>
              <a:t>Emission Trading</a:t>
            </a:r>
          </a:p>
          <a:p>
            <a:pPr lvl="1">
              <a:buFont typeface="Courier New" panose="02070309020205020404" pitchFamily="49" charset="0"/>
              <a:buChar char="o"/>
            </a:pPr>
            <a:r>
              <a:rPr lang="en-US" sz="1400" dirty="0"/>
              <a:t>Annex B parties accepted targets are expressed as levels of allowed emissions over the commitment period (2008-12 first period); the allowed emissions are divided into “assigned amount units” </a:t>
            </a:r>
            <a:r>
              <a:rPr lang="en-US" sz="1400" b="1" dirty="0"/>
              <a:t>(AAUs)</a:t>
            </a:r>
            <a:endParaRPr lang="en-US" sz="1400" dirty="0"/>
          </a:p>
          <a:p>
            <a:pPr lvl="1">
              <a:buFont typeface="Courier New" panose="02070309020205020404" pitchFamily="49" charset="0"/>
              <a:buChar char="o"/>
            </a:pPr>
            <a:r>
              <a:rPr lang="en-US" sz="1400" dirty="0"/>
              <a:t>Allows countries with surplus emission units but not "used" - to sell such surplus to countries that are over their targets</a:t>
            </a:r>
          </a:p>
          <a:p>
            <a:pPr lvl="1">
              <a:buFont typeface="Courier New" panose="02070309020205020404" pitchFamily="49" charset="0"/>
              <a:buChar char="o"/>
            </a:pPr>
            <a:r>
              <a:rPr lang="en-US" sz="1400" dirty="0"/>
              <a:t>Emission Trading thus creates a new ‘commodity’ in the form of emission reductions or removals. Carbon and other GHGs are now tracked and traded like any other commodity creating "carbon market” </a:t>
            </a:r>
          </a:p>
          <a:p>
            <a:endParaRPr lang="en-IN" sz="1800" dirty="0"/>
          </a:p>
        </p:txBody>
      </p:sp>
      <p:sp>
        <p:nvSpPr>
          <p:cNvPr id="4" name="Slide Number Placeholder 3">
            <a:extLst>
              <a:ext uri="{FF2B5EF4-FFF2-40B4-BE49-F238E27FC236}">
                <a16:creationId xmlns:a16="http://schemas.microsoft.com/office/drawing/2014/main" id="{4499F768-6A2C-4E4E-B26A-3B894D26A354}"/>
              </a:ext>
            </a:extLst>
          </p:cNvPr>
          <p:cNvSpPr>
            <a:spLocks noGrp="1"/>
          </p:cNvSpPr>
          <p:nvPr>
            <p:ph type="sldNum" sz="quarter" idx="13"/>
          </p:nvPr>
        </p:nvSpPr>
        <p:spPr/>
        <p:txBody>
          <a:bodyPr/>
          <a:lstStyle/>
          <a:p>
            <a:fld id="{10A2484C-9E4B-47E5-9EA5-8AFFE68A9307}" type="slidenum">
              <a:rPr lang="th-TH" smtClean="0"/>
              <a:pPr/>
              <a:t>22</a:t>
            </a:fld>
            <a:endParaRPr lang="th-TH" dirty="0"/>
          </a:p>
        </p:txBody>
      </p:sp>
    </p:spTree>
    <p:extLst>
      <p:ext uri="{BB962C8B-B14F-4D97-AF65-F5344CB8AC3E}">
        <p14:creationId xmlns:p14="http://schemas.microsoft.com/office/powerpoint/2010/main" val="143736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The Copenhagen (COP15) failure</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23</a:t>
            </a:fld>
            <a:endParaRPr lang="th-TH" dirty="0"/>
          </a:p>
        </p:txBody>
      </p:sp>
      <p:sp>
        <p:nvSpPr>
          <p:cNvPr id="5" name="Content Placeholder 2">
            <a:extLst>
              <a:ext uri="{FF2B5EF4-FFF2-40B4-BE49-F238E27FC236}">
                <a16:creationId xmlns:a16="http://schemas.microsoft.com/office/drawing/2014/main" id="{D44F6EED-8D56-40E2-81EC-2D79EF0D9BED}"/>
              </a:ext>
            </a:extLst>
          </p:cNvPr>
          <p:cNvSpPr>
            <a:spLocks noGrp="1"/>
          </p:cNvSpPr>
          <p:nvPr>
            <p:ph idx="1"/>
          </p:nvPr>
        </p:nvSpPr>
        <p:spPr>
          <a:xfrm>
            <a:off x="381000" y="4122510"/>
            <a:ext cx="7516813" cy="2190059"/>
          </a:xfrm>
        </p:spPr>
        <p:txBody>
          <a:bodyPr>
            <a:noAutofit/>
          </a:bodyPr>
          <a:lstStyle/>
          <a:p>
            <a:pPr lvl="1"/>
            <a:r>
              <a:rPr lang="en-US" sz="1800" dirty="0"/>
              <a:t>Mobilizing </a:t>
            </a:r>
            <a:r>
              <a:rPr lang="en-US" sz="1800" dirty="0">
                <a:solidFill>
                  <a:srgbClr val="0070C0"/>
                </a:solidFill>
              </a:rPr>
              <a:t>100 Billion US$ a year (new and additional) by 2020 </a:t>
            </a:r>
            <a:r>
              <a:rPr lang="en-US" sz="1800" dirty="0"/>
              <a:t>to support climate change actions in developing countries </a:t>
            </a:r>
          </a:p>
          <a:p>
            <a:pPr lvl="1"/>
            <a:r>
              <a:rPr lang="en-US" sz="1800" dirty="0">
                <a:solidFill>
                  <a:srgbClr val="0070C0"/>
                </a:solidFill>
              </a:rPr>
              <a:t>Forestry</a:t>
            </a:r>
            <a:r>
              <a:rPr lang="en-US" sz="1800" dirty="0"/>
              <a:t> deal (Norway and few countries)</a:t>
            </a:r>
          </a:p>
          <a:p>
            <a:pPr lvl="1"/>
            <a:r>
              <a:rPr lang="en-US" sz="1800" dirty="0"/>
              <a:t>“Copenhagen Accord” recognized </a:t>
            </a:r>
            <a:r>
              <a:rPr lang="en-US" sz="1800" dirty="0">
                <a:solidFill>
                  <a:srgbClr val="0070C0"/>
                </a:solidFill>
              </a:rPr>
              <a:t>need to stay below 2</a:t>
            </a:r>
            <a:r>
              <a:rPr lang="en-US" sz="1800" dirty="0">
                <a:solidFill>
                  <a:srgbClr val="0070C0"/>
                </a:solidFill>
                <a:cs typeface="Calibri"/>
              </a:rPr>
              <a:t>⁰</a:t>
            </a:r>
            <a:r>
              <a:rPr lang="en-US" sz="1800" dirty="0">
                <a:solidFill>
                  <a:srgbClr val="0070C0"/>
                </a:solidFill>
              </a:rPr>
              <a:t>C </a:t>
            </a:r>
            <a:r>
              <a:rPr lang="en-US" sz="1800" dirty="0"/>
              <a:t>despite no commitments</a:t>
            </a:r>
          </a:p>
        </p:txBody>
      </p:sp>
      <p:pic>
        <p:nvPicPr>
          <p:cNvPr id="6" name="Picture 3">
            <a:extLst>
              <a:ext uri="{FF2B5EF4-FFF2-40B4-BE49-F238E27FC236}">
                <a16:creationId xmlns:a16="http://schemas.microsoft.com/office/drawing/2014/main" id="{F0996005-E8F4-4CC8-854D-9232E23E2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994" y="4778082"/>
            <a:ext cx="1871663"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3">
            <a:extLst>
              <a:ext uri="{FF2B5EF4-FFF2-40B4-BE49-F238E27FC236}">
                <a16:creationId xmlns:a16="http://schemas.microsoft.com/office/drawing/2014/main" id="{1A895ED0-0D3B-4786-A2A1-59A59D633D67}"/>
              </a:ext>
            </a:extLst>
          </p:cNvPr>
          <p:cNvSpPr txBox="1">
            <a:spLocks noChangeArrowheads="1"/>
          </p:cNvSpPr>
          <p:nvPr/>
        </p:nvSpPr>
        <p:spPr bwMode="auto">
          <a:xfrm>
            <a:off x="8610600" y="6183020"/>
            <a:ext cx="1314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PMingLiU" pitchFamily="18" charset="-120"/>
              </a:defRPr>
            </a:lvl1pPr>
            <a:lvl2pPr marL="742950" indent="-285750" eaLnBrk="0" hangingPunct="0">
              <a:defRPr kumimoji="1">
                <a:solidFill>
                  <a:schemeClr val="tx1"/>
                </a:solidFill>
                <a:latin typeface="Arial" pitchFamily="34" charset="0"/>
                <a:ea typeface="PMingLiU" pitchFamily="18" charset="-120"/>
              </a:defRPr>
            </a:lvl2pPr>
            <a:lvl3pPr marL="1143000" indent="-228600" eaLnBrk="0" hangingPunct="0">
              <a:defRPr kumimoji="1">
                <a:solidFill>
                  <a:schemeClr val="tx1"/>
                </a:solidFill>
                <a:latin typeface="Arial" pitchFamily="34" charset="0"/>
                <a:ea typeface="PMingLiU" pitchFamily="18" charset="-120"/>
              </a:defRPr>
            </a:lvl3pPr>
            <a:lvl4pPr marL="1600200" indent="-228600" eaLnBrk="0" hangingPunct="0">
              <a:defRPr kumimoji="1">
                <a:solidFill>
                  <a:schemeClr val="tx1"/>
                </a:solidFill>
                <a:latin typeface="Arial" pitchFamily="34" charset="0"/>
                <a:ea typeface="PMingLiU" pitchFamily="18" charset="-120"/>
              </a:defRPr>
            </a:lvl4pPr>
            <a:lvl5pPr marL="2057400" indent="-228600" eaLnBrk="0" hangingPunct="0">
              <a:defRPr kumimoji="1">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PMingLiU" pitchFamily="18" charset="-120"/>
              </a:defRPr>
            </a:lvl9pPr>
          </a:lstStyle>
          <a:p>
            <a:pPr eaLnBrk="1" hangingPunct="1"/>
            <a:r>
              <a:rPr lang="en-US" sz="600" dirty="0"/>
              <a:t>Photo Credit: </a:t>
            </a:r>
            <a:r>
              <a:rPr lang="en-US" sz="600" dirty="0" err="1"/>
              <a:t>Shobhakar</a:t>
            </a:r>
            <a:r>
              <a:rPr lang="en-US" sz="600" dirty="0"/>
              <a:t> </a:t>
            </a:r>
            <a:r>
              <a:rPr lang="en-US" sz="600" dirty="0" err="1"/>
              <a:t>Dhakal</a:t>
            </a:r>
            <a:r>
              <a:rPr lang="en-US" sz="600" dirty="0"/>
              <a:t> </a:t>
            </a:r>
          </a:p>
          <a:p>
            <a:pPr eaLnBrk="1" hangingPunct="1"/>
            <a:r>
              <a:rPr lang="en-US" sz="600" dirty="0"/>
              <a:t> taken during COP15 </a:t>
            </a:r>
          </a:p>
        </p:txBody>
      </p:sp>
      <p:pic>
        <p:nvPicPr>
          <p:cNvPr id="8" name="Picture 7">
            <a:extLst>
              <a:ext uri="{FF2B5EF4-FFF2-40B4-BE49-F238E27FC236}">
                <a16:creationId xmlns:a16="http://schemas.microsoft.com/office/drawing/2014/main" id="{D22A9A96-1081-4CBF-A5A8-1B83922E857D}"/>
              </a:ext>
            </a:extLst>
          </p:cNvPr>
          <p:cNvPicPr>
            <a:picLocks noChangeAspect="1"/>
          </p:cNvPicPr>
          <p:nvPr/>
        </p:nvPicPr>
        <p:blipFill>
          <a:blip r:embed="rId3"/>
          <a:stretch>
            <a:fillRect/>
          </a:stretch>
        </p:blipFill>
        <p:spPr>
          <a:xfrm>
            <a:off x="6887369" y="944997"/>
            <a:ext cx="3672830" cy="2328100"/>
          </a:xfrm>
          <a:prstGeom prst="rect">
            <a:avLst/>
          </a:prstGeom>
        </p:spPr>
      </p:pic>
      <p:sp>
        <p:nvSpPr>
          <p:cNvPr id="9" name="Rectangle 8">
            <a:extLst>
              <a:ext uri="{FF2B5EF4-FFF2-40B4-BE49-F238E27FC236}">
                <a16:creationId xmlns:a16="http://schemas.microsoft.com/office/drawing/2014/main" id="{EC8621FE-AE1A-4362-B00D-5B18DDEF771B}"/>
              </a:ext>
            </a:extLst>
          </p:cNvPr>
          <p:cNvSpPr/>
          <p:nvPr/>
        </p:nvSpPr>
        <p:spPr>
          <a:xfrm>
            <a:off x="6779570" y="3327532"/>
            <a:ext cx="3888431" cy="707886"/>
          </a:xfrm>
          <a:prstGeom prst="rect">
            <a:avLst/>
          </a:prstGeom>
        </p:spPr>
        <p:txBody>
          <a:bodyPr wrap="square">
            <a:spAutoFit/>
          </a:bodyPr>
          <a:lstStyle/>
          <a:p>
            <a:pPr>
              <a:defRPr/>
            </a:pPr>
            <a:r>
              <a:rPr lang="en-US" sz="1000" dirty="0">
                <a:solidFill>
                  <a:srgbClr val="2F2B20"/>
                </a:solidFill>
                <a:latin typeface="Calibri"/>
              </a:rPr>
              <a:t>US president Barack Obama along with European leaders including German chancellor Angela Merkel attend negotiations on the final night of the Copenhagen UN Climate Change summit on 18 December 2009. </a:t>
            </a:r>
          </a:p>
          <a:p>
            <a:pPr>
              <a:defRPr/>
            </a:pPr>
            <a:r>
              <a:rPr lang="en-US" sz="1000" dirty="0">
                <a:solidFill>
                  <a:srgbClr val="2F2B20"/>
                </a:solidFill>
                <a:latin typeface="Calibri"/>
              </a:rPr>
              <a:t>Photograph: Pool/Getty Images</a:t>
            </a:r>
          </a:p>
        </p:txBody>
      </p:sp>
      <p:sp>
        <p:nvSpPr>
          <p:cNvPr id="13" name="TextBox 12">
            <a:extLst>
              <a:ext uri="{FF2B5EF4-FFF2-40B4-BE49-F238E27FC236}">
                <a16:creationId xmlns:a16="http://schemas.microsoft.com/office/drawing/2014/main" id="{16F6CBEF-7423-4BF7-BB76-84AC6EE5D8D0}"/>
              </a:ext>
            </a:extLst>
          </p:cNvPr>
          <p:cNvSpPr txBox="1"/>
          <p:nvPr/>
        </p:nvSpPr>
        <p:spPr>
          <a:xfrm>
            <a:off x="509799" y="891717"/>
            <a:ext cx="6500601" cy="3083921"/>
          </a:xfrm>
          <a:prstGeom prst="rect">
            <a:avLst/>
          </a:prstGeom>
          <a:noFill/>
        </p:spPr>
        <p:txBody>
          <a:bodyPr wrap="square">
            <a:spAutoFit/>
          </a:bodyPr>
          <a:lstStyle/>
          <a:p>
            <a:pPr marL="342900" indent="-342900">
              <a:spcBef>
                <a:spcPct val="20000"/>
              </a:spcBef>
              <a:buFont typeface="Arial" pitchFamily="34" charset="0"/>
              <a:buChar char="•"/>
              <a:defRPr/>
            </a:pPr>
            <a:r>
              <a:rPr lang="en-US" sz="1800" dirty="0">
                <a:solidFill>
                  <a:prstClr val="black"/>
                </a:solidFill>
                <a:latin typeface="Verdana" pitchFamily="34" charset="0"/>
                <a:ea typeface="Verdana" pitchFamily="34" charset="0"/>
              </a:rPr>
              <a:t>No new global agreements on emission cut targets</a:t>
            </a:r>
          </a:p>
          <a:p>
            <a:pPr marL="342900" indent="-342900">
              <a:spcBef>
                <a:spcPct val="20000"/>
              </a:spcBef>
              <a:buFont typeface="Arial" pitchFamily="34" charset="0"/>
              <a:buChar char="•"/>
              <a:defRPr/>
            </a:pPr>
            <a:r>
              <a:rPr lang="en-US" sz="1800" dirty="0">
                <a:solidFill>
                  <a:prstClr val="black"/>
                </a:solidFill>
                <a:latin typeface="Verdana" pitchFamily="34" charset="0"/>
                <a:ea typeface="Verdana" pitchFamily="34" charset="0"/>
              </a:rPr>
              <a:t>8 draft-texts and intense talks between 115 world leaders largely failed</a:t>
            </a:r>
          </a:p>
          <a:p>
            <a:pPr marL="342900" indent="-342900">
              <a:spcBef>
                <a:spcPct val="20000"/>
              </a:spcBef>
              <a:buFont typeface="Arial" pitchFamily="34" charset="0"/>
              <a:buChar char="•"/>
              <a:defRPr/>
            </a:pPr>
            <a:r>
              <a:rPr lang="en-US" sz="1800" dirty="0">
                <a:solidFill>
                  <a:prstClr val="black"/>
                </a:solidFill>
                <a:latin typeface="Verdana" pitchFamily="34" charset="0"/>
                <a:ea typeface="Verdana" pitchFamily="34" charset="0"/>
              </a:rPr>
              <a:t>Reasons not to loose hope</a:t>
            </a:r>
          </a:p>
          <a:p>
            <a:pPr marL="742950" lvl="1" indent="-285750">
              <a:spcBef>
                <a:spcPct val="20000"/>
              </a:spcBef>
              <a:buFont typeface="Arial" pitchFamily="34" charset="0"/>
              <a:buChar char="–"/>
              <a:defRPr/>
            </a:pPr>
            <a:r>
              <a:rPr lang="en-US" sz="1800" dirty="0">
                <a:solidFill>
                  <a:prstClr val="black"/>
                </a:solidFill>
                <a:latin typeface="Verdana" pitchFamily="34" charset="0"/>
                <a:ea typeface="Verdana" pitchFamily="34" charset="0"/>
              </a:rPr>
              <a:t>Voluntary emission cut </a:t>
            </a:r>
            <a:r>
              <a:rPr lang="en-US" sz="1800" dirty="0">
                <a:solidFill>
                  <a:srgbClr val="0070C0"/>
                </a:solidFill>
                <a:latin typeface="Verdana" pitchFamily="34" charset="0"/>
                <a:ea typeface="Verdana" pitchFamily="34" charset="0"/>
              </a:rPr>
              <a:t>pledged</a:t>
            </a:r>
            <a:r>
              <a:rPr lang="en-US" sz="1800" dirty="0">
                <a:solidFill>
                  <a:prstClr val="black"/>
                </a:solidFill>
                <a:latin typeface="Verdana" pitchFamily="34" charset="0"/>
                <a:ea typeface="Verdana" pitchFamily="34" charset="0"/>
              </a:rPr>
              <a:t> by few countries (too little)</a:t>
            </a:r>
          </a:p>
          <a:p>
            <a:pPr marL="742950" lvl="1" indent="-285750">
              <a:spcBef>
                <a:spcPct val="20000"/>
              </a:spcBef>
              <a:buFont typeface="Arial" pitchFamily="34" charset="0"/>
              <a:buChar char="–"/>
              <a:defRPr/>
            </a:pPr>
            <a:r>
              <a:rPr lang="en-US" sz="1800" dirty="0">
                <a:solidFill>
                  <a:prstClr val="black"/>
                </a:solidFill>
                <a:latin typeface="Verdana" pitchFamily="34" charset="0"/>
                <a:ea typeface="Verdana" pitchFamily="34" charset="0"/>
              </a:rPr>
              <a:t>A new and additional resource, including forestry and investments through international institutions, approaching</a:t>
            </a:r>
            <a:r>
              <a:rPr lang="en-US" sz="1800" dirty="0">
                <a:solidFill>
                  <a:srgbClr val="0070C0"/>
                </a:solidFill>
                <a:latin typeface="Verdana" pitchFamily="34" charset="0"/>
                <a:ea typeface="Verdana" pitchFamily="34" charset="0"/>
              </a:rPr>
              <a:t> USD 30 billion for 2010-2012</a:t>
            </a:r>
          </a:p>
        </p:txBody>
      </p:sp>
    </p:spTree>
    <p:extLst>
      <p:ext uri="{BB962C8B-B14F-4D97-AF65-F5344CB8AC3E}">
        <p14:creationId xmlns:p14="http://schemas.microsoft.com/office/powerpoint/2010/main" val="380750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Pledge after Copenhagen</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24</a:t>
            </a:fld>
            <a:endParaRPr lang="th-TH" dirty="0"/>
          </a:p>
        </p:txBody>
      </p:sp>
      <p:sp>
        <p:nvSpPr>
          <p:cNvPr id="5" name="Content Placeholder 2">
            <a:extLst>
              <a:ext uri="{FF2B5EF4-FFF2-40B4-BE49-F238E27FC236}">
                <a16:creationId xmlns:a16="http://schemas.microsoft.com/office/drawing/2014/main" id="{45AE2153-AFF9-4F37-A12A-8B082EE7DCD5}"/>
              </a:ext>
            </a:extLst>
          </p:cNvPr>
          <p:cNvSpPr>
            <a:spLocks noGrp="1"/>
          </p:cNvSpPr>
          <p:nvPr>
            <p:ph idx="1"/>
          </p:nvPr>
        </p:nvSpPr>
        <p:spPr>
          <a:xfrm>
            <a:off x="533400" y="1117564"/>
            <a:ext cx="9615488" cy="2454499"/>
          </a:xfrm>
        </p:spPr>
        <p:txBody>
          <a:bodyPr>
            <a:normAutofit/>
          </a:bodyPr>
          <a:lstStyle/>
          <a:p>
            <a:r>
              <a:rPr lang="en-US" sz="2000" dirty="0"/>
              <a:t>As a part of Copenhagen Accord, countries pledged to reduce GHG emissions for </a:t>
            </a:r>
            <a:r>
              <a:rPr lang="en-US" sz="2000" dirty="0">
                <a:solidFill>
                  <a:srgbClr val="0070C0"/>
                </a:solidFill>
              </a:rPr>
              <a:t>the year 2020</a:t>
            </a:r>
          </a:p>
          <a:p>
            <a:r>
              <a:rPr lang="en-US" sz="2000" dirty="0"/>
              <a:t>42 industrialized countries and 44 developing countries submitted pledges by Cancun meeting in Dec 2010 (conditional-unconditional)</a:t>
            </a:r>
          </a:p>
          <a:p>
            <a:r>
              <a:rPr lang="en-US" sz="2000" dirty="0">
                <a:solidFill>
                  <a:srgbClr val="C00000"/>
                </a:solidFill>
              </a:rPr>
              <a:t>Was it enough for emission in2020 needed for 2</a:t>
            </a:r>
            <a:r>
              <a:rPr lang="en-US" sz="2000" dirty="0">
                <a:solidFill>
                  <a:srgbClr val="C00000"/>
                </a:solidFill>
                <a:latin typeface="Calibri" pitchFamily="34" charset="0"/>
              </a:rPr>
              <a:t>⁰</a:t>
            </a:r>
            <a:r>
              <a:rPr lang="en-US" sz="2000" dirty="0">
                <a:solidFill>
                  <a:srgbClr val="C00000"/>
                </a:solidFill>
              </a:rPr>
              <a:t>C</a:t>
            </a:r>
            <a:r>
              <a:rPr lang="en-US" sz="2000" dirty="0"/>
              <a:t> (&gt;66% likelihood)? </a:t>
            </a:r>
            <a:r>
              <a:rPr lang="en-US" sz="2000" dirty="0">
                <a:solidFill>
                  <a:srgbClr val="0070C0"/>
                </a:solidFill>
              </a:rPr>
              <a:t>No</a:t>
            </a:r>
            <a:r>
              <a:rPr lang="en-US" sz="2000" dirty="0"/>
              <a:t>; </a:t>
            </a:r>
            <a:r>
              <a:rPr lang="en-US" sz="2000" dirty="0">
                <a:solidFill>
                  <a:srgbClr val="C00000"/>
                </a:solidFill>
              </a:rPr>
              <a:t>how big is gap</a:t>
            </a:r>
            <a:r>
              <a:rPr lang="en-US" sz="2000" dirty="0"/>
              <a:t>?  </a:t>
            </a:r>
            <a:r>
              <a:rPr lang="en-US" sz="2000" dirty="0">
                <a:solidFill>
                  <a:srgbClr val="0070C0"/>
                </a:solidFill>
              </a:rPr>
              <a:t>huge</a:t>
            </a:r>
          </a:p>
        </p:txBody>
      </p:sp>
      <p:sp>
        <p:nvSpPr>
          <p:cNvPr id="6" name="Rectangle 3">
            <a:extLst>
              <a:ext uri="{FF2B5EF4-FFF2-40B4-BE49-F238E27FC236}">
                <a16:creationId xmlns:a16="http://schemas.microsoft.com/office/drawing/2014/main" id="{0BAB7171-A52B-4EE4-BE62-6DF451CCC19D}"/>
              </a:ext>
            </a:extLst>
          </p:cNvPr>
          <p:cNvSpPr>
            <a:spLocks noChangeArrowheads="1"/>
          </p:cNvSpPr>
          <p:nvPr/>
        </p:nvSpPr>
        <p:spPr bwMode="auto">
          <a:xfrm>
            <a:off x="533401" y="3581401"/>
            <a:ext cx="45323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itchFamily="34" charset="0"/>
              <a:buChar char="•"/>
            </a:pPr>
            <a:r>
              <a:rPr lang="en-US" sz="2000" dirty="0">
                <a:solidFill>
                  <a:srgbClr val="C00000"/>
                </a:solidFill>
                <a:latin typeface="Verdana" panose="020B0604030504040204" pitchFamily="34" charset="0"/>
                <a:ea typeface="Verdana" panose="020B0604030504040204" pitchFamily="34" charset="0"/>
              </a:rPr>
              <a:t>Can we reduce the gaps</a:t>
            </a:r>
            <a:r>
              <a:rPr lang="en-US" sz="2000" dirty="0">
                <a:latin typeface="Verdana" panose="020B0604030504040204" pitchFamily="34" charset="0"/>
                <a:ea typeface="Verdana" panose="020B0604030504040204" pitchFamily="34" charset="0"/>
              </a:rPr>
              <a:t>: </a:t>
            </a:r>
            <a:r>
              <a:rPr lang="en-US" sz="2000" dirty="0">
                <a:solidFill>
                  <a:srgbClr val="0070C0"/>
                </a:solidFill>
                <a:latin typeface="Verdana" panose="020B0604030504040204" pitchFamily="34" charset="0"/>
                <a:ea typeface="Verdana" panose="020B0604030504040204" pitchFamily="34" charset="0"/>
              </a:rPr>
              <a:t>Yes</a:t>
            </a:r>
            <a:r>
              <a:rPr lang="en-US" sz="2000" dirty="0">
                <a:latin typeface="Verdana" panose="020B0604030504040204" pitchFamily="34" charset="0"/>
                <a:ea typeface="Verdana" panose="020B0604030504040204" pitchFamily="34" charset="0"/>
              </a:rPr>
              <a:t> but needs massive energy efficiency and accelerating introduction of renewables</a:t>
            </a:r>
          </a:p>
          <a:p>
            <a:pPr marL="285750" indent="-285750">
              <a:buFont typeface="Arial" pitchFamily="34" charset="0"/>
              <a:buChar char="•"/>
            </a:pPr>
            <a:r>
              <a:rPr lang="en-US" sz="2000" dirty="0">
                <a:latin typeface="Verdana" panose="020B0604030504040204" pitchFamily="34" charset="0"/>
                <a:ea typeface="Verdana" panose="020B0604030504040204" pitchFamily="34" charset="0"/>
              </a:rPr>
              <a:t>UNEP GAP Report</a:t>
            </a:r>
          </a:p>
        </p:txBody>
      </p:sp>
      <p:pic>
        <p:nvPicPr>
          <p:cNvPr id="7" name="Picture 2">
            <a:extLst>
              <a:ext uri="{FF2B5EF4-FFF2-40B4-BE49-F238E27FC236}">
                <a16:creationId xmlns:a16="http://schemas.microsoft.com/office/drawing/2014/main" id="{09C899EE-FA60-4653-8A16-DD8814E06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991" y="3581400"/>
            <a:ext cx="5083175" cy="285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4">
            <a:extLst>
              <a:ext uri="{FF2B5EF4-FFF2-40B4-BE49-F238E27FC236}">
                <a16:creationId xmlns:a16="http://schemas.microsoft.com/office/drawing/2014/main" id="{F48A9D1A-9649-402E-85CC-952C1D752AF8}"/>
              </a:ext>
            </a:extLst>
          </p:cNvPr>
          <p:cNvSpPr txBox="1">
            <a:spLocks noChangeArrowheads="1"/>
          </p:cNvSpPr>
          <p:nvPr/>
        </p:nvSpPr>
        <p:spPr bwMode="auto">
          <a:xfrm>
            <a:off x="2044700" y="6629401"/>
            <a:ext cx="2482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PMingLiU" pitchFamily="18" charset="-120"/>
              </a:defRPr>
            </a:lvl1pPr>
            <a:lvl2pPr marL="742950" indent="-285750" eaLnBrk="0" hangingPunct="0">
              <a:defRPr kumimoji="1">
                <a:solidFill>
                  <a:schemeClr val="tx1"/>
                </a:solidFill>
                <a:latin typeface="Arial" pitchFamily="34" charset="0"/>
                <a:ea typeface="PMingLiU" pitchFamily="18" charset="-120"/>
              </a:defRPr>
            </a:lvl2pPr>
            <a:lvl3pPr marL="1143000" indent="-228600" eaLnBrk="0" hangingPunct="0">
              <a:defRPr kumimoji="1">
                <a:solidFill>
                  <a:schemeClr val="tx1"/>
                </a:solidFill>
                <a:latin typeface="Arial" pitchFamily="34" charset="0"/>
                <a:ea typeface="PMingLiU" pitchFamily="18" charset="-120"/>
              </a:defRPr>
            </a:lvl3pPr>
            <a:lvl4pPr marL="1600200" indent="-228600" eaLnBrk="0" hangingPunct="0">
              <a:defRPr kumimoji="1">
                <a:solidFill>
                  <a:schemeClr val="tx1"/>
                </a:solidFill>
                <a:latin typeface="Arial" pitchFamily="34" charset="0"/>
                <a:ea typeface="PMingLiU" pitchFamily="18" charset="-120"/>
              </a:defRPr>
            </a:lvl4pPr>
            <a:lvl5pPr marL="2057400" indent="-228600" eaLnBrk="0" hangingPunct="0">
              <a:defRPr kumimoji="1">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PMingLiU" pitchFamily="18" charset="-120"/>
              </a:defRPr>
            </a:lvl9pPr>
          </a:lstStyle>
          <a:p>
            <a:pPr eaLnBrk="1" hangingPunct="1"/>
            <a:r>
              <a:rPr lang="en-US" sz="1200" dirty="0"/>
              <a:t>UNEP Emission Gap Report 2011</a:t>
            </a:r>
          </a:p>
        </p:txBody>
      </p:sp>
    </p:spTree>
    <p:extLst>
      <p:ext uri="{BB962C8B-B14F-4D97-AF65-F5344CB8AC3E}">
        <p14:creationId xmlns:p14="http://schemas.microsoft.com/office/powerpoint/2010/main" val="211013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F9BB-74D5-4722-A284-ED9AB59FC565}"/>
              </a:ext>
            </a:extLst>
          </p:cNvPr>
          <p:cNvSpPr>
            <a:spLocks noGrp="1"/>
          </p:cNvSpPr>
          <p:nvPr>
            <p:ph type="title"/>
          </p:nvPr>
        </p:nvSpPr>
        <p:spPr/>
        <p:txBody>
          <a:bodyPr/>
          <a:lstStyle/>
          <a:p>
            <a:r>
              <a:rPr lang="en-IN" dirty="0"/>
              <a:t>COP 21 Paris Agreement, 2015</a:t>
            </a:r>
          </a:p>
        </p:txBody>
      </p:sp>
      <p:sp>
        <p:nvSpPr>
          <p:cNvPr id="4" name="Slide Number Placeholder 3">
            <a:extLst>
              <a:ext uri="{FF2B5EF4-FFF2-40B4-BE49-F238E27FC236}">
                <a16:creationId xmlns:a16="http://schemas.microsoft.com/office/drawing/2014/main" id="{CEFA9A01-246F-44C5-83C1-93B56CE17A33}"/>
              </a:ext>
            </a:extLst>
          </p:cNvPr>
          <p:cNvSpPr>
            <a:spLocks noGrp="1"/>
          </p:cNvSpPr>
          <p:nvPr>
            <p:ph type="sldNum" sz="quarter" idx="13"/>
          </p:nvPr>
        </p:nvSpPr>
        <p:spPr/>
        <p:txBody>
          <a:bodyPr/>
          <a:lstStyle/>
          <a:p>
            <a:fld id="{10A2484C-9E4B-47E5-9EA5-8AFFE68A9307}" type="slidenum">
              <a:rPr lang="th-TH" smtClean="0"/>
              <a:pPr/>
              <a:t>25</a:t>
            </a:fld>
            <a:endParaRPr lang="th-TH" dirty="0"/>
          </a:p>
        </p:txBody>
      </p:sp>
      <p:pic>
        <p:nvPicPr>
          <p:cNvPr id="5" name="Content Placeholder 3">
            <a:extLst>
              <a:ext uri="{FF2B5EF4-FFF2-40B4-BE49-F238E27FC236}">
                <a16:creationId xmlns:a16="http://schemas.microsoft.com/office/drawing/2014/main" id="{C15677B8-528B-4C85-9F4B-B7FE9F36712B}"/>
              </a:ext>
            </a:extLst>
          </p:cNvPr>
          <p:cNvPicPr>
            <a:picLocks noGrp="1" noChangeAspect="1"/>
          </p:cNvPicPr>
          <p:nvPr>
            <p:ph idx="1"/>
          </p:nvPr>
        </p:nvPicPr>
        <p:blipFill>
          <a:blip r:embed="rId2"/>
          <a:stretch>
            <a:fillRect/>
          </a:stretch>
        </p:blipFill>
        <p:spPr>
          <a:xfrm>
            <a:off x="7228149" y="3810000"/>
            <a:ext cx="3426404" cy="2546350"/>
          </a:xfrm>
          <a:prstGeom prst="rect">
            <a:avLst/>
          </a:prstGeom>
        </p:spPr>
      </p:pic>
      <p:pic>
        <p:nvPicPr>
          <p:cNvPr id="6" name="Content Placeholder 3">
            <a:extLst>
              <a:ext uri="{FF2B5EF4-FFF2-40B4-BE49-F238E27FC236}">
                <a16:creationId xmlns:a16="http://schemas.microsoft.com/office/drawing/2014/main" id="{BA326FC3-DE2E-4DBC-9627-0C2FA5D46BB3}"/>
              </a:ext>
            </a:extLst>
          </p:cNvPr>
          <p:cNvPicPr>
            <a:picLocks noChangeAspect="1"/>
          </p:cNvPicPr>
          <p:nvPr/>
        </p:nvPicPr>
        <p:blipFill rotWithShape="1">
          <a:blip r:embed="rId3"/>
          <a:srcRect b="13140"/>
          <a:stretch/>
        </p:blipFill>
        <p:spPr>
          <a:xfrm>
            <a:off x="1828800" y="830641"/>
            <a:ext cx="5315084" cy="3139321"/>
          </a:xfrm>
          <a:prstGeom prst="rect">
            <a:avLst/>
          </a:prstGeom>
        </p:spPr>
      </p:pic>
      <p:sp>
        <p:nvSpPr>
          <p:cNvPr id="7" name="Rectangle 6">
            <a:extLst>
              <a:ext uri="{FF2B5EF4-FFF2-40B4-BE49-F238E27FC236}">
                <a16:creationId xmlns:a16="http://schemas.microsoft.com/office/drawing/2014/main" id="{D89FD66C-2F1B-40BA-8F2D-85096D818EFE}"/>
              </a:ext>
            </a:extLst>
          </p:cNvPr>
          <p:cNvSpPr/>
          <p:nvPr/>
        </p:nvSpPr>
        <p:spPr>
          <a:xfrm>
            <a:off x="7315200" y="1289791"/>
            <a:ext cx="2971800" cy="1615827"/>
          </a:xfrm>
          <a:prstGeom prst="rect">
            <a:avLst/>
          </a:prstGeom>
        </p:spPr>
        <p:txBody>
          <a:bodyPr wrap="square">
            <a:spAutoFit/>
          </a:bodyPr>
          <a:lstStyle/>
          <a:p>
            <a:pPr>
              <a:defRPr/>
            </a:pPr>
            <a:r>
              <a:rPr lang="en-US" sz="1100" dirty="0">
                <a:solidFill>
                  <a:prstClr val="black"/>
                </a:solidFill>
                <a:latin typeface="Perpetua"/>
              </a:rPr>
              <a:t>Executive Secretary of the United Nations Framework Convention on Climate Change Christiana </a:t>
            </a:r>
            <a:r>
              <a:rPr lang="en-US" sz="1100" dirty="0" err="1">
                <a:solidFill>
                  <a:prstClr val="black"/>
                </a:solidFill>
                <a:latin typeface="Perpetua"/>
              </a:rPr>
              <a:t>Figueres</a:t>
            </a:r>
            <a:r>
              <a:rPr lang="en-US" sz="1100" dirty="0">
                <a:solidFill>
                  <a:prstClr val="black"/>
                </a:solidFill>
                <a:latin typeface="Perpetua"/>
              </a:rPr>
              <a:t>, Secretary General of the United Nations Ban Ki Moon, Foreign Affairs Minister and President-designate of COP21 Laurent </a:t>
            </a:r>
            <a:r>
              <a:rPr lang="en-US" sz="1100" dirty="0" err="1">
                <a:solidFill>
                  <a:prstClr val="black"/>
                </a:solidFill>
                <a:latin typeface="Perpetua"/>
              </a:rPr>
              <a:t>Fabius</a:t>
            </a:r>
            <a:r>
              <a:rPr lang="en-US" sz="1100" dirty="0">
                <a:solidFill>
                  <a:prstClr val="black"/>
                </a:solidFill>
                <a:latin typeface="Perpetua"/>
              </a:rPr>
              <a:t>, and France's President Francois Hollande raise hands together after adoption of a historic global warming pact at the COP21 Climate Conference in Le Bourget, north of Paris, on Dec. 12, 2015. </a:t>
            </a:r>
            <a:r>
              <a:rPr lang="en-US" sz="1100" dirty="0" err="1">
                <a:solidFill>
                  <a:prstClr val="black"/>
                </a:solidFill>
                <a:latin typeface="Perpetua"/>
              </a:rPr>
              <a:t>Anadolu</a:t>
            </a:r>
            <a:r>
              <a:rPr lang="en-US" sz="1100" dirty="0">
                <a:solidFill>
                  <a:prstClr val="black"/>
                </a:solidFill>
                <a:latin typeface="Perpetua"/>
              </a:rPr>
              <a:t> Agency—Getty Images </a:t>
            </a:r>
          </a:p>
        </p:txBody>
      </p:sp>
      <p:sp>
        <p:nvSpPr>
          <p:cNvPr id="8" name="TextBox 7">
            <a:extLst>
              <a:ext uri="{FF2B5EF4-FFF2-40B4-BE49-F238E27FC236}">
                <a16:creationId xmlns:a16="http://schemas.microsoft.com/office/drawing/2014/main" id="{B7DA7F5E-8CA4-4D15-9CAC-53D15CC7AF67}"/>
              </a:ext>
            </a:extLst>
          </p:cNvPr>
          <p:cNvSpPr txBox="1"/>
          <p:nvPr/>
        </p:nvSpPr>
        <p:spPr>
          <a:xfrm>
            <a:off x="381000" y="4191000"/>
            <a:ext cx="6629400" cy="2308324"/>
          </a:xfrm>
          <a:prstGeom prst="rect">
            <a:avLst/>
          </a:prstGeom>
          <a:noFill/>
        </p:spPr>
        <p:txBody>
          <a:bodyPr wrap="square">
            <a:spAutoFit/>
          </a:bodyPr>
          <a:lstStyle/>
          <a:p>
            <a:pPr marL="285750" indent="-285750">
              <a:buFont typeface="Wingdings" panose="05000000000000000000" pitchFamily="2" charset="2"/>
              <a:buChar char="q"/>
            </a:pPr>
            <a:r>
              <a:rPr lang="en-US" sz="1800" dirty="0"/>
              <a:t>197 parties to Paris Agreement</a:t>
            </a:r>
          </a:p>
          <a:p>
            <a:pPr marL="285750" indent="-285750">
              <a:buFont typeface="Wingdings" panose="05000000000000000000" pitchFamily="2" charset="2"/>
              <a:buChar char="q"/>
            </a:pPr>
            <a:r>
              <a:rPr lang="en-US" sz="1800" dirty="0"/>
              <a:t>160 Parties have ratified as of now (August 2017)</a:t>
            </a:r>
          </a:p>
          <a:p>
            <a:pPr marL="285750" indent="-285750">
              <a:buFont typeface="Wingdings" panose="05000000000000000000" pitchFamily="2" charset="2"/>
              <a:buChar char="q"/>
            </a:pPr>
            <a:r>
              <a:rPr lang="en-US" sz="1800" dirty="0"/>
              <a:t>The Paris Agreement entered into force on 4 November  2016 – “thirty days after the date on which at least 55 Parties to the Convention accounting in total for at least an estimated 55 % of the total global greenhouse gas emissions have deposited their instruments of ratification, acceptance, approval or accession with the Depositary.” </a:t>
            </a:r>
          </a:p>
        </p:txBody>
      </p:sp>
    </p:spTree>
    <p:extLst>
      <p:ext uri="{BB962C8B-B14F-4D97-AF65-F5344CB8AC3E}">
        <p14:creationId xmlns:p14="http://schemas.microsoft.com/office/powerpoint/2010/main" val="118381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UNFCCC COP 21 – Paris Agreement</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26</a:t>
            </a:fld>
            <a:endParaRPr lang="th-TH" dirty="0"/>
          </a:p>
        </p:txBody>
      </p:sp>
      <p:sp>
        <p:nvSpPr>
          <p:cNvPr id="5" name="Content Placeholder 2">
            <a:extLst>
              <a:ext uri="{FF2B5EF4-FFF2-40B4-BE49-F238E27FC236}">
                <a16:creationId xmlns:a16="http://schemas.microsoft.com/office/drawing/2014/main" id="{09D39AA5-650F-436C-A6FD-CB51DDDC5586}"/>
              </a:ext>
            </a:extLst>
          </p:cNvPr>
          <p:cNvSpPr>
            <a:spLocks noGrp="1"/>
          </p:cNvSpPr>
          <p:nvPr>
            <p:ph idx="1"/>
          </p:nvPr>
        </p:nvSpPr>
        <p:spPr>
          <a:xfrm>
            <a:off x="655342" y="1091604"/>
            <a:ext cx="10769600" cy="4674791"/>
          </a:xfrm>
        </p:spPr>
        <p:txBody>
          <a:bodyPr>
            <a:noAutofit/>
          </a:bodyPr>
          <a:lstStyle/>
          <a:p>
            <a:r>
              <a:rPr lang="en-US" sz="2000" b="1" dirty="0"/>
              <a:t>Universal nature of mitigation agreement: </a:t>
            </a:r>
            <a:r>
              <a:rPr lang="en-US" sz="1600" dirty="0"/>
              <a:t>For the first time, all nations irrespective of developed and developing, have agreed to the mitigation commitments</a:t>
            </a:r>
          </a:p>
          <a:p>
            <a:r>
              <a:rPr lang="en-US" sz="2000" b="1" dirty="0"/>
              <a:t>A hybrid structure of global climate governance: </a:t>
            </a:r>
            <a:r>
              <a:rPr lang="en-US" sz="1600" dirty="0"/>
              <a:t>Composed of a mix of bottom-up pledge-based agreement structure coupled with top-down oversights, A shorter NDC review cycle, namely five years.</a:t>
            </a:r>
          </a:p>
          <a:p>
            <a:r>
              <a:rPr lang="en-US" sz="2000" b="1" dirty="0"/>
              <a:t>Successfully raising the mitigation aim to the higher bar of dangerous-climate-change threshold: </a:t>
            </a:r>
            <a:r>
              <a:rPr lang="en-US" sz="1600" dirty="0"/>
              <a:t>The agreement aimed at ambitious climate stabilization goals, namely aimed to keep climate stabilization below 2°C and aimed 1.5°C.</a:t>
            </a:r>
            <a:endParaRPr lang="en-US" sz="1600" dirty="0">
              <a:solidFill>
                <a:srgbClr val="FF0000"/>
              </a:solidFill>
            </a:endParaRPr>
          </a:p>
          <a:p>
            <a:r>
              <a:rPr lang="en-US" sz="2000" b="1" dirty="0"/>
              <a:t>A clear signal to broader stakeholders for early peaking of emissions and envisioning the world after 2050 as a GHG-neutral one</a:t>
            </a:r>
            <a:r>
              <a:rPr lang="en-US" sz="2000" b="1" dirty="0">
                <a:solidFill>
                  <a:srgbClr val="0070C0"/>
                </a:solidFill>
              </a:rPr>
              <a:t>: </a:t>
            </a:r>
            <a:r>
              <a:rPr lang="en-US" sz="1600" dirty="0"/>
              <a:t>Especially to policy makers, investors and business communities for peaking of emissions as soon as possible and for </a:t>
            </a:r>
            <a:r>
              <a:rPr lang="en-US" sz="1600" dirty="0">
                <a:solidFill>
                  <a:srgbClr val="C00000"/>
                </a:solidFill>
              </a:rPr>
              <a:t>decarbonizing the energy sector</a:t>
            </a:r>
            <a:r>
              <a:rPr lang="en-US" sz="1600" dirty="0"/>
              <a:t>, that involve less/no fossil energy mix, </a:t>
            </a:r>
            <a:r>
              <a:rPr lang="en-US" sz="1600" dirty="0">
                <a:solidFill>
                  <a:srgbClr val="C00000"/>
                </a:solidFill>
              </a:rPr>
              <a:t>ramping-up renewable energy </a:t>
            </a:r>
            <a:r>
              <a:rPr lang="en-US" sz="1600" dirty="0"/>
              <a:t>deployments, carbon capture and storage, and reforestation. </a:t>
            </a:r>
          </a:p>
          <a:p>
            <a:r>
              <a:rPr lang="en-US" sz="2000" b="1" dirty="0"/>
              <a:t>The commitment of 100 billion US$ by 2020 by developed countries: </a:t>
            </a:r>
            <a:r>
              <a:rPr lang="en-US" sz="1600" dirty="0"/>
              <a:t>The idea of 100 bn US$ as a financing ‘floor’ has opened up avenues to mobilize more support for developing countries.</a:t>
            </a:r>
            <a:endParaRPr lang="en-US" sz="1600" dirty="0">
              <a:solidFill>
                <a:srgbClr val="FF0000"/>
              </a:solidFill>
            </a:endParaRPr>
          </a:p>
        </p:txBody>
      </p:sp>
      <p:sp>
        <p:nvSpPr>
          <p:cNvPr id="7" name="TextBox 6">
            <a:extLst>
              <a:ext uri="{FF2B5EF4-FFF2-40B4-BE49-F238E27FC236}">
                <a16:creationId xmlns:a16="http://schemas.microsoft.com/office/drawing/2014/main" id="{BAA18722-8E03-47DF-BDD0-82F4DE904A3F}"/>
              </a:ext>
            </a:extLst>
          </p:cNvPr>
          <p:cNvSpPr txBox="1"/>
          <p:nvPr/>
        </p:nvSpPr>
        <p:spPr>
          <a:xfrm>
            <a:off x="457200" y="5956241"/>
            <a:ext cx="11582400" cy="400110"/>
          </a:xfrm>
          <a:prstGeom prst="rect">
            <a:avLst/>
          </a:prstGeom>
          <a:noFill/>
        </p:spPr>
        <p:txBody>
          <a:bodyPr wrap="square">
            <a:spAutoFit/>
          </a:bodyPr>
          <a:lstStyle/>
          <a:p>
            <a:r>
              <a:rPr lang="en-US" sz="2000" b="1" dirty="0">
                <a:solidFill>
                  <a:srgbClr val="0070C0"/>
                </a:solidFill>
              </a:rPr>
              <a:t>Challenges: “Implementation of commitments”  and “progressively moving to higher level of commitments” </a:t>
            </a:r>
          </a:p>
        </p:txBody>
      </p:sp>
    </p:spTree>
    <p:extLst>
      <p:ext uri="{BB962C8B-B14F-4D97-AF65-F5344CB8AC3E}">
        <p14:creationId xmlns:p14="http://schemas.microsoft.com/office/powerpoint/2010/main" val="43492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Global State of Paris COP21 pledges</a:t>
            </a:r>
          </a:p>
        </p:txBody>
      </p:sp>
      <p:sp>
        <p:nvSpPr>
          <p:cNvPr id="3" name="Content Placeholder 2">
            <a:extLst>
              <a:ext uri="{FF2B5EF4-FFF2-40B4-BE49-F238E27FC236}">
                <a16:creationId xmlns:a16="http://schemas.microsoft.com/office/drawing/2014/main" id="{ED481418-87AA-43C6-98B3-0D99641AF73E}"/>
              </a:ext>
            </a:extLst>
          </p:cNvPr>
          <p:cNvSpPr>
            <a:spLocks noGrp="1"/>
          </p:cNvSpPr>
          <p:nvPr>
            <p:ph idx="1"/>
          </p:nvPr>
        </p:nvSpPr>
        <p:spPr>
          <a:xfrm>
            <a:off x="687998" y="1371600"/>
            <a:ext cx="10665801" cy="5201949"/>
          </a:xfrm>
        </p:spPr>
        <p:txBody>
          <a:bodyPr>
            <a:noAutofit/>
          </a:bodyPr>
          <a:lstStyle/>
          <a:p>
            <a:pPr marL="288925" indent="-288925">
              <a:buFont typeface="Wingdings" panose="05000000000000000000" pitchFamily="2" charset="2"/>
              <a:buChar char="q"/>
            </a:pPr>
            <a:r>
              <a:rPr lang="en-US" sz="1800" dirty="0"/>
              <a:t>The </a:t>
            </a:r>
            <a:r>
              <a:rPr lang="en-US" sz="1800" b="1" dirty="0"/>
              <a:t>mitigation pledges </a:t>
            </a:r>
            <a:r>
              <a:rPr lang="en-US" sz="1800" dirty="0"/>
              <a:t>by 2030 are diverse in nature - absolute emission reduction from reference year; reduction of emissions/GDP; reduction from BAU future scenario; no quantified emissions but only policies and actions </a:t>
            </a:r>
          </a:p>
          <a:p>
            <a:pPr marL="288925" indent="-288925">
              <a:buFont typeface="Wingdings" panose="05000000000000000000" pitchFamily="2" charset="2"/>
              <a:buChar char="q"/>
            </a:pPr>
            <a:r>
              <a:rPr lang="en-US" sz="1800" b="1" dirty="0"/>
              <a:t>Conditional</a:t>
            </a:r>
            <a:r>
              <a:rPr lang="en-US" sz="1800" dirty="0"/>
              <a:t> and unconditional mitigation pledges</a:t>
            </a:r>
          </a:p>
          <a:p>
            <a:pPr marL="288925" indent="-288925">
              <a:buFont typeface="Wingdings" panose="05000000000000000000" pitchFamily="2" charset="2"/>
              <a:buChar char="q"/>
            </a:pPr>
            <a:r>
              <a:rPr lang="en-US" sz="1800" b="1" dirty="0"/>
              <a:t>Priority mitigation areas</a:t>
            </a:r>
            <a:r>
              <a:rPr lang="en-US" sz="1800" dirty="0"/>
              <a:t>: Renewable energy; Energy efficiency; Sustainable transport; Carbon capture and storage; Conservation and sustainable management of forests; Reducing non-CO2 gases</a:t>
            </a:r>
          </a:p>
          <a:p>
            <a:pPr marL="288925" indent="-288925">
              <a:buFont typeface="Wingdings" panose="05000000000000000000" pitchFamily="2" charset="2"/>
              <a:buChar char="q"/>
            </a:pPr>
            <a:r>
              <a:rPr lang="en-US" sz="1800" b="1" dirty="0"/>
              <a:t>Priority adaptation areas</a:t>
            </a:r>
            <a:r>
              <a:rPr lang="en-US" sz="1800" dirty="0"/>
              <a:t>:  Long-term goals or visions guiding the adaptation; Impacts and vulnerability assessments; Legal and regulatory frameworks, strategies, </a:t>
            </a:r>
            <a:r>
              <a:rPr lang="en-US" sz="1800" dirty="0" err="1"/>
              <a:t>programmes</a:t>
            </a:r>
            <a:r>
              <a:rPr lang="en-US" sz="1800" dirty="0"/>
              <a:t> and plans necessary for informed adaptation actions; Measures/actions in specific areas; Loss and damage associated past and projected climate change </a:t>
            </a:r>
          </a:p>
          <a:p>
            <a:pPr marL="288925" indent="-288925">
              <a:buFont typeface="Wingdings" panose="05000000000000000000" pitchFamily="2" charset="2"/>
              <a:buChar char="q"/>
            </a:pPr>
            <a:r>
              <a:rPr lang="en-US" sz="1800" b="1" dirty="0"/>
              <a:t>Focal means of implementation- </a:t>
            </a:r>
            <a:r>
              <a:rPr lang="en-US" sz="1800" dirty="0"/>
              <a:t>finance, technology and capacity-building; Monitoring and evaluation of adaptation</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27</a:t>
            </a:fld>
            <a:endParaRPr lang="th-TH" dirty="0"/>
          </a:p>
        </p:txBody>
      </p:sp>
    </p:spTree>
    <p:extLst>
      <p:ext uri="{BB962C8B-B14F-4D97-AF65-F5344CB8AC3E}">
        <p14:creationId xmlns:p14="http://schemas.microsoft.com/office/powerpoint/2010/main" val="267420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Mitigation Pledges of Top Emitters</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28</a:t>
            </a:fld>
            <a:endParaRPr lang="th-TH" dirty="0"/>
          </a:p>
        </p:txBody>
      </p:sp>
      <p:graphicFrame>
        <p:nvGraphicFramePr>
          <p:cNvPr id="11" name="Content Placeholder 6">
            <a:extLst>
              <a:ext uri="{FF2B5EF4-FFF2-40B4-BE49-F238E27FC236}">
                <a16:creationId xmlns:a16="http://schemas.microsoft.com/office/drawing/2014/main" id="{70B3A2F4-D718-4EE1-A9FD-7BB2EEAE5DBE}"/>
              </a:ext>
            </a:extLst>
          </p:cNvPr>
          <p:cNvGraphicFramePr>
            <a:graphicFrameLocks/>
          </p:cNvGraphicFramePr>
          <p:nvPr>
            <p:extLst>
              <p:ext uri="{D42A27DB-BD31-4B8C-83A1-F6EECF244321}">
                <p14:modId xmlns:p14="http://schemas.microsoft.com/office/powerpoint/2010/main" val="3375730799"/>
              </p:ext>
            </p:extLst>
          </p:nvPr>
        </p:nvGraphicFramePr>
        <p:xfrm>
          <a:off x="2663046" y="1447800"/>
          <a:ext cx="6709554" cy="4318000"/>
        </p:xfrm>
        <a:graphic>
          <a:graphicData uri="http://schemas.openxmlformats.org/drawingml/2006/table">
            <a:tbl>
              <a:tblPr firstRow="1" bandRow="1"/>
              <a:tblGrid>
                <a:gridCol w="1212988">
                  <a:extLst>
                    <a:ext uri="{9D8B030D-6E8A-4147-A177-3AD203B41FA5}">
                      <a16:colId xmlns:a16="http://schemas.microsoft.com/office/drawing/2014/main" val="20000"/>
                    </a:ext>
                  </a:extLst>
                </a:gridCol>
                <a:gridCol w="1423802">
                  <a:extLst>
                    <a:ext uri="{9D8B030D-6E8A-4147-A177-3AD203B41FA5}">
                      <a16:colId xmlns:a16="http://schemas.microsoft.com/office/drawing/2014/main" val="20001"/>
                    </a:ext>
                  </a:extLst>
                </a:gridCol>
                <a:gridCol w="950645">
                  <a:extLst>
                    <a:ext uri="{9D8B030D-6E8A-4147-A177-3AD203B41FA5}">
                      <a16:colId xmlns:a16="http://schemas.microsoft.com/office/drawing/2014/main" val="20002"/>
                    </a:ext>
                  </a:extLst>
                </a:gridCol>
                <a:gridCol w="1260856">
                  <a:extLst>
                    <a:ext uri="{9D8B030D-6E8A-4147-A177-3AD203B41FA5}">
                      <a16:colId xmlns:a16="http://schemas.microsoft.com/office/drawing/2014/main" val="20003"/>
                    </a:ext>
                  </a:extLst>
                </a:gridCol>
                <a:gridCol w="1861263">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2800" b="1" kern="1200">
                          <a:solidFill>
                            <a:schemeClr val="lt1"/>
                          </a:solidFill>
                          <a:latin typeface="Perpetua"/>
                        </a:defRPr>
                      </a:lvl1pPr>
                      <a:lvl2pPr marL="457200" algn="l" defTabSz="914400" rtl="0" eaLnBrk="1" latinLnBrk="0" hangingPunct="1">
                        <a:defRPr sz="2800" b="1" kern="1200">
                          <a:solidFill>
                            <a:schemeClr val="lt1"/>
                          </a:solidFill>
                          <a:latin typeface="Perpetua"/>
                        </a:defRPr>
                      </a:lvl2pPr>
                      <a:lvl3pPr marL="914400" algn="l" defTabSz="914400" rtl="0" eaLnBrk="1" latinLnBrk="0" hangingPunct="1">
                        <a:defRPr sz="2800" b="1" kern="1200">
                          <a:solidFill>
                            <a:schemeClr val="lt1"/>
                          </a:solidFill>
                          <a:latin typeface="Perpetua"/>
                        </a:defRPr>
                      </a:lvl3pPr>
                      <a:lvl4pPr marL="1371600" algn="l" defTabSz="914400" rtl="0" eaLnBrk="1" latinLnBrk="0" hangingPunct="1">
                        <a:defRPr sz="2800" b="1" kern="1200">
                          <a:solidFill>
                            <a:schemeClr val="lt1"/>
                          </a:solidFill>
                          <a:latin typeface="Perpetua"/>
                        </a:defRPr>
                      </a:lvl4pPr>
                      <a:lvl5pPr marL="1828800" algn="l" defTabSz="914400" rtl="0" eaLnBrk="1" latinLnBrk="0" hangingPunct="1">
                        <a:defRPr sz="2800" b="1" kern="1200">
                          <a:solidFill>
                            <a:schemeClr val="lt1"/>
                          </a:solidFill>
                          <a:latin typeface="Perpetua"/>
                        </a:defRPr>
                      </a:lvl5pPr>
                      <a:lvl6pPr marL="2286000" algn="l" defTabSz="914400" rtl="0" eaLnBrk="1" latinLnBrk="0" hangingPunct="1">
                        <a:defRPr sz="2800" b="1" kern="1200">
                          <a:solidFill>
                            <a:schemeClr val="lt1"/>
                          </a:solidFill>
                          <a:latin typeface="Perpetua"/>
                        </a:defRPr>
                      </a:lvl6pPr>
                      <a:lvl7pPr marL="2743200" algn="l" defTabSz="914400" rtl="0" eaLnBrk="1" latinLnBrk="0" hangingPunct="1">
                        <a:defRPr sz="2800" b="1" kern="1200">
                          <a:solidFill>
                            <a:schemeClr val="lt1"/>
                          </a:solidFill>
                          <a:latin typeface="Perpetua"/>
                        </a:defRPr>
                      </a:lvl7pPr>
                      <a:lvl8pPr marL="3200400" algn="l" defTabSz="914400" rtl="0" eaLnBrk="1" latinLnBrk="0" hangingPunct="1">
                        <a:defRPr sz="2800" b="1" kern="1200">
                          <a:solidFill>
                            <a:schemeClr val="lt1"/>
                          </a:solidFill>
                          <a:latin typeface="Perpetua"/>
                        </a:defRPr>
                      </a:lvl8pPr>
                      <a:lvl9pPr marL="3657600" algn="l" defTabSz="914400" rtl="0" eaLnBrk="1" latinLnBrk="0" hangingPunct="1">
                        <a:defRPr sz="2800" b="1" kern="1200">
                          <a:solidFill>
                            <a:schemeClr val="lt1"/>
                          </a:solidFill>
                          <a:latin typeface="Perpetua"/>
                        </a:defRPr>
                      </a:lvl9pPr>
                    </a:lstStyle>
                    <a:p>
                      <a:r>
                        <a:rPr lang="en-US" sz="1500" dirty="0"/>
                        <a:t>Country,</a:t>
                      </a:r>
                      <a:r>
                        <a:rPr lang="en-US" sz="1500" baseline="0" dirty="0"/>
                        <a:t> </a:t>
                      </a:r>
                      <a:r>
                        <a:rPr lang="en-US" sz="1500" b="0" baseline="0" dirty="0">
                          <a:solidFill>
                            <a:schemeClr val="bg1"/>
                          </a:solidFill>
                        </a:rPr>
                        <a:t>% of global GHG emissions, 2012 </a:t>
                      </a:r>
                      <a:endParaRPr lang="en-US" sz="1500" b="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2800" b="1" kern="1200">
                          <a:solidFill>
                            <a:schemeClr val="lt1"/>
                          </a:solidFill>
                          <a:latin typeface="Perpetua"/>
                        </a:defRPr>
                      </a:lvl1pPr>
                      <a:lvl2pPr marL="457200" algn="l" defTabSz="914400" rtl="0" eaLnBrk="1" latinLnBrk="0" hangingPunct="1">
                        <a:defRPr sz="2800" b="1" kern="1200">
                          <a:solidFill>
                            <a:schemeClr val="lt1"/>
                          </a:solidFill>
                          <a:latin typeface="Perpetua"/>
                        </a:defRPr>
                      </a:lvl2pPr>
                      <a:lvl3pPr marL="914400" algn="l" defTabSz="914400" rtl="0" eaLnBrk="1" latinLnBrk="0" hangingPunct="1">
                        <a:defRPr sz="2800" b="1" kern="1200">
                          <a:solidFill>
                            <a:schemeClr val="lt1"/>
                          </a:solidFill>
                          <a:latin typeface="Perpetua"/>
                        </a:defRPr>
                      </a:lvl3pPr>
                      <a:lvl4pPr marL="1371600" algn="l" defTabSz="914400" rtl="0" eaLnBrk="1" latinLnBrk="0" hangingPunct="1">
                        <a:defRPr sz="2800" b="1" kern="1200">
                          <a:solidFill>
                            <a:schemeClr val="lt1"/>
                          </a:solidFill>
                          <a:latin typeface="Perpetua"/>
                        </a:defRPr>
                      </a:lvl4pPr>
                      <a:lvl5pPr marL="1828800" algn="l" defTabSz="914400" rtl="0" eaLnBrk="1" latinLnBrk="0" hangingPunct="1">
                        <a:defRPr sz="2800" b="1" kern="1200">
                          <a:solidFill>
                            <a:schemeClr val="lt1"/>
                          </a:solidFill>
                          <a:latin typeface="Perpetua"/>
                        </a:defRPr>
                      </a:lvl5pPr>
                      <a:lvl6pPr marL="2286000" algn="l" defTabSz="914400" rtl="0" eaLnBrk="1" latinLnBrk="0" hangingPunct="1">
                        <a:defRPr sz="2800" b="1" kern="1200">
                          <a:solidFill>
                            <a:schemeClr val="lt1"/>
                          </a:solidFill>
                          <a:latin typeface="Perpetua"/>
                        </a:defRPr>
                      </a:lvl6pPr>
                      <a:lvl7pPr marL="2743200" algn="l" defTabSz="914400" rtl="0" eaLnBrk="1" latinLnBrk="0" hangingPunct="1">
                        <a:defRPr sz="2800" b="1" kern="1200">
                          <a:solidFill>
                            <a:schemeClr val="lt1"/>
                          </a:solidFill>
                          <a:latin typeface="Perpetua"/>
                        </a:defRPr>
                      </a:lvl7pPr>
                      <a:lvl8pPr marL="3200400" algn="l" defTabSz="914400" rtl="0" eaLnBrk="1" latinLnBrk="0" hangingPunct="1">
                        <a:defRPr sz="2800" b="1" kern="1200">
                          <a:solidFill>
                            <a:schemeClr val="lt1"/>
                          </a:solidFill>
                          <a:latin typeface="Perpetua"/>
                        </a:defRPr>
                      </a:lvl8pPr>
                      <a:lvl9pPr marL="3657600" algn="l" defTabSz="914400" rtl="0" eaLnBrk="1" latinLnBrk="0" hangingPunct="1">
                        <a:defRPr sz="2800" b="1" kern="1200">
                          <a:solidFill>
                            <a:schemeClr val="lt1"/>
                          </a:solidFill>
                          <a:latin typeface="Perpetua"/>
                        </a:defRPr>
                      </a:lvl9pPr>
                    </a:lstStyle>
                    <a:p>
                      <a:r>
                        <a:rPr lang="en-US" sz="1500" dirty="0"/>
                        <a:t>GHG emissions reduction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2800" b="1" kern="1200">
                          <a:solidFill>
                            <a:schemeClr val="lt1"/>
                          </a:solidFill>
                          <a:latin typeface="Perpetua"/>
                        </a:defRPr>
                      </a:lvl1pPr>
                      <a:lvl2pPr marL="457200" algn="l" defTabSz="914400" rtl="0" eaLnBrk="1" latinLnBrk="0" hangingPunct="1">
                        <a:defRPr sz="2800" b="1" kern="1200">
                          <a:solidFill>
                            <a:schemeClr val="lt1"/>
                          </a:solidFill>
                          <a:latin typeface="Perpetua"/>
                        </a:defRPr>
                      </a:lvl2pPr>
                      <a:lvl3pPr marL="914400" algn="l" defTabSz="914400" rtl="0" eaLnBrk="1" latinLnBrk="0" hangingPunct="1">
                        <a:defRPr sz="2800" b="1" kern="1200">
                          <a:solidFill>
                            <a:schemeClr val="lt1"/>
                          </a:solidFill>
                          <a:latin typeface="Perpetua"/>
                        </a:defRPr>
                      </a:lvl3pPr>
                      <a:lvl4pPr marL="1371600" algn="l" defTabSz="914400" rtl="0" eaLnBrk="1" latinLnBrk="0" hangingPunct="1">
                        <a:defRPr sz="2800" b="1" kern="1200">
                          <a:solidFill>
                            <a:schemeClr val="lt1"/>
                          </a:solidFill>
                          <a:latin typeface="Perpetua"/>
                        </a:defRPr>
                      </a:lvl4pPr>
                      <a:lvl5pPr marL="1828800" algn="l" defTabSz="914400" rtl="0" eaLnBrk="1" latinLnBrk="0" hangingPunct="1">
                        <a:defRPr sz="2800" b="1" kern="1200">
                          <a:solidFill>
                            <a:schemeClr val="lt1"/>
                          </a:solidFill>
                          <a:latin typeface="Perpetua"/>
                        </a:defRPr>
                      </a:lvl5pPr>
                      <a:lvl6pPr marL="2286000" algn="l" defTabSz="914400" rtl="0" eaLnBrk="1" latinLnBrk="0" hangingPunct="1">
                        <a:defRPr sz="2800" b="1" kern="1200">
                          <a:solidFill>
                            <a:schemeClr val="lt1"/>
                          </a:solidFill>
                          <a:latin typeface="Perpetua"/>
                        </a:defRPr>
                      </a:lvl6pPr>
                      <a:lvl7pPr marL="2743200" algn="l" defTabSz="914400" rtl="0" eaLnBrk="1" latinLnBrk="0" hangingPunct="1">
                        <a:defRPr sz="2800" b="1" kern="1200">
                          <a:solidFill>
                            <a:schemeClr val="lt1"/>
                          </a:solidFill>
                          <a:latin typeface="Perpetua"/>
                        </a:defRPr>
                      </a:lvl7pPr>
                      <a:lvl8pPr marL="3200400" algn="l" defTabSz="914400" rtl="0" eaLnBrk="1" latinLnBrk="0" hangingPunct="1">
                        <a:defRPr sz="2800" b="1" kern="1200">
                          <a:solidFill>
                            <a:schemeClr val="lt1"/>
                          </a:solidFill>
                          <a:latin typeface="Perpetua"/>
                        </a:defRPr>
                      </a:lvl8pPr>
                      <a:lvl9pPr marL="3657600" algn="l" defTabSz="914400" rtl="0" eaLnBrk="1" latinLnBrk="0" hangingPunct="1">
                        <a:defRPr sz="2800" b="1" kern="1200">
                          <a:solidFill>
                            <a:schemeClr val="lt1"/>
                          </a:solidFill>
                          <a:latin typeface="Perpetua"/>
                        </a:defRPr>
                      </a:lvl9pPr>
                    </a:lstStyle>
                    <a:p>
                      <a:r>
                        <a:rPr lang="en-US" sz="1500" dirty="0"/>
                        <a:t>Target year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2800" b="1" kern="1200">
                          <a:solidFill>
                            <a:schemeClr val="lt1"/>
                          </a:solidFill>
                          <a:latin typeface="Perpetua"/>
                        </a:defRPr>
                      </a:lvl1pPr>
                      <a:lvl2pPr marL="457200" algn="l" defTabSz="914400" rtl="0" eaLnBrk="1" latinLnBrk="0" hangingPunct="1">
                        <a:defRPr sz="2800" b="1" kern="1200">
                          <a:solidFill>
                            <a:schemeClr val="lt1"/>
                          </a:solidFill>
                          <a:latin typeface="Perpetua"/>
                        </a:defRPr>
                      </a:lvl2pPr>
                      <a:lvl3pPr marL="914400" algn="l" defTabSz="914400" rtl="0" eaLnBrk="1" latinLnBrk="0" hangingPunct="1">
                        <a:defRPr sz="2800" b="1" kern="1200">
                          <a:solidFill>
                            <a:schemeClr val="lt1"/>
                          </a:solidFill>
                          <a:latin typeface="Perpetua"/>
                        </a:defRPr>
                      </a:lvl3pPr>
                      <a:lvl4pPr marL="1371600" algn="l" defTabSz="914400" rtl="0" eaLnBrk="1" latinLnBrk="0" hangingPunct="1">
                        <a:defRPr sz="2800" b="1" kern="1200">
                          <a:solidFill>
                            <a:schemeClr val="lt1"/>
                          </a:solidFill>
                          <a:latin typeface="Perpetua"/>
                        </a:defRPr>
                      </a:lvl4pPr>
                      <a:lvl5pPr marL="1828800" algn="l" defTabSz="914400" rtl="0" eaLnBrk="1" latinLnBrk="0" hangingPunct="1">
                        <a:defRPr sz="2800" b="1" kern="1200">
                          <a:solidFill>
                            <a:schemeClr val="lt1"/>
                          </a:solidFill>
                          <a:latin typeface="Perpetua"/>
                        </a:defRPr>
                      </a:lvl5pPr>
                      <a:lvl6pPr marL="2286000" algn="l" defTabSz="914400" rtl="0" eaLnBrk="1" latinLnBrk="0" hangingPunct="1">
                        <a:defRPr sz="2800" b="1" kern="1200">
                          <a:solidFill>
                            <a:schemeClr val="lt1"/>
                          </a:solidFill>
                          <a:latin typeface="Perpetua"/>
                        </a:defRPr>
                      </a:lvl6pPr>
                      <a:lvl7pPr marL="2743200" algn="l" defTabSz="914400" rtl="0" eaLnBrk="1" latinLnBrk="0" hangingPunct="1">
                        <a:defRPr sz="2800" b="1" kern="1200">
                          <a:solidFill>
                            <a:schemeClr val="lt1"/>
                          </a:solidFill>
                          <a:latin typeface="Perpetua"/>
                        </a:defRPr>
                      </a:lvl7pPr>
                      <a:lvl8pPr marL="3200400" algn="l" defTabSz="914400" rtl="0" eaLnBrk="1" latinLnBrk="0" hangingPunct="1">
                        <a:defRPr sz="2800" b="1" kern="1200">
                          <a:solidFill>
                            <a:schemeClr val="lt1"/>
                          </a:solidFill>
                          <a:latin typeface="Perpetua"/>
                        </a:defRPr>
                      </a:lvl8pPr>
                      <a:lvl9pPr marL="3657600" algn="l" defTabSz="914400" rtl="0" eaLnBrk="1" latinLnBrk="0" hangingPunct="1">
                        <a:defRPr sz="2800" b="1" kern="1200">
                          <a:solidFill>
                            <a:schemeClr val="lt1"/>
                          </a:solidFill>
                          <a:latin typeface="Perpetua"/>
                        </a:defRPr>
                      </a:lvl9pPr>
                    </a:lstStyle>
                    <a:p>
                      <a:r>
                        <a:rPr lang="en-US" sz="1500" b="1" dirty="0"/>
                        <a:t>Reference year</a:t>
                      </a:r>
                      <a:endParaRPr lang="en-US"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2800" b="1" kern="1200">
                          <a:solidFill>
                            <a:schemeClr val="lt1"/>
                          </a:solidFill>
                          <a:latin typeface="Perpetua"/>
                        </a:defRPr>
                      </a:lvl1pPr>
                      <a:lvl2pPr marL="457200" algn="l" defTabSz="914400" rtl="0" eaLnBrk="1" latinLnBrk="0" hangingPunct="1">
                        <a:defRPr sz="2800" b="1" kern="1200">
                          <a:solidFill>
                            <a:schemeClr val="lt1"/>
                          </a:solidFill>
                          <a:latin typeface="Perpetua"/>
                        </a:defRPr>
                      </a:lvl2pPr>
                      <a:lvl3pPr marL="914400" algn="l" defTabSz="914400" rtl="0" eaLnBrk="1" latinLnBrk="0" hangingPunct="1">
                        <a:defRPr sz="2800" b="1" kern="1200">
                          <a:solidFill>
                            <a:schemeClr val="lt1"/>
                          </a:solidFill>
                          <a:latin typeface="Perpetua"/>
                        </a:defRPr>
                      </a:lvl3pPr>
                      <a:lvl4pPr marL="1371600" algn="l" defTabSz="914400" rtl="0" eaLnBrk="1" latinLnBrk="0" hangingPunct="1">
                        <a:defRPr sz="2800" b="1" kern="1200">
                          <a:solidFill>
                            <a:schemeClr val="lt1"/>
                          </a:solidFill>
                          <a:latin typeface="Perpetua"/>
                        </a:defRPr>
                      </a:lvl4pPr>
                      <a:lvl5pPr marL="1828800" algn="l" defTabSz="914400" rtl="0" eaLnBrk="1" latinLnBrk="0" hangingPunct="1">
                        <a:defRPr sz="2800" b="1" kern="1200">
                          <a:solidFill>
                            <a:schemeClr val="lt1"/>
                          </a:solidFill>
                          <a:latin typeface="Perpetua"/>
                        </a:defRPr>
                      </a:lvl5pPr>
                      <a:lvl6pPr marL="2286000" algn="l" defTabSz="914400" rtl="0" eaLnBrk="1" latinLnBrk="0" hangingPunct="1">
                        <a:defRPr sz="2800" b="1" kern="1200">
                          <a:solidFill>
                            <a:schemeClr val="lt1"/>
                          </a:solidFill>
                          <a:latin typeface="Perpetua"/>
                        </a:defRPr>
                      </a:lvl6pPr>
                      <a:lvl7pPr marL="2743200" algn="l" defTabSz="914400" rtl="0" eaLnBrk="1" latinLnBrk="0" hangingPunct="1">
                        <a:defRPr sz="2800" b="1" kern="1200">
                          <a:solidFill>
                            <a:schemeClr val="lt1"/>
                          </a:solidFill>
                          <a:latin typeface="Perpetua"/>
                        </a:defRPr>
                      </a:lvl7pPr>
                      <a:lvl8pPr marL="3200400" algn="l" defTabSz="914400" rtl="0" eaLnBrk="1" latinLnBrk="0" hangingPunct="1">
                        <a:defRPr sz="2800" b="1" kern="1200">
                          <a:solidFill>
                            <a:schemeClr val="lt1"/>
                          </a:solidFill>
                          <a:latin typeface="Perpetua"/>
                        </a:defRPr>
                      </a:lvl8pPr>
                      <a:lvl9pPr marL="3657600" algn="l" defTabSz="914400" rtl="0" eaLnBrk="1" latinLnBrk="0" hangingPunct="1">
                        <a:defRPr sz="2800" b="1" kern="1200">
                          <a:solidFill>
                            <a:schemeClr val="lt1"/>
                          </a:solidFill>
                          <a:latin typeface="Perpetua"/>
                        </a:defRPr>
                      </a:lvl9pPr>
                    </a:lstStyle>
                    <a:p>
                      <a:r>
                        <a:rPr lang="en-US" sz="1500" dirty="0"/>
                        <a:t>Period for implementation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USA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26-28%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2005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2020-2025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1"/>
                  </a:ext>
                </a:extLst>
              </a:tr>
              <a:tr h="90932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China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30-45% per unit of GDP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2007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 - 2030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EU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≥40%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1990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2021-2030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India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33-35% per unit of GDP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2005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2021-2030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Russia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25-30%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1990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Japan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South Korea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37%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BAU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2800" kern="1200">
                          <a:solidFill>
                            <a:schemeClr val="dk1"/>
                          </a:solidFill>
                          <a:latin typeface="Perpetua"/>
                        </a:defRPr>
                      </a:lvl1pPr>
                      <a:lvl2pPr marL="457200" algn="l" defTabSz="914400" rtl="0" eaLnBrk="1" latinLnBrk="0" hangingPunct="1">
                        <a:defRPr sz="2800" kern="1200">
                          <a:solidFill>
                            <a:schemeClr val="dk1"/>
                          </a:solidFill>
                          <a:latin typeface="Perpetua"/>
                        </a:defRPr>
                      </a:lvl2pPr>
                      <a:lvl3pPr marL="914400" algn="l" defTabSz="914400" rtl="0" eaLnBrk="1" latinLnBrk="0" hangingPunct="1">
                        <a:defRPr sz="2800" kern="1200">
                          <a:solidFill>
                            <a:schemeClr val="dk1"/>
                          </a:solidFill>
                          <a:latin typeface="Perpetua"/>
                        </a:defRPr>
                      </a:lvl3pPr>
                      <a:lvl4pPr marL="1371600" algn="l" defTabSz="914400" rtl="0" eaLnBrk="1" latinLnBrk="0" hangingPunct="1">
                        <a:defRPr sz="2800" kern="1200">
                          <a:solidFill>
                            <a:schemeClr val="dk1"/>
                          </a:solidFill>
                          <a:latin typeface="Perpetua"/>
                        </a:defRPr>
                      </a:lvl4pPr>
                      <a:lvl5pPr marL="1828800" algn="l" defTabSz="914400" rtl="0" eaLnBrk="1" latinLnBrk="0" hangingPunct="1">
                        <a:defRPr sz="2800" kern="1200">
                          <a:solidFill>
                            <a:schemeClr val="dk1"/>
                          </a:solidFill>
                          <a:latin typeface="Perpetua"/>
                        </a:defRPr>
                      </a:lvl5pPr>
                      <a:lvl6pPr marL="2286000" algn="l" defTabSz="914400" rtl="0" eaLnBrk="1" latinLnBrk="0" hangingPunct="1">
                        <a:defRPr sz="2800" kern="1200">
                          <a:solidFill>
                            <a:schemeClr val="dk1"/>
                          </a:solidFill>
                          <a:latin typeface="Perpetua"/>
                        </a:defRPr>
                      </a:lvl6pPr>
                      <a:lvl7pPr marL="2743200" algn="l" defTabSz="914400" rtl="0" eaLnBrk="1" latinLnBrk="0" hangingPunct="1">
                        <a:defRPr sz="2800" kern="1200">
                          <a:solidFill>
                            <a:schemeClr val="dk1"/>
                          </a:solidFill>
                          <a:latin typeface="Perpetua"/>
                        </a:defRPr>
                      </a:lvl7pPr>
                      <a:lvl8pPr marL="3200400" algn="l" defTabSz="914400" rtl="0" eaLnBrk="1" latinLnBrk="0" hangingPunct="1">
                        <a:defRPr sz="2800" kern="1200">
                          <a:solidFill>
                            <a:schemeClr val="dk1"/>
                          </a:solidFill>
                          <a:latin typeface="Perpetua"/>
                        </a:defRPr>
                      </a:lvl8pPr>
                      <a:lvl9pPr marL="3657600" algn="l" defTabSz="914400" rtl="0" eaLnBrk="1" latinLnBrk="0" hangingPunct="1">
                        <a:defRPr sz="2800" kern="1200">
                          <a:solidFill>
                            <a:schemeClr val="dk1"/>
                          </a:solidFill>
                          <a:latin typeface="Perpetua"/>
                        </a:defRPr>
                      </a:lvl9pPr>
                    </a:lstStyle>
                    <a:p>
                      <a:r>
                        <a:rPr lang="en-US" sz="1500" dirty="0"/>
                        <a:t>2020-30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7"/>
                  </a:ext>
                </a:extLst>
              </a:tr>
            </a:tbl>
          </a:graphicData>
        </a:graphic>
      </p:graphicFrame>
      <p:sp>
        <p:nvSpPr>
          <p:cNvPr id="12" name="Rectangle 11">
            <a:extLst>
              <a:ext uri="{FF2B5EF4-FFF2-40B4-BE49-F238E27FC236}">
                <a16:creationId xmlns:a16="http://schemas.microsoft.com/office/drawing/2014/main" id="{FAA442AA-497C-4462-A9AE-04BAFE35260A}"/>
              </a:ext>
            </a:extLst>
          </p:cNvPr>
          <p:cNvSpPr/>
          <p:nvPr/>
        </p:nvSpPr>
        <p:spPr>
          <a:xfrm>
            <a:off x="8179914" y="2860400"/>
            <a:ext cx="2698081" cy="830997"/>
          </a:xfrm>
          <a:prstGeom prst="rect">
            <a:avLst/>
          </a:prstGeom>
        </p:spPr>
        <p:txBody>
          <a:bodyPr wrap="square">
            <a:spAutoFit/>
          </a:bodyPr>
          <a:lstStyle/>
          <a:p>
            <a:pPr marL="171450" indent="-171450">
              <a:buFont typeface="Arial" panose="020B0604020202020204" pitchFamily="34" charset="0"/>
              <a:buChar char="•"/>
            </a:pPr>
            <a:r>
              <a:rPr lang="en-US" sz="1200" dirty="0">
                <a:solidFill>
                  <a:prstClr val="black"/>
                </a:solidFill>
                <a:latin typeface="Perpetua"/>
              </a:rPr>
              <a:t>60% to 65% by 2030 below 2005 levels</a:t>
            </a:r>
          </a:p>
          <a:p>
            <a:pPr marL="171450" indent="-171450">
              <a:buFont typeface="Arial" panose="020B0604020202020204" pitchFamily="34" charset="0"/>
              <a:buChar char="•"/>
            </a:pPr>
            <a:r>
              <a:rPr lang="en-US" sz="1200" dirty="0">
                <a:solidFill>
                  <a:prstClr val="black"/>
                </a:solidFill>
                <a:latin typeface="Perpetua"/>
              </a:rPr>
              <a:t>Increase the share of non-fossil primary energy to 20% </a:t>
            </a:r>
          </a:p>
          <a:p>
            <a:pPr marL="171450" indent="-171450">
              <a:buFont typeface="Arial" panose="020B0604020202020204" pitchFamily="34" charset="0"/>
              <a:buChar char="•"/>
            </a:pPr>
            <a:r>
              <a:rPr lang="en-US" sz="1200" dirty="0">
                <a:solidFill>
                  <a:prstClr val="black"/>
                </a:solidFill>
                <a:latin typeface="Perpetua"/>
              </a:rPr>
              <a:t>Emission peak by 2030 or earlier</a:t>
            </a:r>
          </a:p>
        </p:txBody>
      </p:sp>
      <p:sp>
        <p:nvSpPr>
          <p:cNvPr id="13" name="Rectangle 12">
            <a:extLst>
              <a:ext uri="{FF2B5EF4-FFF2-40B4-BE49-F238E27FC236}">
                <a16:creationId xmlns:a16="http://schemas.microsoft.com/office/drawing/2014/main" id="{676CBB69-67BE-49FE-8775-15873A0567BD}"/>
              </a:ext>
            </a:extLst>
          </p:cNvPr>
          <p:cNvSpPr/>
          <p:nvPr/>
        </p:nvSpPr>
        <p:spPr>
          <a:xfrm>
            <a:off x="8306023" y="5030252"/>
            <a:ext cx="1730353" cy="276999"/>
          </a:xfrm>
          <a:prstGeom prst="rect">
            <a:avLst/>
          </a:prstGeom>
        </p:spPr>
        <p:txBody>
          <a:bodyPr wrap="square">
            <a:spAutoFit/>
          </a:bodyPr>
          <a:lstStyle/>
          <a:p>
            <a:r>
              <a:rPr lang="en-US" sz="1200" dirty="0">
                <a:solidFill>
                  <a:prstClr val="black"/>
                </a:solidFill>
                <a:latin typeface="Perpetua"/>
              </a:rPr>
              <a:t>18% below 1990 levels</a:t>
            </a:r>
          </a:p>
        </p:txBody>
      </p:sp>
      <p:sp>
        <p:nvSpPr>
          <p:cNvPr id="14" name="TextBox 13">
            <a:extLst>
              <a:ext uri="{FF2B5EF4-FFF2-40B4-BE49-F238E27FC236}">
                <a16:creationId xmlns:a16="http://schemas.microsoft.com/office/drawing/2014/main" id="{3EB3521E-6F43-408B-886B-34FF2825E7C9}"/>
              </a:ext>
            </a:extLst>
          </p:cNvPr>
          <p:cNvSpPr txBox="1"/>
          <p:nvPr/>
        </p:nvSpPr>
        <p:spPr>
          <a:xfrm>
            <a:off x="2022684" y="3330421"/>
            <a:ext cx="685186" cy="369332"/>
          </a:xfrm>
          <a:prstGeom prst="rect">
            <a:avLst/>
          </a:prstGeom>
          <a:noFill/>
        </p:spPr>
        <p:txBody>
          <a:bodyPr wrap="square" rtlCol="0">
            <a:spAutoFit/>
          </a:bodyPr>
          <a:lstStyle/>
          <a:p>
            <a:r>
              <a:rPr lang="en-US" sz="900" dirty="0">
                <a:solidFill>
                  <a:prstClr val="black"/>
                </a:solidFill>
                <a:latin typeface="Perpetua"/>
              </a:rPr>
              <a:t>Top 5 emitters</a:t>
            </a:r>
          </a:p>
        </p:txBody>
      </p:sp>
      <p:sp>
        <p:nvSpPr>
          <p:cNvPr id="15" name="Rectangle 14">
            <a:extLst>
              <a:ext uri="{FF2B5EF4-FFF2-40B4-BE49-F238E27FC236}">
                <a16:creationId xmlns:a16="http://schemas.microsoft.com/office/drawing/2014/main" id="{91A71DB2-0786-4BFB-97B7-7BDC3AFF467D}"/>
              </a:ext>
            </a:extLst>
          </p:cNvPr>
          <p:cNvSpPr/>
          <p:nvPr/>
        </p:nvSpPr>
        <p:spPr>
          <a:xfrm>
            <a:off x="8559304" y="4036101"/>
            <a:ext cx="2369620" cy="692497"/>
          </a:xfrm>
          <a:prstGeom prst="rect">
            <a:avLst/>
          </a:prstGeom>
        </p:spPr>
        <p:txBody>
          <a:bodyPr wrap="square">
            <a:spAutoFit/>
          </a:bodyPr>
          <a:lstStyle/>
          <a:p>
            <a:r>
              <a:rPr lang="en-US" sz="1300" dirty="0">
                <a:solidFill>
                  <a:prstClr val="black"/>
                </a:solidFill>
                <a:latin typeface="Perpetua"/>
              </a:rPr>
              <a:t>Non-fossil  power generation capacity to 40% of installed  capacity by 2030</a:t>
            </a:r>
          </a:p>
        </p:txBody>
      </p:sp>
      <p:sp>
        <p:nvSpPr>
          <p:cNvPr id="16" name="TextBox 15">
            <a:extLst>
              <a:ext uri="{FF2B5EF4-FFF2-40B4-BE49-F238E27FC236}">
                <a16:creationId xmlns:a16="http://schemas.microsoft.com/office/drawing/2014/main" id="{DC53DF43-14F6-41A8-8EF0-6C5732B23131}"/>
              </a:ext>
            </a:extLst>
          </p:cNvPr>
          <p:cNvSpPr txBox="1"/>
          <p:nvPr/>
        </p:nvSpPr>
        <p:spPr>
          <a:xfrm>
            <a:off x="3299095" y="2622846"/>
            <a:ext cx="627095" cy="3231654"/>
          </a:xfrm>
          <a:prstGeom prst="rect">
            <a:avLst/>
          </a:prstGeom>
          <a:noFill/>
        </p:spPr>
        <p:txBody>
          <a:bodyPr wrap="none" rtlCol="0">
            <a:spAutoFit/>
          </a:bodyPr>
          <a:lstStyle/>
          <a:p>
            <a:r>
              <a:rPr lang="en-US" sz="1200" dirty="0">
                <a:solidFill>
                  <a:srgbClr val="FF0000"/>
                </a:solidFill>
                <a:latin typeface="Perpetua"/>
              </a:rPr>
              <a:t>12.1%</a:t>
            </a:r>
          </a:p>
          <a:p>
            <a:endParaRPr lang="en-US" sz="1200" dirty="0">
              <a:solidFill>
                <a:srgbClr val="FF0000"/>
              </a:solidFill>
              <a:latin typeface="Perpetua"/>
            </a:endParaRPr>
          </a:p>
          <a:p>
            <a:r>
              <a:rPr lang="en-US" sz="1200" dirty="0">
                <a:solidFill>
                  <a:srgbClr val="FF0000"/>
                </a:solidFill>
                <a:latin typeface="Perpetua"/>
              </a:rPr>
              <a:t>23.75%</a:t>
            </a:r>
          </a:p>
          <a:p>
            <a:endParaRPr lang="en-US" sz="1200" dirty="0">
              <a:solidFill>
                <a:srgbClr val="FF0000"/>
              </a:solidFill>
              <a:latin typeface="Perpetua"/>
            </a:endParaRPr>
          </a:p>
          <a:p>
            <a:endParaRPr lang="en-US" sz="1200" dirty="0">
              <a:solidFill>
                <a:srgbClr val="FF0000"/>
              </a:solidFill>
              <a:latin typeface="Perpetua"/>
            </a:endParaRPr>
          </a:p>
          <a:p>
            <a:endParaRPr lang="en-US" sz="1200" dirty="0">
              <a:solidFill>
                <a:srgbClr val="FF0000"/>
              </a:solidFill>
              <a:latin typeface="Perpetua"/>
            </a:endParaRPr>
          </a:p>
          <a:p>
            <a:r>
              <a:rPr lang="en-US" sz="1200" dirty="0">
                <a:solidFill>
                  <a:srgbClr val="FF0000"/>
                </a:solidFill>
                <a:latin typeface="Perpetua"/>
              </a:rPr>
              <a:t>8.97%</a:t>
            </a:r>
          </a:p>
          <a:p>
            <a:endParaRPr lang="en-US" sz="1200" dirty="0">
              <a:solidFill>
                <a:srgbClr val="FF0000"/>
              </a:solidFill>
              <a:latin typeface="Perpetua"/>
            </a:endParaRPr>
          </a:p>
          <a:p>
            <a:r>
              <a:rPr lang="en-US" sz="1200" dirty="0">
                <a:solidFill>
                  <a:srgbClr val="FF0000"/>
                </a:solidFill>
                <a:latin typeface="Perpetua"/>
              </a:rPr>
              <a:t>5.73%</a:t>
            </a:r>
          </a:p>
          <a:p>
            <a:endParaRPr lang="en-US" sz="1200" dirty="0">
              <a:solidFill>
                <a:srgbClr val="FF0000"/>
              </a:solidFill>
              <a:latin typeface="Perpetua"/>
            </a:endParaRPr>
          </a:p>
          <a:p>
            <a:endParaRPr lang="en-US" sz="1200" dirty="0">
              <a:solidFill>
                <a:srgbClr val="FF0000"/>
              </a:solidFill>
              <a:latin typeface="Perpetua"/>
            </a:endParaRPr>
          </a:p>
          <a:p>
            <a:r>
              <a:rPr lang="en-US" sz="1200" dirty="0">
                <a:solidFill>
                  <a:srgbClr val="FF0000"/>
                </a:solidFill>
                <a:latin typeface="Perpetua"/>
              </a:rPr>
              <a:t>5.35%</a:t>
            </a:r>
          </a:p>
          <a:p>
            <a:endParaRPr lang="en-US" sz="1200" dirty="0">
              <a:solidFill>
                <a:srgbClr val="FF0000"/>
              </a:solidFill>
              <a:latin typeface="Perpetua"/>
            </a:endParaRPr>
          </a:p>
          <a:p>
            <a:r>
              <a:rPr lang="en-US" sz="1200" dirty="0">
                <a:solidFill>
                  <a:srgbClr val="FF0000"/>
                </a:solidFill>
                <a:latin typeface="Perpetua"/>
              </a:rPr>
              <a:t>2.82%</a:t>
            </a:r>
          </a:p>
          <a:p>
            <a:endParaRPr lang="en-US" sz="1200" dirty="0">
              <a:solidFill>
                <a:srgbClr val="FF0000"/>
              </a:solidFill>
              <a:latin typeface="Perpetua"/>
            </a:endParaRPr>
          </a:p>
          <a:p>
            <a:r>
              <a:rPr lang="en-US" sz="1200" dirty="0">
                <a:solidFill>
                  <a:srgbClr val="FF0000"/>
                </a:solidFill>
                <a:latin typeface="Perpetua"/>
              </a:rPr>
              <a:t>1.28%</a:t>
            </a:r>
          </a:p>
          <a:p>
            <a:endParaRPr lang="en-US" sz="1200" dirty="0">
              <a:solidFill>
                <a:srgbClr val="FF0000"/>
              </a:solidFill>
              <a:latin typeface="Perpetua"/>
            </a:endParaRPr>
          </a:p>
        </p:txBody>
      </p:sp>
      <p:sp>
        <p:nvSpPr>
          <p:cNvPr id="17" name="Rectangle 16">
            <a:extLst>
              <a:ext uri="{FF2B5EF4-FFF2-40B4-BE49-F238E27FC236}">
                <a16:creationId xmlns:a16="http://schemas.microsoft.com/office/drawing/2014/main" id="{3839505D-F829-41D9-8691-479F47A4F8E4}"/>
              </a:ext>
            </a:extLst>
          </p:cNvPr>
          <p:cNvSpPr/>
          <p:nvPr/>
        </p:nvSpPr>
        <p:spPr>
          <a:xfrm>
            <a:off x="2571384" y="5823740"/>
            <a:ext cx="7056784" cy="215444"/>
          </a:xfrm>
          <a:prstGeom prst="rect">
            <a:avLst/>
          </a:prstGeom>
        </p:spPr>
        <p:txBody>
          <a:bodyPr wrap="square">
            <a:spAutoFit/>
          </a:bodyPr>
          <a:lstStyle/>
          <a:p>
            <a:pPr algn="r"/>
            <a:r>
              <a:rPr lang="en-US" sz="800" dirty="0"/>
              <a:t>See all INDCs here: </a:t>
            </a:r>
            <a:r>
              <a:rPr lang="en-US" sz="800" dirty="0">
                <a:hlinkClick r:id="rId2"/>
              </a:rPr>
              <a:t>http://climateobserver.org/open-and-shut/indc/</a:t>
            </a:r>
            <a:r>
              <a:rPr lang="en-US" sz="800" dirty="0"/>
              <a:t> </a:t>
            </a:r>
          </a:p>
        </p:txBody>
      </p:sp>
    </p:spTree>
    <p:extLst>
      <p:ext uri="{BB962C8B-B14F-4D97-AF65-F5344CB8AC3E}">
        <p14:creationId xmlns:p14="http://schemas.microsoft.com/office/powerpoint/2010/main" val="155508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2849-2A56-4AE5-A2B8-933CF2560EA2}"/>
              </a:ext>
            </a:extLst>
          </p:cNvPr>
          <p:cNvSpPr>
            <a:spLocks noGrp="1"/>
          </p:cNvSpPr>
          <p:nvPr>
            <p:ph type="title"/>
          </p:nvPr>
        </p:nvSpPr>
        <p:spPr>
          <a:xfrm>
            <a:off x="1524000" y="151766"/>
            <a:ext cx="9144000" cy="838835"/>
          </a:xfrm>
        </p:spPr>
        <p:txBody>
          <a:bodyPr>
            <a:normAutofit/>
          </a:bodyPr>
          <a:lstStyle/>
          <a:p>
            <a:r>
              <a:rPr lang="en-IN" sz="2400" dirty="0"/>
              <a:t>Carbon quota for a 66% chance to keep below 2°C </a:t>
            </a:r>
          </a:p>
        </p:txBody>
      </p:sp>
      <p:sp>
        <p:nvSpPr>
          <p:cNvPr id="4" name="Slide Number Placeholder 3">
            <a:extLst>
              <a:ext uri="{FF2B5EF4-FFF2-40B4-BE49-F238E27FC236}">
                <a16:creationId xmlns:a16="http://schemas.microsoft.com/office/drawing/2014/main" id="{409D77B7-E994-417B-9487-F1EFAE359E0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2484C-9E4B-47E5-9EA5-8AFFE68A9307}" type="slidenum">
              <a:rPr kumimoji="0" lang="th-TH" sz="1600" b="0" i="0" u="none" strike="noStrike" kern="1200" cap="none" spc="0" normalizeH="0" baseline="0" noProof="0" smtClean="0">
                <a:ln>
                  <a:noFill/>
                </a:ln>
                <a:solidFill>
                  <a:prstClr val="black">
                    <a:tint val="75000"/>
                  </a:prstClr>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h-TH" sz="1600" b="0" i="0" u="none" strike="noStrike" kern="1200" cap="none" spc="0" normalizeH="0" baseline="0" noProof="0" dirty="0">
              <a:ln>
                <a:noFill/>
              </a:ln>
              <a:solidFill>
                <a:prstClr val="black">
                  <a:tint val="75000"/>
                </a:prstClr>
              </a:solidFill>
              <a:effectLst/>
              <a:uLnTx/>
              <a:uFillTx/>
              <a:latin typeface="Calibri"/>
              <a:ea typeface="+mn-ea"/>
              <a:cs typeface="Cordia New" panose="020B0304020202020204" pitchFamily="34" charset="-34"/>
            </a:endParaRPr>
          </a:p>
        </p:txBody>
      </p:sp>
      <p:pic>
        <p:nvPicPr>
          <p:cNvPr id="5" name="Picture Placeholder 5">
            <a:extLst>
              <a:ext uri="{FF2B5EF4-FFF2-40B4-BE49-F238E27FC236}">
                <a16:creationId xmlns:a16="http://schemas.microsoft.com/office/drawing/2014/main" id="{3DCAFD8D-A3B4-47EB-B009-64EC14B7AFB1}"/>
              </a:ext>
            </a:extLst>
          </p:cNvPr>
          <p:cNvPicPr>
            <a:picLocks noChangeAspect="1"/>
          </p:cNvPicPr>
          <p:nvPr/>
        </p:nvPicPr>
        <p:blipFill>
          <a:blip r:embed="rId2"/>
          <a:stretch>
            <a:fillRect/>
          </a:stretch>
        </p:blipFill>
        <p:spPr>
          <a:xfrm>
            <a:off x="2937527" y="1828800"/>
            <a:ext cx="6316943" cy="3659532"/>
          </a:xfrm>
          <a:prstGeom prst="rect">
            <a:avLst/>
          </a:prstGeom>
        </p:spPr>
      </p:pic>
      <p:sp>
        <p:nvSpPr>
          <p:cNvPr id="6" name="Text Placeholder 2">
            <a:extLst>
              <a:ext uri="{FF2B5EF4-FFF2-40B4-BE49-F238E27FC236}">
                <a16:creationId xmlns:a16="http://schemas.microsoft.com/office/drawing/2014/main" id="{FC9A97EA-B445-4677-99C6-0718053898FB}"/>
              </a:ext>
            </a:extLst>
          </p:cNvPr>
          <p:cNvSpPr txBox="1">
            <a:spLocks/>
          </p:cNvSpPr>
          <p:nvPr/>
        </p:nvSpPr>
        <p:spPr>
          <a:xfrm>
            <a:off x="2040000" y="939351"/>
            <a:ext cx="8018401" cy="6842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charset="0"/>
                <a:cs typeface="Calibri" charset="0"/>
              </a:rPr>
              <a:t>The total remaining emissions from 2017 to keep global average temperature below 2</a:t>
            </a:r>
            <a:r>
              <a:rPr kumimoji="0" lang="en-GB" sz="2000" b="0" i="0" u="none" strike="noStrike" kern="1200" cap="none" spc="0" normalizeH="0" baseline="0" noProof="0" dirty="0">
                <a:ln>
                  <a:noFill/>
                </a:ln>
                <a:solidFill>
                  <a:prstClr val="black"/>
                </a:solidFill>
                <a:effectLst/>
                <a:uLnTx/>
                <a:uFillTx/>
                <a:latin typeface="Calibri"/>
                <a:ea typeface="+mn-ea"/>
                <a:cs typeface="+mn-cs"/>
              </a:rPr>
              <a:t>°C</a:t>
            </a:r>
            <a:r>
              <a:rPr kumimoji="0" lang="en-GB" sz="2000" b="0" i="0" u="none" strike="noStrike" kern="1200" cap="none" spc="0" normalizeH="0" baseline="0" noProof="0" dirty="0">
                <a:ln>
                  <a:noFill/>
                </a:ln>
                <a:solidFill>
                  <a:prstClr val="black"/>
                </a:solidFill>
                <a:effectLst/>
                <a:uLnTx/>
                <a:uFillTx/>
                <a:latin typeface="Calibri" charset="0"/>
                <a:ea typeface="MS PGothic" charset="0"/>
                <a:cs typeface="Calibri" charset="0"/>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charset="0"/>
                <a:cs typeface="Calibri" charset="0"/>
              </a:rPr>
              <a:t>(800GtCO</a:t>
            </a:r>
            <a:r>
              <a:rPr kumimoji="0" lang="en-GB" sz="2000" b="0" i="0" u="none" strike="noStrike" kern="1200" cap="none" spc="0" normalizeH="0" baseline="-25000" noProof="0" dirty="0">
                <a:ln>
                  <a:noFill/>
                </a:ln>
                <a:solidFill>
                  <a:prstClr val="black"/>
                </a:solidFill>
                <a:effectLst/>
                <a:uLnTx/>
                <a:uFillTx/>
                <a:latin typeface="Calibri" charset="0"/>
                <a:ea typeface="MS PGothic" charset="0"/>
                <a:cs typeface="Calibri" charset="0"/>
              </a:rPr>
              <a:t>2</a:t>
            </a:r>
            <a:r>
              <a:rPr kumimoji="0" lang="en-GB" sz="2000" b="0" i="0" u="none" strike="noStrike" kern="1200" cap="none" spc="0" normalizeH="0" baseline="0" noProof="0" dirty="0">
                <a:ln>
                  <a:noFill/>
                </a:ln>
                <a:solidFill>
                  <a:prstClr val="black"/>
                </a:solidFill>
                <a:effectLst/>
                <a:uLnTx/>
                <a:uFillTx/>
                <a:latin typeface="Calibri" charset="0"/>
                <a:ea typeface="MS PGothic" charset="0"/>
                <a:cs typeface="Calibri" charset="0"/>
              </a:rPr>
              <a:t>) will be used in around 20 years at current emission rates</a:t>
            </a:r>
          </a:p>
        </p:txBody>
      </p:sp>
      <p:sp>
        <p:nvSpPr>
          <p:cNvPr id="7" name="Text Placeholder 4">
            <a:extLst>
              <a:ext uri="{FF2B5EF4-FFF2-40B4-BE49-F238E27FC236}">
                <a16:creationId xmlns:a16="http://schemas.microsoft.com/office/drawing/2014/main" id="{E7D7D0C6-65DB-4261-A889-E65B527B8FE7}"/>
              </a:ext>
            </a:extLst>
          </p:cNvPr>
          <p:cNvSpPr txBox="1">
            <a:spLocks/>
          </p:cNvSpPr>
          <p:nvPr/>
        </p:nvSpPr>
        <p:spPr>
          <a:xfrm>
            <a:off x="1616868" y="5299869"/>
            <a:ext cx="8958263" cy="1077913"/>
          </a:xfrm>
          <a:prstGeom prst="rect">
            <a:avLst/>
          </a:prstGeom>
        </p:spPr>
        <p:txBody>
          <a:bodyPr vert="horz" lIns="91440" tIns="45720" rIns="91440" bIns="45720" rtlCol="0" anchor="ctr"/>
          <a:lstStyle>
            <a:defPPr>
              <a:defRPr lang="th-TH"/>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Narrow" charset="0"/>
              <a:ea typeface="MS PGothic" charset="0"/>
              <a:cs typeface="Calibri"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F81BD">
                    <a:lumMod val="50000"/>
                  </a:srgbClr>
                </a:solidFill>
                <a:effectLst/>
                <a:uLnTx/>
                <a:uFillTx/>
                <a:latin typeface="Calibri"/>
                <a:ea typeface="MS PGothic" charset="0"/>
                <a:cs typeface="+mn-cs"/>
              </a:rPr>
              <a:t>Grey: Total CO</a:t>
            </a:r>
            <a:r>
              <a:rPr kumimoji="0" lang="en-GB" sz="1400" b="0" i="0" u="none" strike="noStrike" kern="1200" cap="none" spc="0" normalizeH="0" baseline="-25000" noProof="0" dirty="0">
                <a:ln>
                  <a:noFill/>
                </a:ln>
                <a:solidFill>
                  <a:srgbClr val="4F81BD">
                    <a:lumMod val="50000"/>
                  </a:srgbClr>
                </a:solidFill>
                <a:effectLst/>
                <a:uLnTx/>
                <a:uFillTx/>
                <a:latin typeface="Calibri"/>
                <a:ea typeface="MS PGothic" charset="0"/>
                <a:cs typeface="+mn-cs"/>
              </a:rPr>
              <a:t>2</a:t>
            </a:r>
            <a:r>
              <a:rPr kumimoji="0" lang="en-GB" sz="1400" b="0" i="0" u="none" strike="noStrike" kern="1200" cap="none" spc="0" normalizeH="0" baseline="0" noProof="0" dirty="0">
                <a:ln>
                  <a:noFill/>
                </a:ln>
                <a:solidFill>
                  <a:srgbClr val="4F81BD">
                    <a:lumMod val="50000"/>
                  </a:srgbClr>
                </a:solidFill>
                <a:effectLst/>
                <a:uLnTx/>
                <a:uFillTx/>
                <a:latin typeface="Calibri"/>
                <a:ea typeface="MS PGothic" charset="0"/>
                <a:cs typeface="+mn-cs"/>
              </a:rPr>
              <a:t>-only quota for 2</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°C with 66% chance</a:t>
            </a:r>
            <a:r>
              <a:rPr kumimoji="0" lang="en-GB" sz="1400" b="0" i="0" u="none" strike="noStrike" kern="1200" cap="none" spc="0" normalizeH="0" baseline="0" noProof="0" dirty="0">
                <a:ln>
                  <a:noFill/>
                </a:ln>
                <a:solidFill>
                  <a:srgbClr val="4F81BD">
                    <a:lumMod val="50000"/>
                  </a:srgbClr>
                </a:solidFill>
                <a:effectLst/>
                <a:uLnTx/>
                <a:uFillTx/>
                <a:latin typeface="Calibri"/>
                <a:ea typeface="MS PGothic" charset="0"/>
                <a:cs typeface="+mn-cs"/>
              </a:rPr>
              <a:t>. Green: Removed from CO</a:t>
            </a:r>
            <a:r>
              <a:rPr kumimoji="0" lang="en-GB" sz="1400" b="0" i="0" u="none" strike="noStrike" kern="1200" cap="none" spc="0" normalizeH="0" baseline="-25000" noProof="0" dirty="0">
                <a:ln>
                  <a:noFill/>
                </a:ln>
                <a:solidFill>
                  <a:srgbClr val="4F81BD">
                    <a:lumMod val="50000"/>
                  </a:srgbClr>
                </a:solidFill>
                <a:effectLst/>
                <a:uLnTx/>
                <a:uFillTx/>
                <a:latin typeface="Calibri"/>
                <a:ea typeface="MS PGothic" charset="0"/>
                <a:cs typeface="+mn-cs"/>
              </a:rPr>
              <a:t>2</a:t>
            </a:r>
            <a:r>
              <a:rPr kumimoji="0" lang="en-GB" sz="1400" b="0" i="0" u="none" strike="noStrike" kern="1200" cap="none" spc="0" normalizeH="0" baseline="0" noProof="0" dirty="0">
                <a:ln>
                  <a:noFill/>
                </a:ln>
                <a:solidFill>
                  <a:srgbClr val="4F81BD">
                    <a:lumMod val="50000"/>
                  </a:srgbClr>
                </a:solidFill>
                <a:effectLst/>
                <a:uLnTx/>
                <a:uFillTx/>
                <a:latin typeface="Calibri"/>
                <a:ea typeface="MS PGothic" charset="0"/>
                <a:cs typeface="+mn-cs"/>
              </a:rPr>
              <a:t> only quota. Blue: Remaining CO</a:t>
            </a:r>
            <a:r>
              <a:rPr kumimoji="0" lang="en-GB" sz="1400" b="0" i="0" u="none" strike="noStrike" kern="1200" cap="none" spc="0" normalizeH="0" baseline="-25000" noProof="0" dirty="0">
                <a:ln>
                  <a:noFill/>
                </a:ln>
                <a:solidFill>
                  <a:srgbClr val="4F81BD">
                    <a:lumMod val="50000"/>
                  </a:srgbClr>
                </a:solidFill>
                <a:effectLst/>
                <a:uLnTx/>
                <a:uFillTx/>
                <a:latin typeface="Calibri"/>
                <a:ea typeface="MS PGothic" charset="0"/>
                <a:cs typeface="+mn-cs"/>
              </a:rPr>
              <a:t>2</a:t>
            </a:r>
            <a:r>
              <a:rPr kumimoji="0" lang="en-GB" sz="1400" b="0" i="0" u="none" strike="noStrike" kern="1200" cap="none" spc="0" normalizeH="0" baseline="0" noProof="0" dirty="0">
                <a:ln>
                  <a:noFill/>
                </a:ln>
                <a:solidFill>
                  <a:srgbClr val="4F81BD">
                    <a:lumMod val="50000"/>
                  </a:srgbClr>
                </a:solidFill>
                <a:effectLst/>
                <a:uLnTx/>
                <a:uFillTx/>
                <a:latin typeface="Calibri"/>
                <a:ea typeface="MS PGothic" charset="0"/>
                <a:cs typeface="+mn-cs"/>
              </a:rPr>
              <a:t> quota.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The remaining quotas are indicative and vary depending on definition and methodology</a:t>
            </a:r>
            <a:b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400" b="0" i="0" u="none" strike="noStrike" kern="1200" cap="none" spc="0" normalizeH="0" baseline="0" noProof="0" dirty="0">
                <a:ln>
                  <a:noFill/>
                </a:ln>
                <a:solidFill>
                  <a:srgbClr val="4F81BD">
                    <a:lumMod val="50000"/>
                  </a:srgbClr>
                </a:solidFill>
                <a:effectLst/>
                <a:uLnTx/>
                <a:uFillTx/>
                <a:latin typeface="Calibri"/>
                <a:ea typeface="MS PGothic" charset="0"/>
                <a:cs typeface="+mn-cs"/>
              </a:rPr>
              <a:t>Source: </a:t>
            </a:r>
            <a:r>
              <a:rPr kumimoji="0" lang="en-GB" sz="1400" b="0" i="0" u="none" strike="noStrike" kern="1200" cap="none" spc="0" normalizeH="0" baseline="0" noProof="0" dirty="0">
                <a:ln>
                  <a:noFill/>
                </a:ln>
                <a:solidFill>
                  <a:prstClr val="black">
                    <a:tint val="75000"/>
                  </a:prstClr>
                </a:solidFill>
                <a:effectLst/>
                <a:uLnTx/>
                <a:uFillTx/>
                <a:latin typeface="Calibri"/>
                <a:ea typeface="MS PGothic" charset="0"/>
                <a:cs typeface="+mn-cs"/>
                <a:hlinkClick r:id="rId3"/>
              </a:rPr>
              <a:t>Peters et al 2015</a:t>
            </a:r>
            <a:r>
              <a:rPr kumimoji="0" lang="en-GB" sz="1400" b="0" i="0" u="none" strike="noStrike" kern="1200" cap="none" spc="0" normalizeH="0" baseline="0" noProof="0" dirty="0">
                <a:ln>
                  <a:noFill/>
                </a:ln>
                <a:solidFill>
                  <a:prstClr val="black">
                    <a:tint val="75000"/>
                  </a:prstClr>
                </a:solidFill>
                <a:effectLst/>
                <a:uLnTx/>
                <a:uFillTx/>
                <a:latin typeface="Calibri"/>
                <a:ea typeface="MS PGothic" charset="0"/>
                <a:cs typeface="+mn-cs"/>
              </a:rPr>
              <a:t>; </a:t>
            </a:r>
            <a:r>
              <a:rPr kumimoji="0" lang="en-GB" sz="1400" b="0" i="0" u="none" strike="noStrike" kern="1200" cap="none" spc="0" normalizeH="0" baseline="0" noProof="0" dirty="0">
                <a:ln>
                  <a:noFill/>
                </a:ln>
                <a:solidFill>
                  <a:prstClr val="black">
                    <a:tint val="75000"/>
                  </a:prstClr>
                </a:solidFill>
                <a:effectLst/>
                <a:uLnTx/>
                <a:uFillTx/>
                <a:latin typeface="Calibri"/>
                <a:ea typeface="MS PGothic" charset="0"/>
                <a:cs typeface="+mn-cs"/>
                <a:hlinkClick r:id="rId4"/>
              </a:rPr>
              <a:t>Global Carbon Budget 2016</a:t>
            </a:r>
            <a:r>
              <a:rPr kumimoji="0" lang="en-GB" sz="1400" b="0" i="0" u="none" strike="noStrike" kern="1200" cap="none" spc="0" normalizeH="0" baseline="0" noProof="0" dirty="0">
                <a:ln>
                  <a:noFill/>
                </a:ln>
                <a:solidFill>
                  <a:prstClr val="black">
                    <a:tint val="75000"/>
                  </a:prstClr>
                </a:solidFill>
                <a:effectLst/>
                <a:uLnTx/>
                <a:uFillTx/>
                <a:latin typeface="Calibri"/>
                <a:ea typeface="MS PGothic" charset="0"/>
                <a:cs typeface="+mn-cs"/>
              </a:rPr>
              <a:t> </a:t>
            </a:r>
          </a:p>
        </p:txBody>
      </p:sp>
    </p:spTree>
    <p:extLst>
      <p:ext uri="{BB962C8B-B14F-4D97-AF65-F5344CB8AC3E}">
        <p14:creationId xmlns:p14="http://schemas.microsoft.com/office/powerpoint/2010/main" val="325344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noProof="1">
                <a:solidFill>
                  <a:srgbClr val="008000"/>
                </a:solidFill>
              </a:rPr>
              <a:t>Global Fossil CO</a:t>
            </a:r>
            <a:r>
              <a:rPr lang="en-GB" baseline="-25000" noProof="1">
                <a:solidFill>
                  <a:srgbClr val="008000"/>
                </a:solidFill>
              </a:rPr>
              <a:t>2</a:t>
            </a:r>
            <a:r>
              <a:rPr lang="en-GB" noProof="1">
                <a:solidFill>
                  <a:srgbClr val="008000"/>
                </a:solidFill>
              </a:rPr>
              <a:t> Emissions</a:t>
            </a:r>
          </a:p>
        </p:txBody>
      </p:sp>
      <p:sp>
        <p:nvSpPr>
          <p:cNvPr id="4" name="Text Placeholder 3"/>
          <p:cNvSpPr>
            <a:spLocks noGrp="1"/>
          </p:cNvSpPr>
          <p:nvPr>
            <p:ph idx="1"/>
          </p:nvPr>
        </p:nvSpPr>
        <p:spPr>
          <a:xfrm>
            <a:off x="687999" y="1799268"/>
            <a:ext cx="3699851" cy="2655377"/>
          </a:xfrm>
        </p:spPr>
        <p:txBody>
          <a:bodyPr tIns="0" bIns="0">
            <a:normAutofit/>
          </a:bodyPr>
          <a:lstStyle/>
          <a:p>
            <a:pPr>
              <a:lnSpc>
                <a:spcPct val="90000"/>
              </a:lnSpc>
            </a:pPr>
            <a:r>
              <a:rPr lang="en-GB" altLang="en-US" sz="2000" noProof="1">
                <a:ea typeface="ＭＳ Ｐゴシック" pitchFamily="34" charset="-128"/>
              </a:rPr>
              <a:t>Global fossil CO</a:t>
            </a:r>
            <a:r>
              <a:rPr lang="en-GB" altLang="en-US" sz="2000" baseline="-25000" noProof="1">
                <a:ea typeface="ＭＳ Ｐゴシック" pitchFamily="34" charset="-128"/>
              </a:rPr>
              <a:t>2</a:t>
            </a:r>
            <a:r>
              <a:rPr lang="en-GB" altLang="en-US" sz="2000" noProof="1">
                <a:ea typeface="ＭＳ Ｐゴシック" pitchFamily="34" charset="-128"/>
              </a:rPr>
              <a:t> emissions: 36.4 </a:t>
            </a:r>
            <a:r>
              <a:rPr lang="en-GB" sz="2000" noProof="1"/>
              <a:t>± </a:t>
            </a:r>
            <a:r>
              <a:rPr lang="en-GB" altLang="en-US" sz="2000" noProof="1">
                <a:ea typeface="ＭＳ Ｐゴシック" pitchFamily="34" charset="-128"/>
              </a:rPr>
              <a:t>2 GtCO</a:t>
            </a:r>
            <a:r>
              <a:rPr lang="en-GB" altLang="en-US" sz="2000" baseline="-25000" noProof="1">
                <a:ea typeface="ＭＳ Ｐゴシック" pitchFamily="34" charset="-128"/>
              </a:rPr>
              <a:t>2</a:t>
            </a:r>
            <a:r>
              <a:rPr lang="en-GB" altLang="en-US" sz="2000" noProof="1">
                <a:ea typeface="ＭＳ Ｐゴシック" pitchFamily="34" charset="-128"/>
              </a:rPr>
              <a:t> in 2019, 61% over 1990</a:t>
            </a:r>
          </a:p>
          <a:p>
            <a:pPr>
              <a:lnSpc>
                <a:spcPct val="90000"/>
              </a:lnSpc>
            </a:pPr>
            <a:r>
              <a:rPr lang="en-GB" altLang="en-US" sz="2000" noProof="1">
                <a:ea typeface="ＭＳ Ｐゴシック" pitchFamily="34" charset="-128"/>
              </a:rPr>
              <a:t>Projection for 2020: 34.1 </a:t>
            </a:r>
            <a:r>
              <a:rPr lang="en-GB" sz="2000" noProof="1"/>
              <a:t>±</a:t>
            </a:r>
            <a:r>
              <a:rPr lang="en-GB" altLang="en-US" sz="2000" noProof="1">
                <a:ea typeface="ＭＳ Ｐゴシック" pitchFamily="34" charset="-128"/>
              </a:rPr>
              <a:t> 2 GtCO2, about 7% lower than 2019</a:t>
            </a:r>
          </a:p>
        </p:txBody>
      </p:sp>
      <p:sp>
        <p:nvSpPr>
          <p:cNvPr id="7" name="Text Placeholder 6"/>
          <p:cNvSpPr>
            <a:spLocks noGrp="1"/>
          </p:cNvSpPr>
          <p:nvPr>
            <p:ph type="body" sz="quarter" idx="4294967295"/>
          </p:nvPr>
        </p:nvSpPr>
        <p:spPr>
          <a:xfrm>
            <a:off x="247650" y="5856288"/>
            <a:ext cx="11944350" cy="600076"/>
          </a:xfrm>
        </p:spPr>
        <p:txBody>
          <a:bodyPr>
            <a:normAutofit/>
          </a:bodyPr>
          <a:lstStyle/>
          <a:p>
            <a:pPr marL="0" indent="0">
              <a:buNone/>
            </a:pPr>
            <a:r>
              <a:rPr lang="en-GB" altLang="en-US" sz="1400" noProof="1">
                <a:ea typeface="ＭＳ Ｐゴシック" pitchFamily="34" charset="-128"/>
              </a:rPr>
              <a:t>The 2020 projection is based on preliminary data and modelling, and is the median of the four studies.</a:t>
            </a:r>
            <a:br>
              <a:rPr lang="en-GB" altLang="en-US" sz="1400" noProof="1">
                <a:ea typeface="ＭＳ Ｐゴシック" pitchFamily="34" charset="-128"/>
              </a:rPr>
            </a:br>
            <a:r>
              <a:rPr lang="en-GB" altLang="en-US" sz="1400" noProof="1">
                <a:ea typeface="ＭＳ Ｐゴシック" pitchFamily="34" charset="-128"/>
              </a:rPr>
              <a:t>Source: </a:t>
            </a:r>
            <a:r>
              <a:rPr lang="en-GB" altLang="en-US" sz="1400" noProof="1">
                <a:solidFill>
                  <a:srgbClr val="FF0000"/>
                </a:solidFill>
                <a:ea typeface="ＭＳ Ｐゴシック" pitchFamily="34" charset="-128"/>
                <a:hlinkClick r:id="rId3"/>
              </a:rPr>
              <a:t>CDIAC</a:t>
            </a:r>
            <a:r>
              <a:rPr lang="en-GB" altLang="en-US" sz="1400" noProof="1">
                <a:ea typeface="ＭＳ Ｐゴシック" pitchFamily="34" charset="-128"/>
              </a:rPr>
              <a:t>;</a:t>
            </a:r>
            <a:r>
              <a:rPr lang="en-GB" altLang="en-US" sz="1400" noProof="1">
                <a:solidFill>
                  <a:srgbClr val="000000"/>
                </a:solidFill>
                <a:ea typeface="ＭＳ Ｐゴシック" pitchFamily="34" charset="-128"/>
              </a:rPr>
              <a:t> </a:t>
            </a:r>
            <a:r>
              <a:rPr lang="en-GB" altLang="en-US" sz="1400" noProof="1">
                <a:ea typeface="ＭＳ Ｐゴシック" pitchFamily="34" charset="-128"/>
                <a:hlinkClick r:id="rId4"/>
              </a:rPr>
              <a:t>Friedlingstein et al 2020</a:t>
            </a:r>
            <a:r>
              <a:rPr lang="en-GB" altLang="en-US" sz="1400" noProof="1">
                <a:ea typeface="ＭＳ Ｐゴシック" pitchFamily="34" charset="-128"/>
              </a:rPr>
              <a:t>;</a:t>
            </a:r>
            <a:r>
              <a:rPr lang="en-GB" altLang="en-US" sz="1400" noProof="1">
                <a:solidFill>
                  <a:srgbClr val="000000"/>
                </a:solidFill>
                <a:ea typeface="ＭＳ Ｐゴシック" pitchFamily="34" charset="-128"/>
              </a:rPr>
              <a:t> </a:t>
            </a:r>
            <a:r>
              <a:rPr lang="en-GB" altLang="en-US" sz="1400" noProof="1">
                <a:ea typeface="ＭＳ Ｐゴシック" pitchFamily="34" charset="-128"/>
                <a:hlinkClick r:id="rId5"/>
              </a:rPr>
              <a:t>Global Carbon Budget 2020</a:t>
            </a:r>
            <a:endParaRPr lang="en-GB" altLang="en-US" sz="1400" noProof="1">
              <a:ea typeface="ＭＳ Ｐゴシック" pitchFamily="34" charset="-128"/>
            </a:endParaRPr>
          </a:p>
        </p:txBody>
      </p:sp>
      <p:pic>
        <p:nvPicPr>
          <p:cNvPr id="19" name="Picture Placeholder 18">
            <a:extLst>
              <a:ext uri="{FF2B5EF4-FFF2-40B4-BE49-F238E27FC236}">
                <a16:creationId xmlns:a16="http://schemas.microsoft.com/office/drawing/2014/main" id="{24F88882-EB79-4C71-90B0-33E14832E9BC}"/>
              </a:ext>
            </a:extLst>
          </p:cNvPr>
          <p:cNvPicPr>
            <a:picLocks noGrp="1" noChangeAspect="1"/>
          </p:cNvPicPr>
          <p:nvPr>
            <p:ph type="pic" sz="quarter" idx="4294967295"/>
          </p:nvPr>
        </p:nvPicPr>
        <p:blipFill>
          <a:blip r:embed="rId6"/>
          <a:srcRect/>
          <a:stretch/>
        </p:blipFill>
        <p:spPr>
          <a:xfrm>
            <a:off x="4114800" y="1095375"/>
            <a:ext cx="8077200" cy="4543425"/>
          </a:xfrm>
        </p:spPr>
      </p:pic>
      <p:pic>
        <p:nvPicPr>
          <p:cNvPr id="10241" name="Picture 23"/>
          <p:cNvPicPr>
            <a:picLocks noChangeAspect="1" noChangeArrowheads="1"/>
          </p:cNvPicPr>
          <p:nvPr/>
        </p:nvPicPr>
        <p:blipFill>
          <a:blip r:embed="rId7"/>
          <a:srcRect/>
          <a:stretch/>
        </p:blipFill>
        <p:spPr bwMode="auto">
          <a:xfrm>
            <a:off x="8612231" y="3209289"/>
            <a:ext cx="1642975" cy="10795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8300244" y="4454645"/>
            <a:ext cx="2266950" cy="42215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n-GB" altLang="en-US" sz="1100" b="0" i="0" u="none" strike="noStrike" kern="1200" cap="none" spc="0" normalizeH="0" baseline="0" noProof="0" dirty="0">
                <a:ln>
                  <a:noFill/>
                </a:ln>
                <a:solidFill>
                  <a:srgbClr val="4C9BDB"/>
                </a:solidFill>
                <a:effectLst/>
                <a:uLnTx/>
                <a:uFillTx/>
                <a:latin typeface="Calibri"/>
                <a:ea typeface="ＭＳ Ｐゴシック" pitchFamily="34" charset="-128"/>
                <a:cs typeface="Calibri"/>
              </a:rPr>
              <a:t>Uncertainty is </a:t>
            </a:r>
            <a:r>
              <a:rPr kumimoji="0" lang="en-GB" sz="1100" b="0" i="0" u="none" strike="noStrike" kern="1200" cap="none" spc="0" normalizeH="0" baseline="0" noProof="0" dirty="0">
                <a:ln>
                  <a:noFill/>
                </a:ln>
                <a:solidFill>
                  <a:srgbClr val="4C9BDB"/>
                </a:solidFill>
                <a:effectLst/>
                <a:uLnTx/>
                <a:uFillTx/>
                <a:latin typeface="Calibri"/>
                <a:ea typeface="+mn-ea"/>
                <a:cs typeface="Calibri"/>
              </a:rPr>
              <a:t>±5% for one standard deviation (IPCC “likely” range)</a:t>
            </a:r>
            <a:endParaRPr kumimoji="0" lang="en-GB" altLang="en-US" sz="1100" b="0" i="0" u="none" strike="noStrike" kern="1200" cap="none" spc="0" normalizeH="0" baseline="0" noProof="0" dirty="0">
              <a:ln>
                <a:noFill/>
              </a:ln>
              <a:solidFill>
                <a:srgbClr val="4C9BDB"/>
              </a:solidFill>
              <a:effectLst/>
              <a:uLnTx/>
              <a:uFillTx/>
              <a:latin typeface="Calibri"/>
              <a:ea typeface="ＭＳ Ｐゴシック" pitchFamily="34" charset="-128"/>
              <a:cs typeface="Calibri"/>
            </a:endParaRPr>
          </a:p>
        </p:txBody>
      </p:sp>
      <p:pic>
        <p:nvPicPr>
          <p:cNvPr id="5" name="Picture 4">
            <a:extLst>
              <a:ext uri="{FF2B5EF4-FFF2-40B4-BE49-F238E27FC236}">
                <a16:creationId xmlns:a16="http://schemas.microsoft.com/office/drawing/2014/main" id="{A4AC4CEF-AF59-40B5-ADFC-C885B0691896}"/>
              </a:ext>
            </a:extLst>
          </p:cNvPr>
          <p:cNvPicPr>
            <a:picLocks noChangeAspect="1"/>
          </p:cNvPicPr>
          <p:nvPr/>
        </p:nvPicPr>
        <p:blipFill>
          <a:blip r:embed="rId8"/>
          <a:stretch>
            <a:fillRect/>
          </a:stretch>
        </p:blipFill>
        <p:spPr>
          <a:xfrm>
            <a:off x="247650" y="151766"/>
            <a:ext cx="1562100" cy="600075"/>
          </a:xfrm>
          <a:prstGeom prst="rect">
            <a:avLst/>
          </a:prstGeom>
        </p:spPr>
      </p:pic>
      <p:sp>
        <p:nvSpPr>
          <p:cNvPr id="2" name="Slide Number Placeholder 1">
            <a:extLst>
              <a:ext uri="{FF2B5EF4-FFF2-40B4-BE49-F238E27FC236}">
                <a16:creationId xmlns:a16="http://schemas.microsoft.com/office/drawing/2014/main" id="{2F536314-AC4B-4AFD-AB3C-112A8CC3B090}"/>
              </a:ext>
            </a:extLst>
          </p:cNvPr>
          <p:cNvSpPr>
            <a:spLocks noGrp="1"/>
          </p:cNvSpPr>
          <p:nvPr>
            <p:ph type="sldNum" sz="quarter" idx="13"/>
          </p:nvPr>
        </p:nvSpPr>
        <p:spPr/>
        <p:txBody>
          <a:bodyPr/>
          <a:lstStyle/>
          <a:p>
            <a:fld id="{10A2484C-9E4B-47E5-9EA5-8AFFE68A9307}" type="slidenum">
              <a:rPr lang="th-TH" smtClean="0"/>
              <a:pPr/>
              <a:t>3</a:t>
            </a:fld>
            <a:endParaRPr lang="th-TH" sz="1600" dirty="0"/>
          </a:p>
        </p:txBody>
      </p:sp>
    </p:spTree>
    <p:extLst>
      <p:ext uri="{BB962C8B-B14F-4D97-AF65-F5344CB8AC3E}">
        <p14:creationId xmlns:p14="http://schemas.microsoft.com/office/powerpoint/2010/main" val="189495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D4B2-519F-40E0-A88F-9FC246B37E74}"/>
              </a:ext>
            </a:extLst>
          </p:cNvPr>
          <p:cNvSpPr>
            <a:spLocks noGrp="1"/>
          </p:cNvSpPr>
          <p:nvPr>
            <p:ph type="title"/>
          </p:nvPr>
        </p:nvSpPr>
        <p:spPr>
          <a:xfrm>
            <a:off x="812800" y="151767"/>
            <a:ext cx="10972800" cy="447474"/>
          </a:xfrm>
        </p:spPr>
        <p:txBody>
          <a:bodyPr>
            <a:normAutofit fontScale="90000"/>
          </a:bodyPr>
          <a:lstStyle/>
          <a:p>
            <a:r>
              <a:rPr lang="en-GB" altLang="en-US" noProof="0" dirty="0"/>
              <a:t>Observed emissions and emissions scenarios</a:t>
            </a:r>
            <a:endParaRPr lang="en-IN" dirty="0"/>
          </a:p>
        </p:txBody>
      </p:sp>
      <p:sp>
        <p:nvSpPr>
          <p:cNvPr id="4" name="Slide Number Placeholder 3">
            <a:extLst>
              <a:ext uri="{FF2B5EF4-FFF2-40B4-BE49-F238E27FC236}">
                <a16:creationId xmlns:a16="http://schemas.microsoft.com/office/drawing/2014/main" id="{3080B346-8C73-43D7-82C1-EFD5A99E9FA2}"/>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2484C-9E4B-47E5-9EA5-8AFFE68A9307}" type="slidenum">
              <a:rPr kumimoji="0" lang="th-TH" sz="1600" b="0" i="0" u="none" strike="noStrike" kern="1200" cap="none" spc="0" normalizeH="0" baseline="0" noProof="0" smtClean="0">
                <a:ln>
                  <a:noFill/>
                </a:ln>
                <a:solidFill>
                  <a:prstClr val="black">
                    <a:tint val="75000"/>
                  </a:prstClr>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h-TH" sz="1600" b="0" i="0" u="none" strike="noStrike" kern="1200" cap="none" spc="0" normalizeH="0" baseline="0" noProof="0" dirty="0">
              <a:ln>
                <a:noFill/>
              </a:ln>
              <a:solidFill>
                <a:prstClr val="black">
                  <a:tint val="75000"/>
                </a:prstClr>
              </a:solidFill>
              <a:effectLst/>
              <a:uLnTx/>
              <a:uFillTx/>
              <a:latin typeface="Calibri"/>
              <a:ea typeface="+mn-ea"/>
              <a:cs typeface="Cordia New" panose="020B0304020202020204" pitchFamily="34" charset="-34"/>
            </a:endParaRPr>
          </a:p>
        </p:txBody>
      </p:sp>
      <p:pic>
        <p:nvPicPr>
          <p:cNvPr id="5" name="Picture Placeholder 2">
            <a:extLst>
              <a:ext uri="{FF2B5EF4-FFF2-40B4-BE49-F238E27FC236}">
                <a16:creationId xmlns:a16="http://schemas.microsoft.com/office/drawing/2014/main" id="{B65BC35A-D8CB-477A-8E21-40C05B207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883" y="1578760"/>
            <a:ext cx="7011034" cy="4680000"/>
          </a:xfrm>
          <a:prstGeom prst="rect">
            <a:avLst/>
          </a:prstGeom>
        </p:spPr>
      </p:pic>
      <p:sp>
        <p:nvSpPr>
          <p:cNvPr id="6" name="Text Placeholder 2">
            <a:extLst>
              <a:ext uri="{FF2B5EF4-FFF2-40B4-BE49-F238E27FC236}">
                <a16:creationId xmlns:a16="http://schemas.microsoft.com/office/drawing/2014/main" id="{47C6F746-3433-4269-B44F-ACDBFE5467E4}"/>
              </a:ext>
            </a:extLst>
          </p:cNvPr>
          <p:cNvSpPr txBox="1">
            <a:spLocks/>
          </p:cNvSpPr>
          <p:nvPr/>
        </p:nvSpPr>
        <p:spPr>
          <a:xfrm>
            <a:off x="688000" y="823853"/>
            <a:ext cx="9892078" cy="6842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 emission pledges to the Paris Agreement avoid the worst effects of climate change (4-5°C) Most studies suggest the pledges give a likely temperature increase of about 3°C in 2100</a:t>
            </a:r>
            <a:endParaRPr kumimoji="0" lang="en-GB" alt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Calibri"/>
            </a:endParaRPr>
          </a:p>
        </p:txBody>
      </p:sp>
    </p:spTree>
    <p:extLst>
      <p:ext uri="{BB962C8B-B14F-4D97-AF65-F5344CB8AC3E}">
        <p14:creationId xmlns:p14="http://schemas.microsoft.com/office/powerpoint/2010/main" val="3671540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IPCC</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31</a:t>
            </a:fld>
            <a:endParaRPr lang="th-TH" dirty="0"/>
          </a:p>
        </p:txBody>
      </p:sp>
      <p:sp>
        <p:nvSpPr>
          <p:cNvPr id="6" name="TextBox 5">
            <a:extLst>
              <a:ext uri="{FF2B5EF4-FFF2-40B4-BE49-F238E27FC236}">
                <a16:creationId xmlns:a16="http://schemas.microsoft.com/office/drawing/2014/main" id="{4C163F30-893A-4185-81F9-8873322DE6D6}"/>
              </a:ext>
            </a:extLst>
          </p:cNvPr>
          <p:cNvSpPr txBox="1"/>
          <p:nvPr/>
        </p:nvSpPr>
        <p:spPr>
          <a:xfrm>
            <a:off x="1905000" y="4292144"/>
            <a:ext cx="8229600" cy="2246769"/>
          </a:xfrm>
          <a:prstGeom prst="rect">
            <a:avLst/>
          </a:prstGeom>
          <a:noFill/>
        </p:spPr>
        <p:txBody>
          <a:bodyPr wrap="square">
            <a:spAutoFit/>
          </a:bodyPr>
          <a:lstStyle/>
          <a:p>
            <a:pPr marL="342900" indent="-342900">
              <a:buFont typeface="Arial" panose="020B0604020202020204" pitchFamily="34" charset="0"/>
              <a:buChar char="•"/>
            </a:pPr>
            <a:r>
              <a:rPr lang="en-US" sz="2000" dirty="0"/>
              <a:t>“Policy-relevant” and yet “policy-neutral”…… but never “policy-prescriptive”</a:t>
            </a:r>
          </a:p>
          <a:p>
            <a:pPr marL="342900" indent="-342900">
              <a:buFont typeface="Arial" panose="020B0604020202020204" pitchFamily="34" charset="0"/>
              <a:buChar char="•"/>
            </a:pPr>
            <a:r>
              <a:rPr lang="en-US" sz="2000" dirty="0"/>
              <a:t>Honest broker between experts and decision makers in business, politics and civil society</a:t>
            </a:r>
          </a:p>
          <a:p>
            <a:pPr marL="342900" indent="-342900">
              <a:buFont typeface="Arial" panose="020B0604020202020204" pitchFamily="34" charset="0"/>
              <a:buChar char="•"/>
            </a:pPr>
            <a:r>
              <a:rPr lang="en-US" sz="2000" dirty="0"/>
              <a:t>Exploring opportunities and synergies, making trade-offs explicit</a:t>
            </a:r>
          </a:p>
          <a:p>
            <a:pPr marL="342900" indent="-342900">
              <a:buFont typeface="Arial" panose="020B0604020202020204" pitchFamily="34" charset="0"/>
              <a:buChar char="•"/>
            </a:pPr>
            <a:r>
              <a:rPr lang="en-US" sz="2000" dirty="0"/>
              <a:t>Provide insights how policy instruments and incentives could be designed</a:t>
            </a:r>
          </a:p>
          <a:p>
            <a:pPr marL="342900" indent="-342900">
              <a:buFont typeface="Arial" panose="020B0604020202020204" pitchFamily="34" charset="0"/>
              <a:buChar char="•"/>
            </a:pPr>
            <a:r>
              <a:rPr lang="en-US" sz="2000" dirty="0"/>
              <a:t>Identifying knowledge gaps</a:t>
            </a:r>
          </a:p>
        </p:txBody>
      </p:sp>
      <p:pic>
        <p:nvPicPr>
          <p:cNvPr id="7" name="Picture 2">
            <a:extLst>
              <a:ext uri="{FF2B5EF4-FFF2-40B4-BE49-F238E27FC236}">
                <a16:creationId xmlns:a16="http://schemas.microsoft.com/office/drawing/2014/main" id="{057ABCC6-5399-4821-B983-5DA466C30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115" y="878143"/>
            <a:ext cx="5474484" cy="283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6F1FDF38-3EA6-427E-9938-244CB3A02806}"/>
              </a:ext>
            </a:extLst>
          </p:cNvPr>
          <p:cNvSpPr txBox="1"/>
          <p:nvPr/>
        </p:nvSpPr>
        <p:spPr>
          <a:xfrm>
            <a:off x="2138083" y="3768923"/>
            <a:ext cx="1980157" cy="523220"/>
          </a:xfrm>
          <a:prstGeom prst="rect">
            <a:avLst/>
          </a:prstGeom>
          <a:noFill/>
        </p:spPr>
        <p:txBody>
          <a:bodyPr wrap="none" rtlCol="0">
            <a:spAutoFit/>
          </a:bodyPr>
          <a:lstStyle/>
          <a:p>
            <a:r>
              <a:rPr lang="en-IN" b="1" dirty="0">
                <a:solidFill>
                  <a:srgbClr val="006600"/>
                </a:solidFill>
              </a:rPr>
              <a:t>Role of IPCC</a:t>
            </a:r>
          </a:p>
        </p:txBody>
      </p:sp>
      <p:sp>
        <p:nvSpPr>
          <p:cNvPr id="9" name="TextBox 8">
            <a:extLst>
              <a:ext uri="{FF2B5EF4-FFF2-40B4-BE49-F238E27FC236}">
                <a16:creationId xmlns:a16="http://schemas.microsoft.com/office/drawing/2014/main" id="{13547A27-0446-43EC-9E42-EF31FD78E4F3}"/>
              </a:ext>
            </a:extLst>
          </p:cNvPr>
          <p:cNvSpPr txBox="1"/>
          <p:nvPr/>
        </p:nvSpPr>
        <p:spPr>
          <a:xfrm>
            <a:off x="7091516" y="1249011"/>
            <a:ext cx="3576485" cy="2031325"/>
          </a:xfrm>
          <a:prstGeom prst="rect">
            <a:avLst/>
          </a:prstGeom>
          <a:noFill/>
        </p:spPr>
        <p:txBody>
          <a:bodyPr wrap="square">
            <a:spAutoFit/>
          </a:bodyPr>
          <a:lstStyle/>
          <a:p>
            <a:pPr marL="342900" indent="-342900">
              <a:buFont typeface="Arial" panose="020B0604020202020204" pitchFamily="34" charset="0"/>
              <a:buChar char="•"/>
            </a:pPr>
            <a:r>
              <a:rPr lang="en-US" sz="1800" dirty="0"/>
              <a:t>First Assessment Report 1990</a:t>
            </a:r>
          </a:p>
          <a:p>
            <a:pPr marL="342900" indent="-342900">
              <a:buFont typeface="Arial" panose="020B0604020202020204" pitchFamily="34" charset="0"/>
              <a:buChar char="•"/>
            </a:pPr>
            <a:r>
              <a:rPr lang="en-US" sz="1800" dirty="0"/>
              <a:t>Second Assessment Report 1995</a:t>
            </a:r>
          </a:p>
          <a:p>
            <a:pPr marL="342900" indent="-342900">
              <a:buFont typeface="Arial" panose="020B0604020202020204" pitchFamily="34" charset="0"/>
              <a:buChar char="•"/>
            </a:pPr>
            <a:r>
              <a:rPr lang="en-US" sz="1800" dirty="0"/>
              <a:t>Third Assessment Report 2001</a:t>
            </a:r>
          </a:p>
          <a:p>
            <a:pPr marL="342900" indent="-342900">
              <a:buFont typeface="Arial" panose="020B0604020202020204" pitchFamily="34" charset="0"/>
              <a:buChar char="•"/>
            </a:pPr>
            <a:r>
              <a:rPr lang="en-US" sz="1800" dirty="0"/>
              <a:t>Fourth Assessment Report 2007</a:t>
            </a:r>
          </a:p>
          <a:p>
            <a:pPr marL="342900" indent="-342900">
              <a:buFont typeface="Arial" panose="020B0604020202020204" pitchFamily="34" charset="0"/>
              <a:buChar char="•"/>
            </a:pPr>
            <a:r>
              <a:rPr lang="en-US" sz="1800" dirty="0"/>
              <a:t>Fifth Assessment Report 2014</a:t>
            </a:r>
          </a:p>
          <a:p>
            <a:pPr marL="342900" indent="-342900">
              <a:buFont typeface="Arial" panose="020B0604020202020204" pitchFamily="34" charset="0"/>
              <a:buChar char="•"/>
            </a:pPr>
            <a:r>
              <a:rPr lang="en-US" sz="1800" i="1" dirty="0">
                <a:solidFill>
                  <a:srgbClr val="0070C0"/>
                </a:solidFill>
              </a:rPr>
              <a:t>Sixth Assessment Report 2022 (ongoing)</a:t>
            </a:r>
            <a:endParaRPr lang="en-US" sz="1800" dirty="0">
              <a:solidFill>
                <a:srgbClr val="0070C0"/>
              </a:solidFill>
            </a:endParaRPr>
          </a:p>
        </p:txBody>
      </p:sp>
      <p:sp>
        <p:nvSpPr>
          <p:cNvPr id="10" name="TextBox 9">
            <a:extLst>
              <a:ext uri="{FF2B5EF4-FFF2-40B4-BE49-F238E27FC236}">
                <a16:creationId xmlns:a16="http://schemas.microsoft.com/office/drawing/2014/main" id="{7DDC8FDF-62EA-4E42-A206-A751B8A1EE16}"/>
              </a:ext>
            </a:extLst>
          </p:cNvPr>
          <p:cNvSpPr txBox="1"/>
          <p:nvPr/>
        </p:nvSpPr>
        <p:spPr>
          <a:xfrm>
            <a:off x="7315201" y="3215580"/>
            <a:ext cx="3576485" cy="646331"/>
          </a:xfrm>
          <a:prstGeom prst="rect">
            <a:avLst/>
          </a:prstGeom>
          <a:noFill/>
        </p:spPr>
        <p:txBody>
          <a:bodyPr wrap="square">
            <a:spAutoFit/>
          </a:bodyPr>
          <a:lstStyle/>
          <a:p>
            <a:r>
              <a:rPr lang="en-US" sz="1800" dirty="0">
                <a:solidFill>
                  <a:srgbClr val="0070C0"/>
                </a:solidFill>
              </a:rPr>
              <a:t>Other Special reports</a:t>
            </a:r>
          </a:p>
          <a:p>
            <a:r>
              <a:rPr lang="en-US" sz="1800" dirty="0"/>
              <a:t>Emissions gap Report etc. </a:t>
            </a:r>
            <a:endParaRPr lang="en-US" sz="1800" dirty="0">
              <a:solidFill>
                <a:srgbClr val="0070C0"/>
              </a:solidFill>
            </a:endParaRPr>
          </a:p>
        </p:txBody>
      </p:sp>
      <p:sp>
        <p:nvSpPr>
          <p:cNvPr id="12" name="TextBox 11">
            <a:extLst>
              <a:ext uri="{FF2B5EF4-FFF2-40B4-BE49-F238E27FC236}">
                <a16:creationId xmlns:a16="http://schemas.microsoft.com/office/drawing/2014/main" id="{4C63E8E6-7124-4C38-A534-24FD82E82313}"/>
              </a:ext>
            </a:extLst>
          </p:cNvPr>
          <p:cNvSpPr txBox="1"/>
          <p:nvPr/>
        </p:nvSpPr>
        <p:spPr>
          <a:xfrm>
            <a:off x="7772400" y="858195"/>
            <a:ext cx="2514600" cy="523220"/>
          </a:xfrm>
          <a:prstGeom prst="rect">
            <a:avLst/>
          </a:prstGeom>
          <a:noFill/>
        </p:spPr>
        <p:txBody>
          <a:bodyPr wrap="square">
            <a:spAutoFit/>
          </a:bodyPr>
          <a:lstStyle/>
          <a:p>
            <a:r>
              <a:rPr lang="en-US" b="1" dirty="0">
                <a:solidFill>
                  <a:srgbClr val="0070C0"/>
                </a:solidFill>
              </a:rPr>
              <a:t>Publications</a:t>
            </a:r>
          </a:p>
        </p:txBody>
      </p:sp>
    </p:spTree>
    <p:extLst>
      <p:ext uri="{BB962C8B-B14F-4D97-AF65-F5344CB8AC3E}">
        <p14:creationId xmlns:p14="http://schemas.microsoft.com/office/powerpoint/2010/main" val="308663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a:xfrm>
            <a:off x="1524000" y="151766"/>
            <a:ext cx="4572000" cy="838835"/>
          </a:xfrm>
        </p:spPr>
        <p:txBody>
          <a:bodyPr/>
          <a:lstStyle/>
          <a:p>
            <a:r>
              <a:rPr lang="en-IN" dirty="0"/>
              <a:t>IPCC Structure</a:t>
            </a:r>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32</a:t>
            </a:fld>
            <a:endParaRPr lang="th-TH" dirty="0"/>
          </a:p>
        </p:txBody>
      </p:sp>
      <p:pic>
        <p:nvPicPr>
          <p:cNvPr id="5" name="Picture 2">
            <a:extLst>
              <a:ext uri="{FF2B5EF4-FFF2-40B4-BE49-F238E27FC236}">
                <a16:creationId xmlns:a16="http://schemas.microsoft.com/office/drawing/2014/main" id="{F679A9E7-8EC5-4888-9D54-1496C1F619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17"/>
          <a:stretch/>
        </p:blipFill>
        <p:spPr bwMode="auto">
          <a:xfrm>
            <a:off x="1757612" y="833084"/>
            <a:ext cx="4185989" cy="293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3">
            <a:extLst>
              <a:ext uri="{FF2B5EF4-FFF2-40B4-BE49-F238E27FC236}">
                <a16:creationId xmlns:a16="http://schemas.microsoft.com/office/drawing/2014/main" id="{BAC3FE51-A7E0-4DB1-AACD-76F77EF62BA1}"/>
              </a:ext>
            </a:extLst>
          </p:cNvPr>
          <p:cNvPicPr>
            <a:picLocks noChangeAspect="1"/>
          </p:cNvPicPr>
          <p:nvPr/>
        </p:nvPicPr>
        <p:blipFill rotWithShape="1">
          <a:blip r:embed="rId3"/>
          <a:srcRect t="14933" b="20233"/>
          <a:stretch/>
        </p:blipFill>
        <p:spPr>
          <a:xfrm>
            <a:off x="6248402" y="1371600"/>
            <a:ext cx="4286842" cy="2588282"/>
          </a:xfrm>
          <a:prstGeom prst="rect">
            <a:avLst/>
          </a:prstGeom>
        </p:spPr>
      </p:pic>
      <p:sp>
        <p:nvSpPr>
          <p:cNvPr id="8" name="Title 1">
            <a:extLst>
              <a:ext uri="{FF2B5EF4-FFF2-40B4-BE49-F238E27FC236}">
                <a16:creationId xmlns:a16="http://schemas.microsoft.com/office/drawing/2014/main" id="{E0105FE2-4F97-4BC4-82B9-687D63CA3E26}"/>
              </a:ext>
            </a:extLst>
          </p:cNvPr>
          <p:cNvSpPr txBox="1">
            <a:spLocks/>
          </p:cNvSpPr>
          <p:nvPr/>
        </p:nvSpPr>
        <p:spPr>
          <a:xfrm>
            <a:off x="5974976" y="151766"/>
            <a:ext cx="4572000" cy="8388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6600"/>
                </a:solidFill>
                <a:latin typeface="Verdana" pitchFamily="34" charset="0"/>
                <a:ea typeface="Verdana" pitchFamily="34" charset="0"/>
                <a:cs typeface="Verdana" pitchFamily="34" charset="0"/>
              </a:defRPr>
            </a:lvl1pPr>
          </a:lstStyle>
          <a:p>
            <a:r>
              <a:rPr lang="en-IN" dirty="0"/>
              <a:t>Authors</a:t>
            </a:r>
          </a:p>
        </p:txBody>
      </p:sp>
      <p:grpSp>
        <p:nvGrpSpPr>
          <p:cNvPr id="9" name="Gruppierung 31">
            <a:extLst>
              <a:ext uri="{FF2B5EF4-FFF2-40B4-BE49-F238E27FC236}">
                <a16:creationId xmlns:a16="http://schemas.microsoft.com/office/drawing/2014/main" id="{3E0715E3-9E20-4CEB-B888-583A9FF01F33}"/>
              </a:ext>
            </a:extLst>
          </p:cNvPr>
          <p:cNvGrpSpPr/>
          <p:nvPr/>
        </p:nvGrpSpPr>
        <p:grpSpPr>
          <a:xfrm>
            <a:off x="4497152" y="4498440"/>
            <a:ext cx="2894278" cy="347561"/>
            <a:chOff x="549505" y="2310587"/>
            <a:chExt cx="4688665" cy="532937"/>
          </a:xfrm>
          <a:effectLst>
            <a:outerShdw blurRad="330200" dist="215900" dir="960000" algn="tl" rotWithShape="0">
              <a:srgbClr val="000000">
                <a:alpha val="57000"/>
              </a:srgbClr>
            </a:outerShdw>
          </a:effectLst>
        </p:grpSpPr>
        <p:sp>
          <p:nvSpPr>
            <p:cNvPr id="10" name="Rechteck 4">
              <a:extLst>
                <a:ext uri="{FF2B5EF4-FFF2-40B4-BE49-F238E27FC236}">
                  <a16:creationId xmlns:a16="http://schemas.microsoft.com/office/drawing/2014/main" id="{A42C163D-E79E-4D70-9688-3E606DD76A9F}"/>
                </a:ext>
              </a:extLst>
            </p:cNvPr>
            <p:cNvSpPr/>
            <p:nvPr/>
          </p:nvSpPr>
          <p:spPr>
            <a:xfrm>
              <a:off x="701666" y="2310587"/>
              <a:ext cx="4536504" cy="5040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solidFill>
                  <a:schemeClr val="tx2"/>
                </a:solidFill>
                <a:latin typeface="Calibri"/>
              </a:endParaRPr>
            </a:p>
          </p:txBody>
        </p:sp>
        <p:sp>
          <p:nvSpPr>
            <p:cNvPr id="11" name="TextBox 10">
              <a:extLst>
                <a:ext uri="{FF2B5EF4-FFF2-40B4-BE49-F238E27FC236}">
                  <a16:creationId xmlns:a16="http://schemas.microsoft.com/office/drawing/2014/main" id="{F6C6CB6D-AFB8-443F-AFA8-6E2B23041464}"/>
                </a:ext>
              </a:extLst>
            </p:cNvPr>
            <p:cNvSpPr txBox="1"/>
            <p:nvPr/>
          </p:nvSpPr>
          <p:spPr>
            <a:xfrm>
              <a:off x="549505" y="2358580"/>
              <a:ext cx="3968901" cy="484944"/>
            </a:xfrm>
            <a:prstGeom prst="rect">
              <a:avLst/>
            </a:prstGeom>
            <a:noFill/>
          </p:spPr>
          <p:txBody>
            <a:bodyPr wrap="square" lIns="18000" tIns="18000" rIns="18000" bIns="18000" rtlCol="0" anchor="ctr" anchorCtr="0">
              <a:noAutofit/>
            </a:bodyPr>
            <a:lstStyle/>
            <a:p>
              <a:pPr algn="r">
                <a:lnSpc>
                  <a:spcPct val="80000"/>
                </a:lnSpc>
              </a:pPr>
              <a:r>
                <a:rPr lang="de-DE" sz="1500" b="1" dirty="0">
                  <a:solidFill>
                    <a:schemeClr val="bg1"/>
                  </a:solidFill>
                  <a:latin typeface="Calibri"/>
                  <a:cs typeface="Calibri"/>
                </a:rPr>
                <a:t>1 Summary for Policymakers</a:t>
              </a:r>
            </a:p>
          </p:txBody>
        </p:sp>
      </p:grpSp>
      <p:grpSp>
        <p:nvGrpSpPr>
          <p:cNvPr id="12" name="Gruppierung 32">
            <a:extLst>
              <a:ext uri="{FF2B5EF4-FFF2-40B4-BE49-F238E27FC236}">
                <a16:creationId xmlns:a16="http://schemas.microsoft.com/office/drawing/2014/main" id="{8F914E39-FF47-434C-88FB-5449480B8464}"/>
              </a:ext>
            </a:extLst>
          </p:cNvPr>
          <p:cNvGrpSpPr/>
          <p:nvPr/>
        </p:nvGrpSpPr>
        <p:grpSpPr>
          <a:xfrm>
            <a:off x="4174283" y="4992323"/>
            <a:ext cx="2683764" cy="340456"/>
            <a:chOff x="890499" y="3023541"/>
            <a:chExt cx="4347637" cy="522044"/>
          </a:xfrm>
          <a:effectLst>
            <a:outerShdw blurRad="330200" dist="215900" dir="960000" algn="tl" rotWithShape="0">
              <a:srgbClr val="000000">
                <a:alpha val="57000"/>
              </a:srgbClr>
            </a:outerShdw>
          </a:effectLst>
        </p:grpSpPr>
        <p:sp>
          <p:nvSpPr>
            <p:cNvPr id="13" name="Rechteck 15">
              <a:extLst>
                <a:ext uri="{FF2B5EF4-FFF2-40B4-BE49-F238E27FC236}">
                  <a16:creationId xmlns:a16="http://schemas.microsoft.com/office/drawing/2014/main" id="{7B4974FD-45F5-4495-B18B-612C2A4AA9EB}"/>
                </a:ext>
              </a:extLst>
            </p:cNvPr>
            <p:cNvSpPr/>
            <p:nvPr/>
          </p:nvSpPr>
          <p:spPr>
            <a:xfrm>
              <a:off x="1637736" y="3023541"/>
              <a:ext cx="3600400" cy="5040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14" name="TextBox 5">
              <a:extLst>
                <a:ext uri="{FF2B5EF4-FFF2-40B4-BE49-F238E27FC236}">
                  <a16:creationId xmlns:a16="http://schemas.microsoft.com/office/drawing/2014/main" id="{D35BF8FC-C474-484C-AFD4-A577DFE089A3}"/>
                </a:ext>
              </a:extLst>
            </p:cNvPr>
            <p:cNvSpPr txBox="1"/>
            <p:nvPr/>
          </p:nvSpPr>
          <p:spPr>
            <a:xfrm>
              <a:off x="890499" y="3041529"/>
              <a:ext cx="3635916" cy="504056"/>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1 Technical Summary</a:t>
              </a:r>
            </a:p>
          </p:txBody>
        </p:sp>
      </p:grpSp>
      <p:grpSp>
        <p:nvGrpSpPr>
          <p:cNvPr id="15" name="Gruppierung 33">
            <a:extLst>
              <a:ext uri="{FF2B5EF4-FFF2-40B4-BE49-F238E27FC236}">
                <a16:creationId xmlns:a16="http://schemas.microsoft.com/office/drawing/2014/main" id="{7EB8E684-EE15-4695-B27A-832EF04B47C9}"/>
              </a:ext>
            </a:extLst>
          </p:cNvPr>
          <p:cNvGrpSpPr/>
          <p:nvPr/>
        </p:nvGrpSpPr>
        <p:grpSpPr>
          <a:xfrm>
            <a:off x="3772739" y="5429049"/>
            <a:ext cx="2645969" cy="343652"/>
            <a:chOff x="966951" y="3645495"/>
            <a:chExt cx="4286410" cy="526943"/>
          </a:xfrm>
          <a:effectLst>
            <a:outerShdw blurRad="330200" dist="215900" dir="960000" algn="tl" rotWithShape="0">
              <a:srgbClr val="000000">
                <a:alpha val="57000"/>
              </a:srgbClr>
            </a:outerShdw>
          </a:effectLst>
        </p:grpSpPr>
        <p:sp>
          <p:nvSpPr>
            <p:cNvPr id="16" name="Rechteck 16">
              <a:extLst>
                <a:ext uri="{FF2B5EF4-FFF2-40B4-BE49-F238E27FC236}">
                  <a16:creationId xmlns:a16="http://schemas.microsoft.com/office/drawing/2014/main" id="{8009613B-207C-4B48-95C9-302875E80577}"/>
                </a:ext>
              </a:extLst>
            </p:cNvPr>
            <p:cNvSpPr/>
            <p:nvPr/>
          </p:nvSpPr>
          <p:spPr>
            <a:xfrm>
              <a:off x="2805089" y="3645495"/>
              <a:ext cx="2448272"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17" name="TextBox 5">
              <a:extLst>
                <a:ext uri="{FF2B5EF4-FFF2-40B4-BE49-F238E27FC236}">
                  <a16:creationId xmlns:a16="http://schemas.microsoft.com/office/drawing/2014/main" id="{54C4E64C-1347-43F1-A26E-427EB2D7006C}"/>
                </a:ext>
              </a:extLst>
            </p:cNvPr>
            <p:cNvSpPr txBox="1"/>
            <p:nvPr/>
          </p:nvSpPr>
          <p:spPr>
            <a:xfrm>
              <a:off x="966951" y="3668382"/>
              <a:ext cx="3635916" cy="504056"/>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16 Chapters</a:t>
              </a:r>
            </a:p>
          </p:txBody>
        </p:sp>
      </p:grpSp>
      <p:grpSp>
        <p:nvGrpSpPr>
          <p:cNvPr id="18" name="Gruppierung 34">
            <a:extLst>
              <a:ext uri="{FF2B5EF4-FFF2-40B4-BE49-F238E27FC236}">
                <a16:creationId xmlns:a16="http://schemas.microsoft.com/office/drawing/2014/main" id="{47898BDA-A30C-4184-8C9D-E3348E340852}"/>
              </a:ext>
            </a:extLst>
          </p:cNvPr>
          <p:cNvGrpSpPr/>
          <p:nvPr/>
        </p:nvGrpSpPr>
        <p:grpSpPr>
          <a:xfrm>
            <a:off x="3731159" y="5877506"/>
            <a:ext cx="2721555" cy="328726"/>
            <a:chOff x="883222" y="3089289"/>
            <a:chExt cx="4408858" cy="504057"/>
          </a:xfrm>
          <a:effectLst>
            <a:outerShdw blurRad="330200" dist="215900" dir="960000" algn="tl" rotWithShape="0">
              <a:srgbClr val="000000">
                <a:alpha val="57000"/>
              </a:srgbClr>
            </a:outerShdw>
          </a:effectLst>
        </p:grpSpPr>
        <p:sp>
          <p:nvSpPr>
            <p:cNvPr id="19" name="Rechteck 17">
              <a:extLst>
                <a:ext uri="{FF2B5EF4-FFF2-40B4-BE49-F238E27FC236}">
                  <a16:creationId xmlns:a16="http://schemas.microsoft.com/office/drawing/2014/main" id="{B72F7D9D-3919-4EF6-8A7F-22CC637C4C8B}"/>
                </a:ext>
              </a:extLst>
            </p:cNvPr>
            <p:cNvSpPr/>
            <p:nvPr/>
          </p:nvSpPr>
          <p:spPr>
            <a:xfrm>
              <a:off x="2771800" y="3089289"/>
              <a:ext cx="2520280"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20" name="TextBox 5">
              <a:extLst>
                <a:ext uri="{FF2B5EF4-FFF2-40B4-BE49-F238E27FC236}">
                  <a16:creationId xmlns:a16="http://schemas.microsoft.com/office/drawing/2014/main" id="{F2BC9FCA-873D-4467-9BC7-50C0B315106C}"/>
                </a:ext>
              </a:extLst>
            </p:cNvPr>
            <p:cNvSpPr txBox="1"/>
            <p:nvPr/>
          </p:nvSpPr>
          <p:spPr>
            <a:xfrm>
              <a:off x="883222" y="3089860"/>
              <a:ext cx="3635917" cy="503486"/>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235 Authors</a:t>
              </a:r>
            </a:p>
          </p:txBody>
        </p:sp>
      </p:grpSp>
      <p:grpSp>
        <p:nvGrpSpPr>
          <p:cNvPr id="21" name="Gruppierung 35">
            <a:extLst>
              <a:ext uri="{FF2B5EF4-FFF2-40B4-BE49-F238E27FC236}">
                <a16:creationId xmlns:a16="http://schemas.microsoft.com/office/drawing/2014/main" id="{3DDDA3BE-8A7E-45AC-AFEC-6B11EAEC51E3}"/>
              </a:ext>
            </a:extLst>
          </p:cNvPr>
          <p:cNvGrpSpPr/>
          <p:nvPr/>
        </p:nvGrpSpPr>
        <p:grpSpPr>
          <a:xfrm>
            <a:off x="6838488" y="4526232"/>
            <a:ext cx="2755900" cy="329096"/>
            <a:chOff x="5126353" y="2110768"/>
            <a:chExt cx="4464496" cy="504624"/>
          </a:xfrm>
          <a:effectLst>
            <a:outerShdw blurRad="330200" dist="215900" dir="960000" algn="tl" rotWithShape="0">
              <a:srgbClr val="000000">
                <a:alpha val="57000"/>
              </a:srgbClr>
            </a:outerShdw>
          </a:effectLst>
        </p:grpSpPr>
        <p:sp>
          <p:nvSpPr>
            <p:cNvPr id="22" name="Rechteck 18">
              <a:extLst>
                <a:ext uri="{FF2B5EF4-FFF2-40B4-BE49-F238E27FC236}">
                  <a16:creationId xmlns:a16="http://schemas.microsoft.com/office/drawing/2014/main" id="{83D7E96F-A546-4B25-A880-48FEBF053911}"/>
                </a:ext>
              </a:extLst>
            </p:cNvPr>
            <p:cNvSpPr/>
            <p:nvPr/>
          </p:nvSpPr>
          <p:spPr>
            <a:xfrm>
              <a:off x="6782537" y="2110768"/>
              <a:ext cx="2808312"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23" name="TextBox 5">
              <a:extLst>
                <a:ext uri="{FF2B5EF4-FFF2-40B4-BE49-F238E27FC236}">
                  <a16:creationId xmlns:a16="http://schemas.microsoft.com/office/drawing/2014/main" id="{38E074F8-11D1-47AC-B287-B16D0B06B5CC}"/>
                </a:ext>
              </a:extLst>
            </p:cNvPr>
            <p:cNvSpPr txBox="1"/>
            <p:nvPr/>
          </p:nvSpPr>
          <p:spPr>
            <a:xfrm>
              <a:off x="5126353" y="2110768"/>
              <a:ext cx="3635916" cy="504624"/>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900 Reviewers</a:t>
              </a:r>
            </a:p>
          </p:txBody>
        </p:sp>
      </p:grpSp>
      <p:grpSp>
        <p:nvGrpSpPr>
          <p:cNvPr id="24" name="Gruppierung 36">
            <a:extLst>
              <a:ext uri="{FF2B5EF4-FFF2-40B4-BE49-F238E27FC236}">
                <a16:creationId xmlns:a16="http://schemas.microsoft.com/office/drawing/2014/main" id="{5A0EA148-1EF0-4882-8C7F-868D42396F99}"/>
              </a:ext>
            </a:extLst>
          </p:cNvPr>
          <p:cNvGrpSpPr/>
          <p:nvPr/>
        </p:nvGrpSpPr>
        <p:grpSpPr>
          <a:xfrm>
            <a:off x="7416338" y="5010287"/>
            <a:ext cx="2711450" cy="328726"/>
            <a:chOff x="4859153" y="2759620"/>
            <a:chExt cx="4392489" cy="504056"/>
          </a:xfrm>
          <a:effectLst>
            <a:outerShdw blurRad="330200" dist="215900" dir="960000" algn="tl" rotWithShape="0">
              <a:srgbClr val="000000">
                <a:alpha val="57000"/>
              </a:srgbClr>
            </a:outerShdw>
          </a:effectLst>
        </p:grpSpPr>
        <p:sp>
          <p:nvSpPr>
            <p:cNvPr id="25" name="Rechteck 19">
              <a:extLst>
                <a:ext uri="{FF2B5EF4-FFF2-40B4-BE49-F238E27FC236}">
                  <a16:creationId xmlns:a16="http://schemas.microsoft.com/office/drawing/2014/main" id="{3CD8D9B3-CA4C-4DB3-A7EE-7111AD99240E}"/>
                </a:ext>
              </a:extLst>
            </p:cNvPr>
            <p:cNvSpPr/>
            <p:nvPr/>
          </p:nvSpPr>
          <p:spPr>
            <a:xfrm>
              <a:off x="5579233" y="2759620"/>
              <a:ext cx="3672409"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26" name="TextBox 5">
              <a:extLst>
                <a:ext uri="{FF2B5EF4-FFF2-40B4-BE49-F238E27FC236}">
                  <a16:creationId xmlns:a16="http://schemas.microsoft.com/office/drawing/2014/main" id="{AE142161-EFB5-4118-98D9-F41BF6C49743}"/>
                </a:ext>
              </a:extLst>
            </p:cNvPr>
            <p:cNvSpPr txBox="1"/>
            <p:nvPr/>
          </p:nvSpPr>
          <p:spPr>
            <a:xfrm>
              <a:off x="4859153" y="2759622"/>
              <a:ext cx="3635917" cy="484943"/>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More than 2000 pages</a:t>
              </a:r>
            </a:p>
          </p:txBody>
        </p:sp>
      </p:grpSp>
      <p:grpSp>
        <p:nvGrpSpPr>
          <p:cNvPr id="27" name="Gruppierung 37">
            <a:extLst>
              <a:ext uri="{FF2B5EF4-FFF2-40B4-BE49-F238E27FC236}">
                <a16:creationId xmlns:a16="http://schemas.microsoft.com/office/drawing/2014/main" id="{BC300964-6DDC-4065-AAE5-AB63FD65A8A1}"/>
              </a:ext>
            </a:extLst>
          </p:cNvPr>
          <p:cNvGrpSpPr/>
          <p:nvPr/>
        </p:nvGrpSpPr>
        <p:grpSpPr>
          <a:xfrm>
            <a:off x="7836868" y="5466225"/>
            <a:ext cx="2602071" cy="328726"/>
            <a:chOff x="2864101" y="5659357"/>
            <a:chExt cx="4215297" cy="504056"/>
          </a:xfrm>
          <a:effectLst>
            <a:outerShdw blurRad="330200" dist="215900" dir="960000" algn="tl" rotWithShape="0">
              <a:srgbClr val="000000">
                <a:alpha val="57000"/>
              </a:srgbClr>
            </a:outerShdw>
          </a:effectLst>
        </p:grpSpPr>
        <p:sp>
          <p:nvSpPr>
            <p:cNvPr id="28" name="Rechteck 20">
              <a:extLst>
                <a:ext uri="{FF2B5EF4-FFF2-40B4-BE49-F238E27FC236}">
                  <a16:creationId xmlns:a16="http://schemas.microsoft.com/office/drawing/2014/main" id="{9359334D-D1F4-4449-A2C4-337744742D44}"/>
                </a:ext>
              </a:extLst>
            </p:cNvPr>
            <p:cNvSpPr/>
            <p:nvPr/>
          </p:nvSpPr>
          <p:spPr>
            <a:xfrm>
              <a:off x="2902934" y="5659357"/>
              <a:ext cx="4176464"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29" name="TextBox 5">
              <a:extLst>
                <a:ext uri="{FF2B5EF4-FFF2-40B4-BE49-F238E27FC236}">
                  <a16:creationId xmlns:a16="http://schemas.microsoft.com/office/drawing/2014/main" id="{01E527D7-D404-4EC9-AC14-45C8CDF43747}"/>
                </a:ext>
              </a:extLst>
            </p:cNvPr>
            <p:cNvSpPr txBox="1"/>
            <p:nvPr/>
          </p:nvSpPr>
          <p:spPr>
            <a:xfrm>
              <a:off x="2864101" y="5666657"/>
              <a:ext cx="3635917" cy="484943"/>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Close to 10,000 references</a:t>
              </a:r>
            </a:p>
          </p:txBody>
        </p:sp>
      </p:grpSp>
      <p:grpSp>
        <p:nvGrpSpPr>
          <p:cNvPr id="30" name="Gruppierung 38">
            <a:extLst>
              <a:ext uri="{FF2B5EF4-FFF2-40B4-BE49-F238E27FC236}">
                <a16:creationId xmlns:a16="http://schemas.microsoft.com/office/drawing/2014/main" id="{19FA1693-AA30-4EE3-A0C7-B464D02B91F5}"/>
              </a:ext>
            </a:extLst>
          </p:cNvPr>
          <p:cNvGrpSpPr/>
          <p:nvPr/>
        </p:nvGrpSpPr>
        <p:grpSpPr>
          <a:xfrm>
            <a:off x="7490277" y="5910790"/>
            <a:ext cx="3009109" cy="332875"/>
            <a:chOff x="18121888" y="2265145"/>
            <a:chExt cx="4874690" cy="510418"/>
          </a:xfrm>
          <a:effectLst>
            <a:outerShdw blurRad="330200" dist="215900" dir="960000" algn="tl" rotWithShape="0">
              <a:srgbClr val="000000">
                <a:alpha val="57000"/>
              </a:srgbClr>
            </a:outerShdw>
          </a:effectLst>
        </p:grpSpPr>
        <p:sp>
          <p:nvSpPr>
            <p:cNvPr id="31" name="Rechteck 21">
              <a:extLst>
                <a:ext uri="{FF2B5EF4-FFF2-40B4-BE49-F238E27FC236}">
                  <a16:creationId xmlns:a16="http://schemas.microsoft.com/office/drawing/2014/main" id="{CFF67578-5CB4-4320-9C89-907FCC20E9F0}"/>
                </a:ext>
              </a:extLst>
            </p:cNvPr>
            <p:cNvSpPr/>
            <p:nvPr/>
          </p:nvSpPr>
          <p:spPr>
            <a:xfrm>
              <a:off x="18676097" y="2265145"/>
              <a:ext cx="4320481"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500">
                <a:latin typeface="Calibri"/>
              </a:endParaRPr>
            </a:p>
          </p:txBody>
        </p:sp>
        <p:sp>
          <p:nvSpPr>
            <p:cNvPr id="32" name="TextBox 5">
              <a:extLst>
                <a:ext uri="{FF2B5EF4-FFF2-40B4-BE49-F238E27FC236}">
                  <a16:creationId xmlns:a16="http://schemas.microsoft.com/office/drawing/2014/main" id="{D790633F-2C08-4FF1-AF7F-D1C40DF2A0DD}"/>
                </a:ext>
              </a:extLst>
            </p:cNvPr>
            <p:cNvSpPr txBox="1"/>
            <p:nvPr/>
          </p:nvSpPr>
          <p:spPr>
            <a:xfrm>
              <a:off x="18121888" y="2290620"/>
              <a:ext cx="4415407" cy="484943"/>
            </a:xfrm>
            <a:prstGeom prst="rect">
              <a:avLst/>
            </a:prstGeom>
            <a:noFill/>
          </p:spPr>
          <p:txBody>
            <a:bodyPr wrap="square" lIns="18000" tIns="18000" rIns="18000" bIns="18000" rtlCol="0" anchor="ctr" anchorCtr="0">
              <a:noAutofit/>
            </a:bodyPr>
            <a:lstStyle/>
            <a:p>
              <a:pPr algn="r">
                <a:lnSpc>
                  <a:spcPct val="80000"/>
                </a:lnSpc>
              </a:pPr>
              <a:r>
                <a:rPr lang="de-DE" sz="1500" b="1" dirty="0">
                  <a:solidFill>
                    <a:srgbClr val="FFFFFF"/>
                  </a:solidFill>
                  <a:latin typeface="Calibri"/>
                  <a:cs typeface="Calibri"/>
                </a:rPr>
                <a:t>More than 38,000 comments</a:t>
              </a:r>
            </a:p>
          </p:txBody>
        </p:sp>
      </p:grpSp>
      <p:pic>
        <p:nvPicPr>
          <p:cNvPr id="33" name="Content Placeholder 3">
            <a:extLst>
              <a:ext uri="{FF2B5EF4-FFF2-40B4-BE49-F238E27FC236}">
                <a16:creationId xmlns:a16="http://schemas.microsoft.com/office/drawing/2014/main" id="{D6369D07-C406-44E6-AF9E-8618A795C1B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027" t="891" r="1053" b="-1"/>
          <a:stretch/>
        </p:blipFill>
        <p:spPr>
          <a:xfrm>
            <a:off x="2528949" y="3982006"/>
            <a:ext cx="1889508" cy="2588283"/>
          </a:xfrm>
          <a:prstGeom prst="rect">
            <a:avLst/>
          </a:prstGeom>
          <a:ln w="19050" cmpd="sng">
            <a:solidFill>
              <a:schemeClr val="bg1"/>
            </a:solidFill>
          </a:ln>
          <a:effectLst>
            <a:outerShdw blurRad="193675" dir="18900000" sy="23000" kx="-1200000" algn="bl" rotWithShape="0">
              <a:prstClr val="black">
                <a:alpha val="20000"/>
              </a:prstClr>
            </a:outerShdw>
          </a:effectLst>
        </p:spPr>
      </p:pic>
      <p:sp>
        <p:nvSpPr>
          <p:cNvPr id="34" name="Arrow: Bent-Up 33">
            <a:extLst>
              <a:ext uri="{FF2B5EF4-FFF2-40B4-BE49-F238E27FC236}">
                <a16:creationId xmlns:a16="http://schemas.microsoft.com/office/drawing/2014/main" id="{0B300BCC-3467-4B69-99F7-5D03B124A721}"/>
              </a:ext>
            </a:extLst>
          </p:cNvPr>
          <p:cNvSpPr/>
          <p:nvPr/>
        </p:nvSpPr>
        <p:spPr>
          <a:xfrm rot="10800000">
            <a:off x="2705534" y="3772393"/>
            <a:ext cx="2016165" cy="562313"/>
          </a:xfrm>
          <a:prstGeom prst="bentUpArrow">
            <a:avLst>
              <a:gd name="adj1" fmla="val 16104"/>
              <a:gd name="adj2" fmla="val 23784"/>
              <a:gd name="adj3" fmla="val 30083"/>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16FF3AEB-3C47-4E44-B2FE-05E72B91283D}"/>
              </a:ext>
            </a:extLst>
          </p:cNvPr>
          <p:cNvSpPr/>
          <p:nvPr/>
        </p:nvSpPr>
        <p:spPr>
          <a:xfrm>
            <a:off x="4668808" y="3314887"/>
            <a:ext cx="52890" cy="56231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21050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6AAA-D899-4673-A5EC-7A61CF5D41C3}"/>
              </a:ext>
            </a:extLst>
          </p:cNvPr>
          <p:cNvSpPr>
            <a:spLocks noGrp="1"/>
          </p:cNvSpPr>
          <p:nvPr>
            <p:ph type="title"/>
          </p:nvPr>
        </p:nvSpPr>
        <p:spPr/>
        <p:txBody>
          <a:bodyPr/>
          <a:lstStyle/>
          <a:p>
            <a:r>
              <a:rPr lang="en-IN" dirty="0"/>
              <a:t>Essence of Assessment Making</a:t>
            </a:r>
          </a:p>
        </p:txBody>
      </p:sp>
      <p:sp>
        <p:nvSpPr>
          <p:cNvPr id="3" name="Content Placeholder 2">
            <a:extLst>
              <a:ext uri="{FF2B5EF4-FFF2-40B4-BE49-F238E27FC236}">
                <a16:creationId xmlns:a16="http://schemas.microsoft.com/office/drawing/2014/main" id="{0019ED26-B461-4142-98BE-BE7971FE697E}"/>
              </a:ext>
            </a:extLst>
          </p:cNvPr>
          <p:cNvSpPr>
            <a:spLocks noGrp="1"/>
          </p:cNvSpPr>
          <p:nvPr>
            <p:ph idx="1"/>
          </p:nvPr>
        </p:nvSpPr>
        <p:spPr>
          <a:xfrm>
            <a:off x="2039999" y="1219201"/>
            <a:ext cx="8229600" cy="4525963"/>
          </a:xfrm>
        </p:spPr>
        <p:txBody>
          <a:bodyPr>
            <a:normAutofit fontScale="92500"/>
          </a:bodyPr>
          <a:lstStyle/>
          <a:p>
            <a:pPr marL="457200" indent="-457200">
              <a:buFont typeface="+mj-lt"/>
              <a:buAutoNum type="arabicPeriod"/>
            </a:pPr>
            <a:r>
              <a:rPr lang="en-US" dirty="0"/>
              <a:t>Reviewing comprehensively the relevant scientific, technical and socio-economic literature</a:t>
            </a:r>
          </a:p>
          <a:p>
            <a:pPr marL="457200" indent="-457200">
              <a:buFont typeface="+mj-lt"/>
              <a:buAutoNum type="arabicPeriod"/>
            </a:pPr>
            <a:r>
              <a:rPr lang="en-US" dirty="0"/>
              <a:t>Describing consistent transformation pathways</a:t>
            </a:r>
          </a:p>
          <a:p>
            <a:pPr marL="457200" indent="-457200">
              <a:buFont typeface="+mj-lt"/>
              <a:buAutoNum type="arabicPeriod"/>
            </a:pPr>
            <a:r>
              <a:rPr lang="en-US" dirty="0"/>
              <a:t>Evaluating costs, risks and opportunities of different pathways in a consistent way within and across Chapters and WGs</a:t>
            </a:r>
          </a:p>
          <a:p>
            <a:pPr marL="457200" indent="-457200">
              <a:buFont typeface="+mj-lt"/>
              <a:buAutoNum type="arabicPeriod"/>
            </a:pPr>
            <a:r>
              <a:rPr lang="en-US" dirty="0"/>
              <a:t>Specifying underlying value judgments and worldviews</a:t>
            </a:r>
          </a:p>
          <a:p>
            <a:pPr marL="457200" indent="-457200">
              <a:buFont typeface="+mj-lt"/>
              <a:buAutoNum type="arabicPeriod"/>
            </a:pPr>
            <a:r>
              <a:rPr lang="en-US" dirty="0"/>
              <a:t>Communicating quantitative and qualitative uncertainties</a:t>
            </a:r>
          </a:p>
          <a:p>
            <a:pPr marL="457200" indent="-457200">
              <a:buFont typeface="+mj-lt"/>
              <a:buAutoNum type="arabicPeriod"/>
            </a:pPr>
            <a:r>
              <a:rPr lang="en-US" dirty="0"/>
              <a:t>Using neutral language along good scientific practice</a:t>
            </a:r>
          </a:p>
          <a:p>
            <a:pPr marL="457200" indent="-457200">
              <a:buFont typeface="+mj-lt"/>
              <a:buAutoNum type="arabicPeriod"/>
            </a:pPr>
            <a:r>
              <a:rPr lang="en-US" dirty="0"/>
              <a:t>Making text, figures and tables accessible</a:t>
            </a:r>
          </a:p>
        </p:txBody>
      </p:sp>
      <p:sp>
        <p:nvSpPr>
          <p:cNvPr id="4" name="Slide Number Placeholder 3">
            <a:extLst>
              <a:ext uri="{FF2B5EF4-FFF2-40B4-BE49-F238E27FC236}">
                <a16:creationId xmlns:a16="http://schemas.microsoft.com/office/drawing/2014/main" id="{AC7D048B-D34D-4575-8085-FE2E76CFC229}"/>
              </a:ext>
            </a:extLst>
          </p:cNvPr>
          <p:cNvSpPr>
            <a:spLocks noGrp="1"/>
          </p:cNvSpPr>
          <p:nvPr>
            <p:ph type="sldNum" sz="quarter" idx="13"/>
          </p:nvPr>
        </p:nvSpPr>
        <p:spPr/>
        <p:txBody>
          <a:bodyPr/>
          <a:lstStyle/>
          <a:p>
            <a:fld id="{10A2484C-9E4B-47E5-9EA5-8AFFE68A9307}" type="slidenum">
              <a:rPr lang="th-TH" smtClean="0"/>
              <a:pPr/>
              <a:t>33</a:t>
            </a:fld>
            <a:endParaRPr lang="th-TH" dirty="0"/>
          </a:p>
        </p:txBody>
      </p:sp>
    </p:spTree>
    <p:extLst>
      <p:ext uri="{BB962C8B-B14F-4D97-AF65-F5344CB8AC3E}">
        <p14:creationId xmlns:p14="http://schemas.microsoft.com/office/powerpoint/2010/main" val="934977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E8E6-6F69-410D-9DCA-98F1F7D5E498}"/>
              </a:ext>
            </a:extLst>
          </p:cNvPr>
          <p:cNvSpPr>
            <a:spLocks noGrp="1"/>
          </p:cNvSpPr>
          <p:nvPr>
            <p:ph type="title"/>
          </p:nvPr>
        </p:nvSpPr>
        <p:spPr/>
        <p:txBody>
          <a:bodyPr/>
          <a:lstStyle/>
          <a:p>
            <a:r>
              <a:rPr lang="en-IN" dirty="0"/>
              <a:t>IPCC Writing and Review Process</a:t>
            </a:r>
          </a:p>
        </p:txBody>
      </p:sp>
      <p:sp>
        <p:nvSpPr>
          <p:cNvPr id="4" name="Slide Number Placeholder 3">
            <a:extLst>
              <a:ext uri="{FF2B5EF4-FFF2-40B4-BE49-F238E27FC236}">
                <a16:creationId xmlns:a16="http://schemas.microsoft.com/office/drawing/2014/main" id="{F0EE6692-78D0-4390-9B65-2148E9135BB7}"/>
              </a:ext>
            </a:extLst>
          </p:cNvPr>
          <p:cNvSpPr>
            <a:spLocks noGrp="1"/>
          </p:cNvSpPr>
          <p:nvPr>
            <p:ph type="sldNum" sz="quarter" idx="13"/>
          </p:nvPr>
        </p:nvSpPr>
        <p:spPr/>
        <p:txBody>
          <a:bodyPr/>
          <a:lstStyle/>
          <a:p>
            <a:fld id="{10A2484C-9E4B-47E5-9EA5-8AFFE68A9307}" type="slidenum">
              <a:rPr lang="th-TH" smtClean="0"/>
              <a:pPr/>
              <a:t>34</a:t>
            </a:fld>
            <a:endParaRPr lang="th-TH" dirty="0"/>
          </a:p>
        </p:txBody>
      </p:sp>
      <p:pic>
        <p:nvPicPr>
          <p:cNvPr id="5" name="Picture 4">
            <a:extLst>
              <a:ext uri="{FF2B5EF4-FFF2-40B4-BE49-F238E27FC236}">
                <a16:creationId xmlns:a16="http://schemas.microsoft.com/office/drawing/2014/main" id="{3FDCF388-C613-47B7-8E4D-F1B63FF39111}"/>
              </a:ext>
            </a:extLst>
          </p:cNvPr>
          <p:cNvPicPr>
            <a:picLocks noChangeAspect="1"/>
          </p:cNvPicPr>
          <p:nvPr/>
        </p:nvPicPr>
        <p:blipFill rotWithShape="1">
          <a:blip r:embed="rId2"/>
          <a:srcRect t="14930"/>
          <a:stretch/>
        </p:blipFill>
        <p:spPr>
          <a:xfrm>
            <a:off x="1668762" y="914400"/>
            <a:ext cx="8854476" cy="5441950"/>
          </a:xfrm>
          <a:prstGeom prst="rect">
            <a:avLst/>
          </a:prstGeom>
        </p:spPr>
      </p:pic>
    </p:spTree>
    <p:extLst>
      <p:ext uri="{BB962C8B-B14F-4D97-AF65-F5344CB8AC3E}">
        <p14:creationId xmlns:p14="http://schemas.microsoft.com/office/powerpoint/2010/main" val="285774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2285-7D16-4464-88F7-8C4C7540B9F0}"/>
              </a:ext>
            </a:extLst>
          </p:cNvPr>
          <p:cNvSpPr>
            <a:spLocks noGrp="1"/>
          </p:cNvSpPr>
          <p:nvPr>
            <p:ph type="title"/>
          </p:nvPr>
        </p:nvSpPr>
        <p:spPr/>
        <p:txBody>
          <a:bodyPr>
            <a:normAutofit/>
          </a:bodyPr>
          <a:lstStyle/>
          <a:p>
            <a:r>
              <a:rPr lang="en-IN" dirty="0"/>
              <a:t>GHG Emissions Growth and Historical Emissions</a:t>
            </a:r>
          </a:p>
        </p:txBody>
      </p:sp>
      <p:sp>
        <p:nvSpPr>
          <p:cNvPr id="4" name="Slide Number Placeholder 3">
            <a:extLst>
              <a:ext uri="{FF2B5EF4-FFF2-40B4-BE49-F238E27FC236}">
                <a16:creationId xmlns:a16="http://schemas.microsoft.com/office/drawing/2014/main" id="{5DF40DDB-B4EB-4590-A04A-2A78E093A99A}"/>
              </a:ext>
            </a:extLst>
          </p:cNvPr>
          <p:cNvSpPr>
            <a:spLocks noGrp="1"/>
          </p:cNvSpPr>
          <p:nvPr>
            <p:ph type="sldNum" sz="quarter" idx="13"/>
          </p:nvPr>
        </p:nvSpPr>
        <p:spPr/>
        <p:txBody>
          <a:bodyPr/>
          <a:lstStyle/>
          <a:p>
            <a:fld id="{10A2484C-9E4B-47E5-9EA5-8AFFE68A9307}" type="slidenum">
              <a:rPr lang="th-TH" smtClean="0"/>
              <a:pPr/>
              <a:t>35</a:t>
            </a:fld>
            <a:endParaRPr lang="th-TH" dirty="0"/>
          </a:p>
        </p:txBody>
      </p:sp>
      <p:pic>
        <p:nvPicPr>
          <p:cNvPr id="5" name="Bild 3">
            <a:extLst>
              <a:ext uri="{FF2B5EF4-FFF2-40B4-BE49-F238E27FC236}">
                <a16:creationId xmlns:a16="http://schemas.microsoft.com/office/drawing/2014/main" id="{88D63230-A3F1-409C-8EC4-305C04BB02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780" y="3656931"/>
            <a:ext cx="5261421" cy="2668482"/>
          </a:xfrm>
          <a:prstGeom prst="rect">
            <a:avLst/>
          </a:prstGeom>
        </p:spPr>
      </p:pic>
      <p:pic>
        <p:nvPicPr>
          <p:cNvPr id="6" name="Bild 16">
            <a:extLst>
              <a:ext uri="{FF2B5EF4-FFF2-40B4-BE49-F238E27FC236}">
                <a16:creationId xmlns:a16="http://schemas.microsoft.com/office/drawing/2014/main" id="{EF5214CA-7E53-40FE-B294-5E060D43C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059" y="1070404"/>
            <a:ext cx="5030591" cy="2555591"/>
          </a:xfrm>
          <a:prstGeom prst="rect">
            <a:avLst/>
          </a:prstGeom>
        </p:spPr>
      </p:pic>
      <p:sp>
        <p:nvSpPr>
          <p:cNvPr id="8" name="TextBox 7">
            <a:extLst>
              <a:ext uri="{FF2B5EF4-FFF2-40B4-BE49-F238E27FC236}">
                <a16:creationId xmlns:a16="http://schemas.microsoft.com/office/drawing/2014/main" id="{431E26E5-559A-489D-BC1D-127054512B09}"/>
              </a:ext>
            </a:extLst>
          </p:cNvPr>
          <p:cNvSpPr txBox="1"/>
          <p:nvPr/>
        </p:nvSpPr>
        <p:spPr>
          <a:xfrm>
            <a:off x="7010400" y="1219200"/>
            <a:ext cx="3048000" cy="1785104"/>
          </a:xfrm>
          <a:prstGeom prst="rect">
            <a:avLst/>
          </a:prstGeom>
          <a:noFill/>
        </p:spPr>
        <p:txBody>
          <a:bodyPr wrap="square">
            <a:spAutoFit/>
          </a:bodyPr>
          <a:lstStyle/>
          <a:p>
            <a:r>
              <a:rPr lang="en-US" sz="2200" dirty="0"/>
              <a:t>GHG emissions growth between 2000 and 2010 has been larger than in the previous three decades</a:t>
            </a:r>
            <a:endParaRPr lang="en-IN" sz="2200" dirty="0"/>
          </a:p>
        </p:txBody>
      </p:sp>
      <p:sp>
        <p:nvSpPr>
          <p:cNvPr id="10" name="TextBox 9">
            <a:extLst>
              <a:ext uri="{FF2B5EF4-FFF2-40B4-BE49-F238E27FC236}">
                <a16:creationId xmlns:a16="http://schemas.microsoft.com/office/drawing/2014/main" id="{54131A42-E65B-405F-8CED-DAC9D7A0D24E}"/>
              </a:ext>
            </a:extLst>
          </p:cNvPr>
          <p:cNvSpPr txBox="1"/>
          <p:nvPr/>
        </p:nvSpPr>
        <p:spPr>
          <a:xfrm>
            <a:off x="1828801" y="4226713"/>
            <a:ext cx="3272979" cy="1938992"/>
          </a:xfrm>
          <a:prstGeom prst="rect">
            <a:avLst/>
          </a:prstGeom>
          <a:noFill/>
        </p:spPr>
        <p:txBody>
          <a:bodyPr wrap="square">
            <a:spAutoFit/>
          </a:bodyPr>
          <a:lstStyle/>
          <a:p>
            <a:r>
              <a:rPr lang="en-GB" sz="2400" dirty="0"/>
              <a:t>About half of cumulative anthropogenic CO</a:t>
            </a:r>
            <a:r>
              <a:rPr lang="en-GB" sz="2400" baseline="-25000" dirty="0"/>
              <a:t>2</a:t>
            </a:r>
            <a:r>
              <a:rPr lang="en-GB" sz="2400" dirty="0"/>
              <a:t> emissions between 1750 and 2010 occurred in the last 40 years</a:t>
            </a:r>
            <a:endParaRPr lang="en-IN" sz="2400" dirty="0"/>
          </a:p>
        </p:txBody>
      </p:sp>
      <p:pic>
        <p:nvPicPr>
          <p:cNvPr id="3" name="Picture 2">
            <a:extLst>
              <a:ext uri="{FF2B5EF4-FFF2-40B4-BE49-F238E27FC236}">
                <a16:creationId xmlns:a16="http://schemas.microsoft.com/office/drawing/2014/main" id="{F8A8A93D-AD82-40D7-B2B4-8EFE176E866A}"/>
              </a:ext>
            </a:extLst>
          </p:cNvPr>
          <p:cNvPicPr>
            <a:picLocks noChangeAspect="1"/>
          </p:cNvPicPr>
          <p:nvPr/>
        </p:nvPicPr>
        <p:blipFill>
          <a:blip r:embed="rId4"/>
          <a:stretch>
            <a:fillRect/>
          </a:stretch>
        </p:blipFill>
        <p:spPr>
          <a:xfrm>
            <a:off x="10352315" y="1219200"/>
            <a:ext cx="2244049" cy="1938992"/>
          </a:xfrm>
          <a:prstGeom prst="rect">
            <a:avLst/>
          </a:prstGeom>
        </p:spPr>
      </p:pic>
    </p:spTree>
    <p:extLst>
      <p:ext uri="{BB962C8B-B14F-4D97-AF65-F5344CB8AC3E}">
        <p14:creationId xmlns:p14="http://schemas.microsoft.com/office/powerpoint/2010/main" val="512430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329E-E9CD-4EDE-AC12-CE4F92A89212}"/>
              </a:ext>
            </a:extLst>
          </p:cNvPr>
          <p:cNvSpPr>
            <a:spLocks noGrp="1"/>
          </p:cNvSpPr>
          <p:nvPr>
            <p:ph type="title"/>
          </p:nvPr>
        </p:nvSpPr>
        <p:spPr/>
        <p:txBody>
          <a:bodyPr/>
          <a:lstStyle/>
          <a:p>
            <a:r>
              <a:rPr lang="en-IN" dirty="0"/>
              <a:t>Emissions by Sector</a:t>
            </a:r>
          </a:p>
        </p:txBody>
      </p:sp>
      <p:sp>
        <p:nvSpPr>
          <p:cNvPr id="4" name="Slide Number Placeholder 3">
            <a:extLst>
              <a:ext uri="{FF2B5EF4-FFF2-40B4-BE49-F238E27FC236}">
                <a16:creationId xmlns:a16="http://schemas.microsoft.com/office/drawing/2014/main" id="{97C8397D-8FA0-4A23-8F77-D606E043E818}"/>
              </a:ext>
            </a:extLst>
          </p:cNvPr>
          <p:cNvSpPr>
            <a:spLocks noGrp="1"/>
          </p:cNvSpPr>
          <p:nvPr>
            <p:ph type="sldNum" sz="quarter" idx="13"/>
          </p:nvPr>
        </p:nvSpPr>
        <p:spPr/>
        <p:txBody>
          <a:bodyPr/>
          <a:lstStyle/>
          <a:p>
            <a:fld id="{10A2484C-9E4B-47E5-9EA5-8AFFE68A9307}" type="slidenum">
              <a:rPr lang="th-TH" smtClean="0"/>
              <a:pPr/>
              <a:t>36</a:t>
            </a:fld>
            <a:endParaRPr lang="th-TH" dirty="0"/>
          </a:p>
        </p:txBody>
      </p:sp>
      <p:pic>
        <p:nvPicPr>
          <p:cNvPr id="5" name="Bild 5">
            <a:extLst>
              <a:ext uri="{FF2B5EF4-FFF2-40B4-BE49-F238E27FC236}">
                <a16:creationId xmlns:a16="http://schemas.microsoft.com/office/drawing/2014/main" id="{0B706E3B-60CB-420B-8AAD-F4A687037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7" y="1498616"/>
            <a:ext cx="8457952" cy="4241429"/>
          </a:xfrm>
          <a:prstGeom prst="rect">
            <a:avLst/>
          </a:prstGeom>
        </p:spPr>
      </p:pic>
      <p:sp>
        <p:nvSpPr>
          <p:cNvPr id="6" name="TextBox 5">
            <a:extLst>
              <a:ext uri="{FF2B5EF4-FFF2-40B4-BE49-F238E27FC236}">
                <a16:creationId xmlns:a16="http://schemas.microsoft.com/office/drawing/2014/main" id="{4B1FEA2F-ECA2-43D8-B603-D671D1C468F0}"/>
              </a:ext>
            </a:extLst>
          </p:cNvPr>
          <p:cNvSpPr txBox="1"/>
          <p:nvPr/>
        </p:nvSpPr>
        <p:spPr>
          <a:xfrm>
            <a:off x="8760296" y="5800270"/>
            <a:ext cx="1584176" cy="221018"/>
          </a:xfrm>
          <a:prstGeom prst="rect">
            <a:avLst/>
          </a:prstGeom>
          <a:noFill/>
        </p:spPr>
        <p:txBody>
          <a:bodyPr wrap="square" lIns="18000" tIns="18000" rIns="18000" bIns="18000" rtlCol="0">
            <a:spAutoFit/>
          </a:bodyPr>
          <a:lstStyle/>
          <a:p>
            <a:pPr algn="r"/>
            <a:r>
              <a:rPr lang="de-DE" sz="1200" dirty="0">
                <a:latin typeface="Calibri" panose="020F0502020204030204" pitchFamily="34" charset="0"/>
                <a:cs typeface="Calibri" panose="020F0502020204030204" pitchFamily="34" charset="0"/>
              </a:rPr>
              <a:t>Based on Figure 1.6</a:t>
            </a:r>
            <a:endParaRPr lang="en-GB" sz="1200" dirty="0">
              <a:latin typeface="Calibri" panose="020F0502020204030204" pitchFamily="34" charset="0"/>
              <a:cs typeface="Calibri" panose="020F0502020204030204" pitchFamily="34" charset="0"/>
            </a:endParaRPr>
          </a:p>
        </p:txBody>
      </p:sp>
      <p:pic>
        <p:nvPicPr>
          <p:cNvPr id="7" name="Content Placeholder 3">
            <a:extLst>
              <a:ext uri="{FF2B5EF4-FFF2-40B4-BE49-F238E27FC236}">
                <a16:creationId xmlns:a16="http://schemas.microsoft.com/office/drawing/2014/main" id="{382D1D12-702C-43E0-9CAA-9F87C7DD71C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27" t="891" r="1053" b="-1"/>
          <a:stretch/>
        </p:blipFill>
        <p:spPr>
          <a:xfrm>
            <a:off x="250284" y="151766"/>
            <a:ext cx="1125032" cy="1541089"/>
          </a:xfrm>
          <a:prstGeom prst="rect">
            <a:avLst/>
          </a:prstGeom>
          <a:ln w="19050" cmpd="sng">
            <a:solidFill>
              <a:schemeClr val="bg1"/>
            </a:solidFill>
          </a:ln>
          <a:effectLst>
            <a:outerShdw blurRad="193675" dir="18900000" sy="23000" kx="-1200000" algn="bl" rotWithShape="0">
              <a:prstClr val="black">
                <a:alpha val="20000"/>
              </a:prstClr>
            </a:outerShdw>
          </a:effectLst>
        </p:spPr>
      </p:pic>
    </p:spTree>
    <p:extLst>
      <p:ext uri="{BB962C8B-B14F-4D97-AF65-F5344CB8AC3E}">
        <p14:creationId xmlns:p14="http://schemas.microsoft.com/office/powerpoint/2010/main" val="87686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B65B-26E1-4024-AD62-93F7F78C577E}"/>
              </a:ext>
            </a:extLst>
          </p:cNvPr>
          <p:cNvSpPr>
            <a:spLocks noGrp="1"/>
          </p:cNvSpPr>
          <p:nvPr>
            <p:ph type="title"/>
          </p:nvPr>
        </p:nvSpPr>
        <p:spPr/>
        <p:txBody>
          <a:bodyPr>
            <a:normAutofit fontScale="90000"/>
          </a:bodyPr>
          <a:lstStyle/>
          <a:p>
            <a:r>
              <a:rPr lang="de-DE" dirty="0"/>
              <a:t>Stabilization of atmospheric concentrations requires moving away from the baseline – regardless of the mitigation goal</a:t>
            </a:r>
            <a:endParaRPr lang="en-IN" dirty="0"/>
          </a:p>
        </p:txBody>
      </p:sp>
      <p:sp>
        <p:nvSpPr>
          <p:cNvPr id="4" name="Slide Number Placeholder 3">
            <a:extLst>
              <a:ext uri="{FF2B5EF4-FFF2-40B4-BE49-F238E27FC236}">
                <a16:creationId xmlns:a16="http://schemas.microsoft.com/office/drawing/2014/main" id="{EA9173F2-106E-4C73-8166-28AA86D91D5C}"/>
              </a:ext>
            </a:extLst>
          </p:cNvPr>
          <p:cNvSpPr>
            <a:spLocks noGrp="1"/>
          </p:cNvSpPr>
          <p:nvPr>
            <p:ph type="sldNum" sz="quarter" idx="13"/>
          </p:nvPr>
        </p:nvSpPr>
        <p:spPr/>
        <p:txBody>
          <a:bodyPr/>
          <a:lstStyle/>
          <a:p>
            <a:fld id="{10A2484C-9E4B-47E5-9EA5-8AFFE68A9307}" type="slidenum">
              <a:rPr lang="th-TH" smtClean="0"/>
              <a:pPr/>
              <a:t>37</a:t>
            </a:fld>
            <a:endParaRPr lang="th-TH" dirty="0"/>
          </a:p>
        </p:txBody>
      </p:sp>
      <p:pic>
        <p:nvPicPr>
          <p:cNvPr id="5" name="Bild 11">
            <a:extLst>
              <a:ext uri="{FF2B5EF4-FFF2-40B4-BE49-F238E27FC236}">
                <a16:creationId xmlns:a16="http://schemas.microsoft.com/office/drawing/2014/main" id="{B7E22D96-9E37-4EA9-BB44-69DFD0D51A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7545" y="1391230"/>
            <a:ext cx="8688278" cy="4482370"/>
          </a:xfrm>
          <a:prstGeom prst="rect">
            <a:avLst/>
          </a:prstGeom>
        </p:spPr>
      </p:pic>
      <p:sp>
        <p:nvSpPr>
          <p:cNvPr id="6" name="Oval 5">
            <a:extLst>
              <a:ext uri="{FF2B5EF4-FFF2-40B4-BE49-F238E27FC236}">
                <a16:creationId xmlns:a16="http://schemas.microsoft.com/office/drawing/2014/main" id="{D5996DA5-3929-41DF-96C8-3D80EB75A266}"/>
              </a:ext>
            </a:extLst>
          </p:cNvPr>
          <p:cNvSpPr/>
          <p:nvPr/>
        </p:nvSpPr>
        <p:spPr>
          <a:xfrm>
            <a:off x="9982200" y="4192944"/>
            <a:ext cx="504056" cy="504056"/>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1C400AAC-9A53-4F55-B9AD-B34D2E604D10}"/>
              </a:ext>
            </a:extLst>
          </p:cNvPr>
          <p:cNvSpPr txBox="1"/>
          <p:nvPr/>
        </p:nvSpPr>
        <p:spPr>
          <a:xfrm>
            <a:off x="10078008" y="4303686"/>
            <a:ext cx="408248" cy="282573"/>
          </a:xfrm>
          <a:prstGeom prst="rect">
            <a:avLst/>
          </a:prstGeom>
          <a:noFill/>
        </p:spPr>
        <p:txBody>
          <a:bodyPr wrap="none" lIns="18000" tIns="18000" rIns="18000" bIns="18000" rtlCol="0">
            <a:spAutoFit/>
          </a:bodyPr>
          <a:lstStyle/>
          <a:p>
            <a:r>
              <a:rPr lang="de-DE" sz="1200" dirty="0">
                <a:latin typeface="Calibri" panose="020F0502020204030204" pitchFamily="34" charset="0"/>
              </a:rPr>
              <a:t>~</a:t>
            </a:r>
            <a:r>
              <a:rPr lang="de-DE" sz="1600" dirty="0">
                <a:latin typeface="Calibri" panose="020F0502020204030204" pitchFamily="34" charset="0"/>
              </a:rPr>
              <a:t>3°C</a:t>
            </a:r>
          </a:p>
        </p:txBody>
      </p:sp>
      <p:pic>
        <p:nvPicPr>
          <p:cNvPr id="8" name="Content Placeholder 3">
            <a:extLst>
              <a:ext uri="{FF2B5EF4-FFF2-40B4-BE49-F238E27FC236}">
                <a16:creationId xmlns:a16="http://schemas.microsoft.com/office/drawing/2014/main" id="{1EABD436-B04F-4584-A7CB-07913EE81A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27" t="891" r="1053" b="-1"/>
          <a:stretch/>
        </p:blipFill>
        <p:spPr>
          <a:xfrm>
            <a:off x="129027" y="4000311"/>
            <a:ext cx="1367545" cy="1873289"/>
          </a:xfrm>
          <a:prstGeom prst="rect">
            <a:avLst/>
          </a:prstGeom>
          <a:ln w="19050" cmpd="sng">
            <a:solidFill>
              <a:schemeClr val="bg1"/>
            </a:solidFill>
          </a:ln>
          <a:effectLst>
            <a:outerShdw blurRad="193675" dir="18900000" sy="23000" kx="-1200000" algn="bl" rotWithShape="0">
              <a:prstClr val="black">
                <a:alpha val="20000"/>
              </a:prstClr>
            </a:outerShdw>
          </a:effectLst>
        </p:spPr>
      </p:pic>
    </p:spTree>
    <p:extLst>
      <p:ext uri="{BB962C8B-B14F-4D97-AF65-F5344CB8AC3E}">
        <p14:creationId xmlns:p14="http://schemas.microsoft.com/office/powerpoint/2010/main" val="395812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B15D-0539-4100-A025-CCEC5580C6BE}"/>
              </a:ext>
            </a:extLst>
          </p:cNvPr>
          <p:cNvSpPr>
            <a:spLocks noGrp="1"/>
          </p:cNvSpPr>
          <p:nvPr>
            <p:ph type="title"/>
          </p:nvPr>
        </p:nvSpPr>
        <p:spPr/>
        <p:txBody>
          <a:bodyPr>
            <a:normAutofit fontScale="90000"/>
          </a:bodyPr>
          <a:lstStyle/>
          <a:p>
            <a:r>
              <a:rPr lang="en-US" dirty="0"/>
              <a:t>Delaying mitigation is estimated to increase the difficulty and narrow the options for limiting warming to 2°C.</a:t>
            </a:r>
            <a:endParaRPr lang="en-IN" dirty="0"/>
          </a:p>
        </p:txBody>
      </p:sp>
      <p:sp>
        <p:nvSpPr>
          <p:cNvPr id="4" name="Slide Number Placeholder 3">
            <a:extLst>
              <a:ext uri="{FF2B5EF4-FFF2-40B4-BE49-F238E27FC236}">
                <a16:creationId xmlns:a16="http://schemas.microsoft.com/office/drawing/2014/main" id="{A16DB440-69DF-42B8-A2CF-C2390D97A71D}"/>
              </a:ext>
            </a:extLst>
          </p:cNvPr>
          <p:cNvSpPr>
            <a:spLocks noGrp="1"/>
          </p:cNvSpPr>
          <p:nvPr>
            <p:ph type="sldNum" sz="quarter" idx="13"/>
          </p:nvPr>
        </p:nvSpPr>
        <p:spPr/>
        <p:txBody>
          <a:bodyPr/>
          <a:lstStyle/>
          <a:p>
            <a:fld id="{10A2484C-9E4B-47E5-9EA5-8AFFE68A9307}" type="slidenum">
              <a:rPr lang="th-TH" smtClean="0"/>
              <a:pPr/>
              <a:t>38</a:t>
            </a:fld>
            <a:endParaRPr lang="th-TH" dirty="0"/>
          </a:p>
        </p:txBody>
      </p:sp>
      <p:pic>
        <p:nvPicPr>
          <p:cNvPr id="5" name="Bild 5">
            <a:extLst>
              <a:ext uri="{FF2B5EF4-FFF2-40B4-BE49-F238E27FC236}">
                <a16:creationId xmlns:a16="http://schemas.microsoft.com/office/drawing/2014/main" id="{C98B5964-21AC-4B3D-8E95-B91A327AE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7" y="1486177"/>
            <a:ext cx="8397729" cy="4266302"/>
          </a:xfrm>
          <a:prstGeom prst="rect">
            <a:avLst/>
          </a:prstGeom>
        </p:spPr>
      </p:pic>
      <p:pic>
        <p:nvPicPr>
          <p:cNvPr id="6" name="Content Placeholder 3">
            <a:extLst>
              <a:ext uri="{FF2B5EF4-FFF2-40B4-BE49-F238E27FC236}">
                <a16:creationId xmlns:a16="http://schemas.microsoft.com/office/drawing/2014/main" id="{EAF85D54-9A94-4D7C-82E1-E3CEB7EF3D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27" t="891" r="1053" b="-1"/>
          <a:stretch/>
        </p:blipFill>
        <p:spPr>
          <a:xfrm>
            <a:off x="222470" y="4343400"/>
            <a:ext cx="1180659" cy="1617289"/>
          </a:xfrm>
          <a:prstGeom prst="rect">
            <a:avLst/>
          </a:prstGeom>
          <a:ln w="19050" cmpd="sng">
            <a:solidFill>
              <a:schemeClr val="bg1"/>
            </a:solidFill>
          </a:ln>
          <a:effectLst>
            <a:outerShdw blurRad="193675" dir="18900000" sy="23000" kx="-1200000" algn="bl" rotWithShape="0">
              <a:prstClr val="black">
                <a:alpha val="20000"/>
              </a:prstClr>
            </a:outerShdw>
          </a:effectLst>
        </p:spPr>
      </p:pic>
    </p:spTree>
    <p:extLst>
      <p:ext uri="{BB962C8B-B14F-4D97-AF65-F5344CB8AC3E}">
        <p14:creationId xmlns:p14="http://schemas.microsoft.com/office/powerpoint/2010/main" val="193828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1439-1F6F-4B4B-84A7-D04CE84DF07D}"/>
              </a:ext>
            </a:extLst>
          </p:cNvPr>
          <p:cNvSpPr>
            <a:spLocks noGrp="1"/>
          </p:cNvSpPr>
          <p:nvPr>
            <p:ph type="title"/>
          </p:nvPr>
        </p:nvSpPr>
        <p:spPr/>
        <p:txBody>
          <a:bodyPr/>
          <a:lstStyle/>
          <a:p>
            <a:r>
              <a:rPr lang="en-IN" dirty="0"/>
              <a:t>IPCC Summary Messages</a:t>
            </a:r>
          </a:p>
        </p:txBody>
      </p:sp>
      <p:sp>
        <p:nvSpPr>
          <p:cNvPr id="3" name="Content Placeholder 2">
            <a:extLst>
              <a:ext uri="{FF2B5EF4-FFF2-40B4-BE49-F238E27FC236}">
                <a16:creationId xmlns:a16="http://schemas.microsoft.com/office/drawing/2014/main" id="{ED481418-87AA-43C6-98B3-0D99641AF73E}"/>
              </a:ext>
            </a:extLst>
          </p:cNvPr>
          <p:cNvSpPr>
            <a:spLocks noGrp="1"/>
          </p:cNvSpPr>
          <p:nvPr>
            <p:ph idx="1"/>
          </p:nvPr>
        </p:nvSpPr>
        <p:spPr>
          <a:xfrm>
            <a:off x="812800" y="1524000"/>
            <a:ext cx="10617200" cy="4525963"/>
          </a:xfrm>
        </p:spPr>
        <p:txBody>
          <a:bodyPr>
            <a:normAutofit fontScale="85000" lnSpcReduction="20000"/>
          </a:bodyPr>
          <a:lstStyle/>
          <a:p>
            <a:pPr marL="425539" indent="-425539"/>
            <a:r>
              <a:rPr lang="en-US" dirty="0">
                <a:solidFill>
                  <a:schemeClr val="tx2">
                    <a:lumMod val="60000"/>
                    <a:lumOff val="40000"/>
                  </a:schemeClr>
                </a:solidFill>
              </a:rPr>
              <a:t>GHG emission growth have accelerated despite ongoing efforts</a:t>
            </a:r>
          </a:p>
          <a:p>
            <a:pPr marL="425539" indent="-425539"/>
            <a:endParaRPr lang="en-US" dirty="0">
              <a:solidFill>
                <a:schemeClr val="tx2">
                  <a:lumMod val="60000"/>
                  <a:lumOff val="40000"/>
                </a:schemeClr>
              </a:solidFill>
            </a:endParaRPr>
          </a:p>
          <a:p>
            <a:pPr marL="425539" indent="-425539"/>
            <a:r>
              <a:rPr lang="en-US" dirty="0">
                <a:solidFill>
                  <a:schemeClr val="tx2">
                    <a:lumMod val="60000"/>
                    <a:lumOff val="40000"/>
                  </a:schemeClr>
                </a:solidFill>
              </a:rPr>
              <a:t>Climate change mitigation, if unabated, would result into 3.7-4.8⁰C world (which is undesirable)</a:t>
            </a:r>
          </a:p>
          <a:p>
            <a:pPr marL="425539" indent="-425539"/>
            <a:endParaRPr lang="en-US" dirty="0">
              <a:solidFill>
                <a:schemeClr val="tx2">
                  <a:lumMod val="60000"/>
                  <a:lumOff val="40000"/>
                </a:schemeClr>
              </a:solidFill>
            </a:endParaRPr>
          </a:p>
          <a:p>
            <a:pPr marL="425539" indent="-425539"/>
            <a:r>
              <a:rPr lang="en-US" dirty="0">
                <a:solidFill>
                  <a:schemeClr val="tx2">
                    <a:lumMod val="60000"/>
                    <a:lumOff val="40000"/>
                  </a:schemeClr>
                </a:solidFill>
              </a:rPr>
              <a:t>There is a significant shift in emission structure in recent decades regionally, along income groups, and sectors</a:t>
            </a:r>
          </a:p>
          <a:p>
            <a:pPr marL="425539" indent="-425539"/>
            <a:endParaRPr lang="en-US" dirty="0">
              <a:solidFill>
                <a:schemeClr val="tx2">
                  <a:lumMod val="60000"/>
                  <a:lumOff val="40000"/>
                </a:schemeClr>
              </a:solidFill>
            </a:endParaRPr>
          </a:p>
          <a:p>
            <a:pPr marL="425539" indent="-425539"/>
            <a:r>
              <a:rPr lang="en-US" dirty="0">
                <a:solidFill>
                  <a:schemeClr val="tx2">
                    <a:lumMod val="60000"/>
                    <a:lumOff val="40000"/>
                  </a:schemeClr>
                </a:solidFill>
              </a:rPr>
              <a:t>While mitigation challenges exist the low climate stabilization mitigation pathways are possible, options are there</a:t>
            </a:r>
          </a:p>
          <a:p>
            <a:pPr marL="425539" indent="-425539"/>
            <a:endParaRPr lang="en-US" dirty="0">
              <a:solidFill>
                <a:schemeClr val="tx2">
                  <a:lumMod val="60000"/>
                  <a:lumOff val="40000"/>
                </a:schemeClr>
              </a:solidFill>
            </a:endParaRPr>
          </a:p>
          <a:p>
            <a:pPr marL="425539" indent="-425539"/>
            <a:r>
              <a:rPr lang="en-US" dirty="0">
                <a:solidFill>
                  <a:schemeClr val="tx2">
                    <a:lumMod val="60000"/>
                    <a:lumOff val="40000"/>
                  </a:schemeClr>
                </a:solidFill>
              </a:rPr>
              <a:t>Delaying of mitigation would entail more costs and limit options</a:t>
            </a:r>
          </a:p>
          <a:p>
            <a:pPr marL="425539" indent="-425539"/>
            <a:endParaRPr lang="en-US" dirty="0">
              <a:solidFill>
                <a:schemeClr val="tx2">
                  <a:lumMod val="60000"/>
                  <a:lumOff val="40000"/>
                </a:schemeClr>
              </a:solidFill>
            </a:endParaRPr>
          </a:p>
          <a:p>
            <a:pPr marL="425539" indent="-425539"/>
            <a:r>
              <a:rPr lang="en-US" dirty="0">
                <a:solidFill>
                  <a:schemeClr val="tx2">
                    <a:lumMod val="60000"/>
                    <a:lumOff val="40000"/>
                  </a:schemeClr>
                </a:solidFill>
              </a:rPr>
              <a:t>But such pathways needs significant efforts from policies and institutions, investments and international cooperation         </a:t>
            </a:r>
          </a:p>
          <a:p>
            <a:endParaRPr lang="en-IN" dirty="0"/>
          </a:p>
        </p:txBody>
      </p:sp>
      <p:sp>
        <p:nvSpPr>
          <p:cNvPr id="4" name="Slide Number Placeholder 3">
            <a:extLst>
              <a:ext uri="{FF2B5EF4-FFF2-40B4-BE49-F238E27FC236}">
                <a16:creationId xmlns:a16="http://schemas.microsoft.com/office/drawing/2014/main" id="{2E70B291-97CB-4F4C-BBD0-C989F3C8823D}"/>
              </a:ext>
            </a:extLst>
          </p:cNvPr>
          <p:cNvSpPr>
            <a:spLocks noGrp="1"/>
          </p:cNvSpPr>
          <p:nvPr>
            <p:ph type="sldNum" sz="quarter" idx="13"/>
          </p:nvPr>
        </p:nvSpPr>
        <p:spPr/>
        <p:txBody>
          <a:bodyPr/>
          <a:lstStyle/>
          <a:p>
            <a:fld id="{10A2484C-9E4B-47E5-9EA5-8AFFE68A9307}" type="slidenum">
              <a:rPr lang="th-TH" smtClean="0"/>
              <a:pPr/>
              <a:t>39</a:t>
            </a:fld>
            <a:endParaRPr lang="th-TH" dirty="0"/>
          </a:p>
        </p:txBody>
      </p:sp>
      <p:pic>
        <p:nvPicPr>
          <p:cNvPr id="5" name="Content Placeholder 3">
            <a:extLst>
              <a:ext uri="{FF2B5EF4-FFF2-40B4-BE49-F238E27FC236}">
                <a16:creationId xmlns:a16="http://schemas.microsoft.com/office/drawing/2014/main" id="{B9FBA0D2-EC9C-47C7-A936-4D2A3946144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027" t="891" r="1053" b="-1"/>
          <a:stretch/>
        </p:blipFill>
        <p:spPr>
          <a:xfrm>
            <a:off x="10756228" y="67656"/>
            <a:ext cx="1347543" cy="1845889"/>
          </a:xfrm>
          <a:prstGeom prst="rect">
            <a:avLst/>
          </a:prstGeom>
          <a:ln w="19050" cmpd="sng">
            <a:solidFill>
              <a:schemeClr val="bg1"/>
            </a:solidFill>
          </a:ln>
          <a:effectLst>
            <a:outerShdw blurRad="193675" dir="18900000" sy="23000" kx="-1200000" algn="bl" rotWithShape="0">
              <a:prstClr val="black">
                <a:alpha val="20000"/>
              </a:prstClr>
            </a:outerShdw>
          </a:effectLst>
        </p:spPr>
      </p:pic>
    </p:spTree>
    <p:extLst>
      <p:ext uri="{BB962C8B-B14F-4D97-AF65-F5344CB8AC3E}">
        <p14:creationId xmlns:p14="http://schemas.microsoft.com/office/powerpoint/2010/main" val="35227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951948" y="1242875"/>
          <a:ext cx="8288104" cy="4039200"/>
        </p:xfrm>
        <a:graphic>
          <a:graphicData uri="http://schemas.openxmlformats.org/drawingml/2006/table">
            <a:tbl>
              <a:tblPr/>
              <a:tblGrid>
                <a:gridCol w="1648744">
                  <a:extLst>
                    <a:ext uri="{9D8B030D-6E8A-4147-A177-3AD203B41FA5}">
                      <a16:colId xmlns:a16="http://schemas.microsoft.com/office/drawing/2014/main" val="20000"/>
                    </a:ext>
                  </a:extLst>
                </a:gridCol>
                <a:gridCol w="1284362">
                  <a:extLst>
                    <a:ext uri="{9D8B030D-6E8A-4147-A177-3AD203B41FA5}">
                      <a16:colId xmlns:a16="http://schemas.microsoft.com/office/drawing/2014/main" val="20001"/>
                    </a:ext>
                  </a:extLst>
                </a:gridCol>
                <a:gridCol w="1530858">
                  <a:extLst>
                    <a:ext uri="{9D8B030D-6E8A-4147-A177-3AD203B41FA5}">
                      <a16:colId xmlns:a16="http://schemas.microsoft.com/office/drawing/2014/main" val="20004"/>
                    </a:ext>
                  </a:extLst>
                </a:gridCol>
                <a:gridCol w="1912070">
                  <a:extLst>
                    <a:ext uri="{9D8B030D-6E8A-4147-A177-3AD203B41FA5}">
                      <a16:colId xmlns:a16="http://schemas.microsoft.com/office/drawing/2014/main" val="20005"/>
                    </a:ext>
                  </a:extLst>
                </a:gridCol>
                <a:gridCol w="1912070">
                  <a:extLst>
                    <a:ext uri="{9D8B030D-6E8A-4147-A177-3AD203B41FA5}">
                      <a16:colId xmlns:a16="http://schemas.microsoft.com/office/drawing/2014/main" val="2292754359"/>
                    </a:ext>
                  </a:extLst>
                </a:gridCol>
              </a:tblGrid>
              <a:tr h="0">
                <a:tc>
                  <a:txBody>
                    <a:bodyPr/>
                    <a:lstStyle/>
                    <a:p>
                      <a:pPr algn="l" fontAlgn="b"/>
                      <a:r>
                        <a:rPr lang="en-GB" sz="1800" b="0" i="0" u="none" strike="noStrike" noProof="0" dirty="0">
                          <a:solidFill>
                            <a:srgbClr val="4C9BDB"/>
                          </a:solidFill>
                          <a:effectLst/>
                          <a:latin typeface="Calibri" panose="020F0502020204030204" pitchFamily="34" charset="0"/>
                        </a:rPr>
                        <a:t>Region / Country</a:t>
                      </a:r>
                    </a:p>
                  </a:txBody>
                  <a:tcPr marL="9525" marR="9525" marT="108000" marB="108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2019 emissions (billion tonnes/yr)</a:t>
                      </a:r>
                    </a:p>
                  </a:txBody>
                  <a:tcPr marL="9525" marR="9525" marT="108000" marB="108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2019 growth (percent)</a:t>
                      </a:r>
                    </a:p>
                  </a:txBody>
                  <a:tcPr marL="9525" marR="9525" marT="108000" marB="10800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dirty="0">
                          <a:solidFill>
                            <a:srgbClr val="4C9BDB"/>
                          </a:solidFill>
                          <a:effectLst/>
                          <a:latin typeface="Calibri" panose="020F0502020204030204" pitchFamily="34" charset="0"/>
                        </a:rPr>
                        <a:t>2020 projected growth**</a:t>
                      </a:r>
                      <a:br>
                        <a:rPr lang="en-GB" sz="1800" b="0" i="0" u="none" strike="noStrike" noProof="0" dirty="0">
                          <a:solidFill>
                            <a:srgbClr val="4C9BDB"/>
                          </a:solidFill>
                          <a:effectLst/>
                          <a:latin typeface="Calibri" panose="020F0502020204030204" pitchFamily="34" charset="0"/>
                        </a:rPr>
                      </a:br>
                      <a:r>
                        <a:rPr lang="en-GB" sz="1800" b="0" i="0" u="none" strike="noStrike" noProof="0" dirty="0">
                          <a:solidFill>
                            <a:srgbClr val="4C9BDB"/>
                          </a:solidFill>
                          <a:effectLst/>
                          <a:latin typeface="Calibri" panose="020F0502020204030204" pitchFamily="34" charset="0"/>
                        </a:rPr>
                        <a:t>(percent)</a:t>
                      </a:r>
                    </a:p>
                  </a:txBody>
                  <a:tcPr marL="9525" marR="9525" marT="108000" marB="10800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800" b="0" i="0" u="none" strike="noStrike" noProof="0" dirty="0">
                          <a:solidFill>
                            <a:srgbClr val="4C9BDB"/>
                          </a:solidFill>
                          <a:effectLst/>
                          <a:latin typeface="Calibri" panose="020F0502020204030204" pitchFamily="34" charset="0"/>
                        </a:rPr>
                        <a:t>2020 projected emissions**</a:t>
                      </a:r>
                      <a:br>
                        <a:rPr lang="en-GB" sz="1800" b="0" i="0" u="none" strike="noStrike" noProof="0" dirty="0">
                          <a:solidFill>
                            <a:srgbClr val="4C9BDB"/>
                          </a:solidFill>
                          <a:effectLst/>
                          <a:latin typeface="Calibri" panose="020F0502020204030204" pitchFamily="34" charset="0"/>
                        </a:rPr>
                      </a:br>
                      <a:r>
                        <a:rPr lang="en-GB" sz="1800" b="0" i="0" u="none" strike="noStrike" noProof="0" dirty="0">
                          <a:solidFill>
                            <a:srgbClr val="4C9BDB"/>
                          </a:solidFill>
                          <a:effectLst/>
                          <a:latin typeface="Calibri" panose="020F0502020204030204" pitchFamily="34" charset="0"/>
                        </a:rPr>
                        <a:t>(billion tonnes/</a:t>
                      </a:r>
                      <a:r>
                        <a:rPr lang="en-GB" sz="1800" b="0" i="0" u="none" strike="noStrike" noProof="0" dirty="0" err="1">
                          <a:solidFill>
                            <a:srgbClr val="4C9BDB"/>
                          </a:solidFill>
                          <a:effectLst/>
                          <a:latin typeface="Calibri" panose="020F0502020204030204" pitchFamily="34" charset="0"/>
                        </a:rPr>
                        <a:t>yr</a:t>
                      </a:r>
                      <a:r>
                        <a:rPr lang="en-GB" sz="1800" b="0" i="0" u="none" strike="noStrike" noProof="0" dirty="0">
                          <a:solidFill>
                            <a:srgbClr val="4C9BDB"/>
                          </a:solidFill>
                          <a:effectLst/>
                          <a:latin typeface="Calibri" panose="020F0502020204030204" pitchFamily="34" charset="0"/>
                        </a:rPr>
                        <a:t>)</a:t>
                      </a:r>
                    </a:p>
                  </a:txBody>
                  <a:tcPr marL="9525" marR="9525" marT="108000" marB="10800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algn="l" fontAlgn="b"/>
                      <a:r>
                        <a:rPr lang="en-GB" sz="1800" b="0" i="0" u="none" strike="noStrike" noProof="0">
                          <a:solidFill>
                            <a:srgbClr val="4C9BDB"/>
                          </a:solidFill>
                          <a:effectLst/>
                          <a:latin typeface="Calibri" panose="020F0502020204030204" pitchFamily="34" charset="0"/>
                        </a:rPr>
                        <a:t>China</a:t>
                      </a:r>
                    </a:p>
                  </a:txBody>
                  <a:tcPr marL="9525" marR="9525" marT="108000" marB="10800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10.2</a:t>
                      </a:r>
                    </a:p>
                  </a:txBody>
                  <a:tcPr marL="9525" marR="9525" marT="108000" marB="108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2.2%</a:t>
                      </a:r>
                    </a:p>
                  </a:txBody>
                  <a:tcPr marL="9525" marR="9525" marT="108000" marB="108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-1.7%</a:t>
                      </a:r>
                    </a:p>
                  </a:txBody>
                  <a:tcPr marL="9525" marR="9525" marT="108000" marB="108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800" b="0" i="0" u="none" strike="noStrike" noProof="0">
                          <a:solidFill>
                            <a:srgbClr val="4C9BDB"/>
                          </a:solidFill>
                          <a:effectLst/>
                          <a:latin typeface="Calibri" panose="020F0502020204030204" pitchFamily="34" charset="0"/>
                        </a:rPr>
                        <a:t>10.0</a:t>
                      </a:r>
                    </a:p>
                  </a:txBody>
                  <a:tcPr marL="9525" marR="9525" marT="108000" marB="108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algn="l" fontAlgn="b"/>
                      <a:r>
                        <a:rPr lang="en-GB" sz="1800" b="0" i="0" u="none" strike="noStrike" noProof="0">
                          <a:solidFill>
                            <a:srgbClr val="4C9BDB"/>
                          </a:solidFill>
                          <a:effectLst/>
                          <a:latin typeface="Calibri" panose="020F0502020204030204" pitchFamily="34" charset="0"/>
                        </a:rPr>
                        <a:t>USA</a:t>
                      </a:r>
                    </a:p>
                  </a:txBody>
                  <a:tcPr marL="9525" marR="9525" marT="108000" marB="10800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5.3</a:t>
                      </a:r>
                    </a:p>
                  </a:txBody>
                  <a:tcPr marL="9525" marR="9525" marT="108000" marB="10800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-2.6%</a:t>
                      </a:r>
                    </a:p>
                  </a:txBody>
                  <a:tcPr marL="9525" marR="9525" marT="108000" marB="10800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-12.2%</a:t>
                      </a:r>
                    </a:p>
                  </a:txBody>
                  <a:tcPr marL="9525" marR="9525" marT="108000" marB="1080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800" b="0" i="0" u="none" strike="noStrike" noProof="0">
                          <a:solidFill>
                            <a:srgbClr val="4C9BDB"/>
                          </a:solidFill>
                          <a:effectLst/>
                          <a:latin typeface="Calibri" panose="020F0502020204030204" pitchFamily="34" charset="0"/>
                        </a:rPr>
                        <a:t>4.7</a:t>
                      </a:r>
                    </a:p>
                  </a:txBody>
                  <a:tcPr marL="9525" marR="9525" marT="108000" marB="1080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algn="l" fontAlgn="b"/>
                      <a:r>
                        <a:rPr lang="en-GB" sz="1800" b="0" i="0" u="none" strike="noStrike" noProof="0">
                          <a:solidFill>
                            <a:srgbClr val="4C9BDB"/>
                          </a:solidFill>
                          <a:effectLst/>
                          <a:latin typeface="Calibri" panose="020F0502020204030204" pitchFamily="34" charset="0"/>
                        </a:rPr>
                        <a:t>EU27</a:t>
                      </a:r>
                    </a:p>
                  </a:txBody>
                  <a:tcPr marL="9525" marR="9525" marT="108000" marB="10800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2.9</a:t>
                      </a:r>
                    </a:p>
                  </a:txBody>
                  <a:tcPr marL="9525" marR="9525" marT="108000" marB="10800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-4.5%</a:t>
                      </a:r>
                    </a:p>
                  </a:txBody>
                  <a:tcPr marL="9525" marR="9525" marT="108000" marB="108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-11.3%</a:t>
                      </a:r>
                    </a:p>
                  </a:txBody>
                  <a:tcPr marL="9525" marR="9525" marT="108000" marB="108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800" b="0" i="0" u="none" strike="noStrike" noProof="0">
                          <a:solidFill>
                            <a:srgbClr val="4C9BDB"/>
                          </a:solidFill>
                          <a:effectLst/>
                          <a:latin typeface="Calibri" panose="020F0502020204030204" pitchFamily="34" charset="0"/>
                        </a:rPr>
                        <a:t>2.6</a:t>
                      </a:r>
                    </a:p>
                  </a:txBody>
                  <a:tcPr marL="9525" marR="9525" marT="108000" marB="108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47119">
                <a:tc>
                  <a:txBody>
                    <a:bodyPr/>
                    <a:lstStyle/>
                    <a:p>
                      <a:pPr algn="l" fontAlgn="b"/>
                      <a:r>
                        <a:rPr lang="en-GB" sz="1800" b="0" i="0" u="none" strike="noStrike" noProof="0">
                          <a:solidFill>
                            <a:srgbClr val="4C9BDB"/>
                          </a:solidFill>
                          <a:effectLst/>
                          <a:latin typeface="Calibri" panose="020F0502020204030204" pitchFamily="34" charset="0"/>
                        </a:rPr>
                        <a:t>India</a:t>
                      </a:r>
                    </a:p>
                  </a:txBody>
                  <a:tcPr marL="9525" marR="9525" marT="108000" marB="10800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2.6</a:t>
                      </a:r>
                    </a:p>
                  </a:txBody>
                  <a:tcPr marL="9525" marR="9525" marT="108000" marB="108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1.0%</a:t>
                      </a:r>
                    </a:p>
                  </a:txBody>
                  <a:tcPr marL="9525" marR="9525" marT="108000" marB="108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-9.1%</a:t>
                      </a:r>
                    </a:p>
                  </a:txBody>
                  <a:tcPr marL="9525" marR="9525" marT="108000" marB="10800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800" b="0" i="0" u="none" strike="noStrike" noProof="0">
                          <a:solidFill>
                            <a:srgbClr val="4C9BDB"/>
                          </a:solidFill>
                          <a:effectLst/>
                          <a:latin typeface="Calibri" panose="020F0502020204030204" pitchFamily="34" charset="0"/>
                        </a:rPr>
                        <a:t>2.4</a:t>
                      </a:r>
                    </a:p>
                  </a:txBody>
                  <a:tcPr marL="9525" marR="9525" marT="108000" marB="10800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algn="l" fontAlgn="b"/>
                      <a:r>
                        <a:rPr lang="en-GB" sz="1800" b="0" i="0" u="none" strike="noStrike" noProof="0">
                          <a:solidFill>
                            <a:srgbClr val="4C9BDB"/>
                          </a:solidFill>
                          <a:effectLst/>
                          <a:latin typeface="Calibri" panose="020F0502020204030204" pitchFamily="34" charset="0"/>
                        </a:rPr>
                        <a:t>World (incl. bunkers*)</a:t>
                      </a:r>
                    </a:p>
                  </a:txBody>
                  <a:tcPr marL="9525" marR="9525" marT="108000" marB="108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36.4</a:t>
                      </a:r>
                    </a:p>
                  </a:txBody>
                  <a:tcPr marL="9525" marR="9525" marT="108000" marB="108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0.1%</a:t>
                      </a:r>
                    </a:p>
                  </a:txBody>
                  <a:tcPr marL="9525" marR="9525" marT="108000" marB="108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GB" sz="1800" b="0" i="0" u="none" strike="noStrike" noProof="0">
                          <a:solidFill>
                            <a:srgbClr val="4C9BDB"/>
                          </a:solidFill>
                          <a:effectLst/>
                          <a:latin typeface="Calibri" panose="020F0502020204030204" pitchFamily="34" charset="0"/>
                        </a:rPr>
                        <a:t>-6.7%</a:t>
                      </a:r>
                    </a:p>
                  </a:txBody>
                  <a:tcPr marL="9525" marR="9525" marT="108000" marB="108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800" b="0" i="0" u="none" strike="noStrike" noProof="0" dirty="0">
                          <a:solidFill>
                            <a:srgbClr val="4C9BDB"/>
                          </a:solidFill>
                          <a:effectLst/>
                          <a:latin typeface="Calibri" panose="020F0502020204030204" pitchFamily="34" charset="0"/>
                        </a:rPr>
                        <a:t>34.1</a:t>
                      </a:r>
                    </a:p>
                  </a:txBody>
                  <a:tcPr marL="9525" marR="9525" marT="108000" marB="108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5" name="Title 4"/>
          <p:cNvSpPr>
            <a:spLocks noGrp="1"/>
          </p:cNvSpPr>
          <p:nvPr>
            <p:ph type="title"/>
          </p:nvPr>
        </p:nvSpPr>
        <p:spPr/>
        <p:txBody>
          <a:bodyPr>
            <a:normAutofit/>
          </a:bodyPr>
          <a:lstStyle/>
          <a:p>
            <a:r>
              <a:rPr lang="en-GB" altLang="en-US" noProof="1">
                <a:solidFill>
                  <a:srgbClr val="008000"/>
                </a:solidFill>
                <a:ea typeface="ＭＳ Ｐゴシック" pitchFamily="34" charset="-128"/>
              </a:rPr>
              <a:t>2020 Summary</a:t>
            </a:r>
            <a:endParaRPr lang="en-GB" noProof="1">
              <a:solidFill>
                <a:srgbClr val="008000"/>
              </a:solidFill>
            </a:endParaRPr>
          </a:p>
        </p:txBody>
      </p:sp>
      <p:sp>
        <p:nvSpPr>
          <p:cNvPr id="6" name="Text Placeholder 5"/>
          <p:cNvSpPr>
            <a:spLocks noGrp="1"/>
          </p:cNvSpPr>
          <p:nvPr>
            <p:ph idx="1"/>
          </p:nvPr>
        </p:nvSpPr>
        <p:spPr/>
        <p:txBody>
          <a:bodyPr anchor="b" anchorCtr="0">
            <a:normAutofit/>
          </a:bodyPr>
          <a:lstStyle/>
          <a:p>
            <a:pPr marL="0" indent="0" algn="ctr">
              <a:buNone/>
            </a:pPr>
            <a:r>
              <a:rPr lang="en-US" sz="1200" dirty="0">
                <a:solidFill>
                  <a:srgbClr val="4C9BDB"/>
                </a:solidFill>
              </a:rPr>
              <a:t>*bunkers: Emissions from use of international aviation and maritime navigation bunker fuels are not usually included in national totals</a:t>
            </a:r>
            <a:br>
              <a:rPr lang="en-US" sz="1200" dirty="0">
                <a:solidFill>
                  <a:srgbClr val="4C9BDB"/>
                </a:solidFill>
              </a:rPr>
            </a:br>
            <a:r>
              <a:rPr lang="en-US" sz="1200" dirty="0">
                <a:solidFill>
                  <a:srgbClr val="4C9BDB"/>
                </a:solidFill>
              </a:rPr>
              <a:t>**Median of the four studies</a:t>
            </a:r>
            <a:br>
              <a:rPr lang="en-GB" sz="1400" dirty="0"/>
            </a:br>
            <a:r>
              <a:rPr lang="en-GB" altLang="en-US" sz="1400" noProof="1">
                <a:latin typeface="Calibri"/>
                <a:ea typeface="ＭＳ Ｐゴシック" pitchFamily="34" charset="-128"/>
                <a:cs typeface="Calibri"/>
              </a:rPr>
              <a:t>Source: </a:t>
            </a:r>
            <a:r>
              <a:rPr lang="en-GB" altLang="en-US" sz="1400" noProof="1">
                <a:ea typeface="ＭＳ Ｐゴシック" pitchFamily="34" charset="-128"/>
                <a:hlinkClick r:id="rId3"/>
              </a:rPr>
              <a:t>Friedlingstein et al 2020</a:t>
            </a:r>
            <a:r>
              <a:rPr lang="en-GB" altLang="en-US" sz="1400" noProof="1">
                <a:latin typeface="Calibri"/>
                <a:ea typeface="ＭＳ Ｐゴシック" pitchFamily="34" charset="-128"/>
                <a:cs typeface="Calibri"/>
              </a:rPr>
              <a:t>;</a:t>
            </a:r>
            <a:r>
              <a:rPr lang="en-GB" altLang="en-US" sz="1400" noProof="1">
                <a:solidFill>
                  <a:srgbClr val="000000"/>
                </a:solidFill>
                <a:latin typeface="Calibri"/>
                <a:ea typeface="ＭＳ Ｐゴシック" pitchFamily="34" charset="-128"/>
                <a:cs typeface="Calibri"/>
              </a:rPr>
              <a:t> </a:t>
            </a:r>
            <a:r>
              <a:rPr lang="en-GB" altLang="en-US" sz="1400" noProof="1">
                <a:latin typeface="Calibri"/>
                <a:ea typeface="ＭＳ Ｐゴシック" pitchFamily="34" charset="-128"/>
                <a:cs typeface="Calibri"/>
                <a:hlinkClick r:id="rId4"/>
              </a:rPr>
              <a:t>Global Carbon Budget 2020</a:t>
            </a:r>
            <a:endParaRPr lang="en-GB" altLang="en-US" sz="1400" noProof="1">
              <a:latin typeface="Calibri"/>
              <a:ea typeface="ＭＳ Ｐゴシック" pitchFamily="34" charset="-128"/>
              <a:cs typeface="Calibri"/>
            </a:endParaRPr>
          </a:p>
        </p:txBody>
      </p:sp>
      <p:pic>
        <p:nvPicPr>
          <p:cNvPr id="3" name="Picture 2">
            <a:extLst>
              <a:ext uri="{FF2B5EF4-FFF2-40B4-BE49-F238E27FC236}">
                <a16:creationId xmlns:a16="http://schemas.microsoft.com/office/drawing/2014/main" id="{7B435BDE-98B6-48F2-B653-9C52253A551C}"/>
              </a:ext>
            </a:extLst>
          </p:cNvPr>
          <p:cNvPicPr>
            <a:picLocks noChangeAspect="1"/>
          </p:cNvPicPr>
          <p:nvPr/>
        </p:nvPicPr>
        <p:blipFill>
          <a:blip r:embed="rId5"/>
          <a:stretch>
            <a:fillRect/>
          </a:stretch>
        </p:blipFill>
        <p:spPr>
          <a:xfrm>
            <a:off x="228600" y="151766"/>
            <a:ext cx="1562100" cy="600075"/>
          </a:xfrm>
          <a:prstGeom prst="rect">
            <a:avLst/>
          </a:prstGeom>
        </p:spPr>
      </p:pic>
      <p:sp>
        <p:nvSpPr>
          <p:cNvPr id="2" name="Slide Number Placeholder 1">
            <a:extLst>
              <a:ext uri="{FF2B5EF4-FFF2-40B4-BE49-F238E27FC236}">
                <a16:creationId xmlns:a16="http://schemas.microsoft.com/office/drawing/2014/main" id="{420D903E-732F-437F-86B8-0EA09537491E}"/>
              </a:ext>
            </a:extLst>
          </p:cNvPr>
          <p:cNvSpPr>
            <a:spLocks noGrp="1"/>
          </p:cNvSpPr>
          <p:nvPr>
            <p:ph type="sldNum" sz="quarter" idx="13"/>
          </p:nvPr>
        </p:nvSpPr>
        <p:spPr/>
        <p:txBody>
          <a:bodyPr/>
          <a:lstStyle/>
          <a:p>
            <a:fld id="{10A2484C-9E4B-47E5-9EA5-8AFFE68A9307}" type="slidenum">
              <a:rPr lang="th-TH" smtClean="0"/>
              <a:pPr/>
              <a:t>4</a:t>
            </a:fld>
            <a:endParaRPr lang="th-TH" sz="1600" dirty="0"/>
          </a:p>
        </p:txBody>
      </p:sp>
    </p:spTree>
    <p:extLst>
      <p:ext uri="{BB962C8B-B14F-4D97-AF65-F5344CB8AC3E}">
        <p14:creationId xmlns:p14="http://schemas.microsoft.com/office/powerpoint/2010/main" val="53419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8F16-B2E5-4990-A89F-742BF650FF3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51512A7-8C11-4128-AEDB-76F3DB293B3F}"/>
              </a:ext>
            </a:extLst>
          </p:cNvPr>
          <p:cNvSpPr>
            <a:spLocks noGrp="1"/>
          </p:cNvSpPr>
          <p:nvPr>
            <p:ph idx="1"/>
          </p:nvPr>
        </p:nvSpPr>
        <p:spPr>
          <a:xfrm>
            <a:off x="687999" y="1371600"/>
            <a:ext cx="10972800" cy="4725031"/>
          </a:xfrm>
        </p:spPr>
        <p:txBody>
          <a:bodyPr>
            <a:normAutofit/>
          </a:bodyPr>
          <a:lstStyle/>
          <a:p>
            <a:r>
              <a:rPr lang="en-US" sz="1800" dirty="0"/>
              <a:t>2020 Carbon Budget and COVID-19 impacts </a:t>
            </a:r>
          </a:p>
          <a:p>
            <a:pPr lvl="1"/>
            <a:r>
              <a:rPr lang="en-US" sz="1100" dirty="0"/>
              <a:t>Friedlingstein et. al (2020). Global Carbon Budget 2020. Earth Syst. Sci. Data, 12, 3269–3340, 2020. </a:t>
            </a:r>
            <a:r>
              <a:rPr lang="en-US" sz="1100" dirty="0">
                <a:hlinkClick r:id="rId2"/>
              </a:rPr>
              <a:t>https://doi.org/10.5194/essd-12-3269-2020</a:t>
            </a:r>
            <a:r>
              <a:rPr lang="en-US" sz="1100" dirty="0"/>
              <a:t> </a:t>
            </a:r>
          </a:p>
          <a:p>
            <a:pPr lvl="1"/>
            <a:r>
              <a:rPr lang="en-US" sz="1100" dirty="0"/>
              <a:t>Le </a:t>
            </a:r>
            <a:r>
              <a:rPr lang="en-US" sz="1100" dirty="0" err="1"/>
              <a:t>Quéré</a:t>
            </a:r>
            <a:r>
              <a:rPr lang="en-US" sz="1100" dirty="0"/>
              <a:t> et. al (2020). Temporary reduction in daily global CO2 emissions during the COVID-19 forced confinement. Nature Climate Change. DOI: 10.1038/s41558-020-0797-x. </a:t>
            </a:r>
            <a:r>
              <a:rPr lang="en-US" sz="1100" dirty="0">
                <a:hlinkClick r:id="rId3"/>
              </a:rPr>
              <a:t>https://www.nature.com/articles/s41558-020-0797-x</a:t>
            </a:r>
            <a:r>
              <a:rPr lang="en-US" sz="1100" dirty="0"/>
              <a:t> </a:t>
            </a:r>
          </a:p>
          <a:p>
            <a:pPr lvl="1"/>
            <a:r>
              <a:rPr lang="en-US" sz="1100" dirty="0"/>
              <a:t>Forster et. al. (2020). Current and future global climate impacts resulting from COVID-19.  Nature Climate Change. DOI: 10.1038/s41558-020-0883-0. </a:t>
            </a:r>
            <a:r>
              <a:rPr lang="en-US" sz="1100" dirty="0">
                <a:hlinkClick r:id="rId4"/>
              </a:rPr>
              <a:t>https://www.nature.com/articles/s41558-020-0883-0</a:t>
            </a:r>
            <a:r>
              <a:rPr lang="en-US" sz="1100" dirty="0"/>
              <a:t>  </a:t>
            </a:r>
          </a:p>
          <a:p>
            <a:pPr lvl="1"/>
            <a:r>
              <a:rPr lang="en-US" sz="1100" dirty="0"/>
              <a:t>Liu et. al (2020). Near-real-time monitoring of global CO2 emissions reveals the effects of the COVID-19 pandemic, Nature Communications, DOI: 10.1038/s41467-020-18922-7. </a:t>
            </a:r>
            <a:r>
              <a:rPr lang="en-US" sz="1100" dirty="0">
                <a:hlinkClick r:id="rId5"/>
              </a:rPr>
              <a:t>https://www.nature.com/articles/s41467-020-18922-7</a:t>
            </a:r>
            <a:r>
              <a:rPr lang="en-US" sz="1100" dirty="0"/>
              <a:t> </a:t>
            </a:r>
          </a:p>
          <a:p>
            <a:pPr lvl="1"/>
            <a:r>
              <a:rPr lang="en-US" sz="1100" dirty="0"/>
              <a:t>Andrew, R. (2020) Timely estimates of India's annual and monthly fossil CO2 emissions. Earth System Science Data, 2020. DOI: 10.5194/essd-12-2411-2020. </a:t>
            </a:r>
            <a:r>
              <a:rPr lang="en-US" sz="1100" dirty="0">
                <a:hlinkClick r:id="rId6"/>
              </a:rPr>
              <a:t>https://essd.copernicus.org/articles/12/2411/2020/</a:t>
            </a:r>
            <a:r>
              <a:rPr lang="en-US" sz="1100" dirty="0"/>
              <a:t> </a:t>
            </a:r>
          </a:p>
          <a:p>
            <a:pPr lvl="1"/>
            <a:r>
              <a:rPr lang="en-US" sz="1100" dirty="0"/>
              <a:t>Liu et al (2020). Near-real-time monitoring of global CO2 emissions reveals the effects of the COVID-19 pandemic, </a:t>
            </a:r>
            <a:r>
              <a:rPr lang="en-US" sz="1100" dirty="0">
                <a:hlinkClick r:id="rId5"/>
              </a:rPr>
              <a:t>https://www.nature.com/articles/s41467-020-18922-7</a:t>
            </a:r>
            <a:endParaRPr lang="en-US" sz="1100" dirty="0"/>
          </a:p>
          <a:p>
            <a:r>
              <a:rPr lang="en-US" sz="1600" dirty="0"/>
              <a:t>Global Warming of 1.5 ºC </a:t>
            </a:r>
            <a:r>
              <a:rPr lang="en-US" sz="1600" dirty="0">
                <a:hlinkClick r:id="rId7"/>
              </a:rPr>
              <a:t>https://www.ipcc.ch/sr15/</a:t>
            </a:r>
            <a:r>
              <a:rPr lang="en-US" sz="1600" dirty="0"/>
              <a:t> </a:t>
            </a:r>
          </a:p>
          <a:p>
            <a:r>
              <a:rPr lang="en-US" sz="1600" dirty="0"/>
              <a:t>IPCC Reports:  </a:t>
            </a:r>
            <a:r>
              <a:rPr lang="en-US" sz="1600" dirty="0">
                <a:hlinkClick r:id="rId8"/>
              </a:rPr>
              <a:t>https://www.ipcc.ch/reports/</a:t>
            </a:r>
            <a:r>
              <a:rPr lang="en-US" sz="1600" dirty="0"/>
              <a:t> </a:t>
            </a:r>
          </a:p>
          <a:p>
            <a:r>
              <a:rPr lang="en-US" sz="1600" dirty="0"/>
              <a:t>Global Carbon project: </a:t>
            </a:r>
            <a:r>
              <a:rPr lang="en-US" sz="1600" dirty="0">
                <a:hlinkClick r:id="rId9"/>
              </a:rPr>
              <a:t>https://www.globalcarbonproject.org/carbonbudget/index.htm</a:t>
            </a:r>
            <a:r>
              <a:rPr lang="en-US" sz="1600" dirty="0"/>
              <a:t> </a:t>
            </a:r>
          </a:p>
          <a:p>
            <a:r>
              <a:rPr lang="en-US" sz="1600" dirty="0"/>
              <a:t>lobal Carbon Atlas: A platform to explore and visualize the most up-to-date data on carbon fluxes resulting from human activities and natural processes </a:t>
            </a:r>
            <a:r>
              <a:rPr lang="en-US" sz="1600" dirty="0">
                <a:hlinkClick r:id="rId10"/>
              </a:rPr>
              <a:t>http://www.globalcarbonatlas.org/en/content/welcome-carbon-atlas</a:t>
            </a:r>
            <a:r>
              <a:rPr lang="en-US" sz="1600" dirty="0"/>
              <a:t> </a:t>
            </a:r>
          </a:p>
          <a:p>
            <a:endParaRPr lang="en-US" sz="1800" dirty="0"/>
          </a:p>
          <a:p>
            <a:endParaRPr lang="en-US" sz="1800" dirty="0"/>
          </a:p>
        </p:txBody>
      </p:sp>
      <p:sp>
        <p:nvSpPr>
          <p:cNvPr id="4" name="Slide Number Placeholder 3">
            <a:extLst>
              <a:ext uri="{FF2B5EF4-FFF2-40B4-BE49-F238E27FC236}">
                <a16:creationId xmlns:a16="http://schemas.microsoft.com/office/drawing/2014/main" id="{923179B1-916B-4176-996C-8DA387A084E8}"/>
              </a:ext>
            </a:extLst>
          </p:cNvPr>
          <p:cNvSpPr>
            <a:spLocks noGrp="1"/>
          </p:cNvSpPr>
          <p:nvPr>
            <p:ph type="sldNum" sz="quarter" idx="13"/>
          </p:nvPr>
        </p:nvSpPr>
        <p:spPr/>
        <p:txBody>
          <a:bodyPr/>
          <a:lstStyle/>
          <a:p>
            <a:fld id="{10A2484C-9E4B-47E5-9EA5-8AFFE68A9307}" type="slidenum">
              <a:rPr lang="th-TH" smtClean="0"/>
              <a:pPr/>
              <a:t>40</a:t>
            </a:fld>
            <a:endParaRPr lang="th-TH" dirty="0"/>
          </a:p>
        </p:txBody>
      </p:sp>
    </p:spTree>
    <p:extLst>
      <p:ext uri="{BB962C8B-B14F-4D97-AF65-F5344CB8AC3E}">
        <p14:creationId xmlns:p14="http://schemas.microsoft.com/office/powerpoint/2010/main" val="1556968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611-C5B9-48AC-AAB4-34C344B172B8}"/>
              </a:ext>
            </a:extLst>
          </p:cNvPr>
          <p:cNvSpPr>
            <a:spLocks noGrp="1"/>
          </p:cNvSpPr>
          <p:nvPr>
            <p:ph type="title"/>
          </p:nvPr>
        </p:nvSpPr>
        <p:spPr>
          <a:xfrm>
            <a:off x="1981200" y="2743201"/>
            <a:ext cx="8229600" cy="838835"/>
          </a:xfrm>
        </p:spPr>
        <p:txBody>
          <a:bodyPr/>
          <a:lstStyle/>
          <a:p>
            <a:r>
              <a:rPr lang="en-IN" dirty="0"/>
              <a:t>Thank you</a:t>
            </a:r>
          </a:p>
        </p:txBody>
      </p:sp>
      <p:sp>
        <p:nvSpPr>
          <p:cNvPr id="4" name="Slide Number Placeholder 3">
            <a:extLst>
              <a:ext uri="{FF2B5EF4-FFF2-40B4-BE49-F238E27FC236}">
                <a16:creationId xmlns:a16="http://schemas.microsoft.com/office/drawing/2014/main" id="{2AF13CAA-5DB2-4124-B473-1F90EDD6DC2D}"/>
              </a:ext>
            </a:extLst>
          </p:cNvPr>
          <p:cNvSpPr>
            <a:spLocks noGrp="1"/>
          </p:cNvSpPr>
          <p:nvPr>
            <p:ph type="sldNum" sz="quarter" idx="13"/>
          </p:nvPr>
        </p:nvSpPr>
        <p:spPr/>
        <p:txBody>
          <a:bodyPr/>
          <a:lstStyle/>
          <a:p>
            <a:fld id="{10A2484C-9E4B-47E5-9EA5-8AFFE68A9307}" type="slidenum">
              <a:rPr lang="th-TH" smtClean="0"/>
              <a:pPr/>
              <a:t>41</a:t>
            </a:fld>
            <a:endParaRPr lang="th-TH" dirty="0"/>
          </a:p>
        </p:txBody>
      </p:sp>
      <p:sp>
        <p:nvSpPr>
          <p:cNvPr id="5" name="Content Placeholder 2">
            <a:extLst>
              <a:ext uri="{FF2B5EF4-FFF2-40B4-BE49-F238E27FC236}">
                <a16:creationId xmlns:a16="http://schemas.microsoft.com/office/drawing/2014/main" id="{976485D4-2012-4D8B-AF27-DA25094A41E0}"/>
              </a:ext>
            </a:extLst>
          </p:cNvPr>
          <p:cNvSpPr>
            <a:spLocks noGrp="1"/>
          </p:cNvSpPr>
          <p:nvPr>
            <p:ph idx="1"/>
          </p:nvPr>
        </p:nvSpPr>
        <p:spPr>
          <a:xfrm>
            <a:off x="1524000" y="3429000"/>
            <a:ext cx="9144000" cy="715332"/>
          </a:xfrm>
        </p:spPr>
        <p:txBody>
          <a:bodyPr/>
          <a:lstStyle/>
          <a:p>
            <a:pPr marL="0" indent="0" algn="ctr">
              <a:buNone/>
            </a:pPr>
            <a:r>
              <a:rPr lang="en-IN" sz="1800" dirty="0"/>
              <a:t>Contact: Prof. </a:t>
            </a:r>
            <a:r>
              <a:rPr lang="en-IN" sz="1800" dirty="0" err="1"/>
              <a:t>Shobhakar</a:t>
            </a:r>
            <a:r>
              <a:rPr lang="en-IN" sz="1800" dirty="0"/>
              <a:t> </a:t>
            </a:r>
            <a:r>
              <a:rPr lang="en-IN" sz="1800" dirty="0" err="1"/>
              <a:t>Dhakal</a:t>
            </a:r>
            <a:r>
              <a:rPr lang="en-IN" sz="1800" dirty="0"/>
              <a:t> (</a:t>
            </a:r>
            <a:r>
              <a:rPr lang="en-IN" sz="1800" dirty="0">
                <a:hlinkClick r:id="rId2"/>
              </a:rPr>
              <a:t>shobhakar@ait.ac.th</a:t>
            </a:r>
            <a:r>
              <a:rPr lang="en-IN" sz="1800" dirty="0"/>
              <a:t>)</a:t>
            </a:r>
          </a:p>
          <a:p>
            <a:pPr marL="0" indent="0" algn="ctr">
              <a:buNone/>
            </a:pPr>
            <a:endParaRPr lang="en-IN" sz="1800" dirty="0">
              <a:solidFill>
                <a:srgbClr val="222222"/>
              </a:solidFill>
              <a:latin typeface="Roboto"/>
            </a:endParaRPr>
          </a:p>
          <a:p>
            <a:pPr marL="0" indent="0" algn="ctr">
              <a:buNone/>
            </a:pPr>
            <a:endParaRPr lang="en-IN" dirty="0">
              <a:solidFill>
                <a:srgbClr val="222222"/>
              </a:solidFill>
              <a:latin typeface="Roboto"/>
            </a:endParaRPr>
          </a:p>
          <a:p>
            <a:pPr marL="0" indent="0" algn="ctr">
              <a:buNone/>
            </a:pPr>
            <a:endParaRPr lang="en-IN" dirty="0"/>
          </a:p>
        </p:txBody>
      </p:sp>
    </p:spTree>
    <p:extLst>
      <p:ext uri="{BB962C8B-B14F-4D97-AF65-F5344CB8AC3E}">
        <p14:creationId xmlns:p14="http://schemas.microsoft.com/office/powerpoint/2010/main" val="3720596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035" y="910519"/>
            <a:ext cx="4320000" cy="48997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6264063" y="910519"/>
            <a:ext cx="4363200" cy="48997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 Box 12"/>
          <p:cNvSpPr txBox="1">
            <a:spLocks noChangeArrowheads="1"/>
          </p:cNvSpPr>
          <p:nvPr/>
        </p:nvSpPr>
        <p:spPr bwMode="auto">
          <a:xfrm>
            <a:off x="6264062" y="2897214"/>
            <a:ext cx="1639552"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3600" b="0" i="0" u="none" strike="noStrike" kern="1200" cap="none" spc="0" normalizeH="0" baseline="0" noProof="0">
                <a:ln>
                  <a:noFill/>
                </a:ln>
                <a:solidFill>
                  <a:srgbClr val="F79646"/>
                </a:solidFill>
                <a:effectLst/>
                <a:uLnTx/>
                <a:uFillTx/>
                <a:latin typeface="Calibri"/>
                <a:ea typeface="ＭＳ Ｐゴシック" pitchFamily="34" charset="-128"/>
                <a:cs typeface="Calibri"/>
              </a:rPr>
              <a:t>31%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12.5 GtCO</a:t>
            </a:r>
            <a:r>
              <a:rPr kumimoji="0" lang="en-AU" altLang="en-US" sz="2000" b="0" i="0" u="none" strike="noStrike" kern="1200" cap="none" spc="0" normalizeH="0" baseline="-25000" noProof="0">
                <a:ln>
                  <a:noFill/>
                </a:ln>
                <a:solidFill>
                  <a:srgbClr val="4C9BDB"/>
                </a:solidFill>
                <a:effectLst/>
                <a:uLnTx/>
                <a:uFillTx/>
                <a:latin typeface="Calibri"/>
                <a:ea typeface="ＭＳ Ｐゴシック" pitchFamily="34" charset="-128"/>
                <a:cs typeface="Calibri"/>
              </a:rPr>
              <a:t>2</a:t>
            </a: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/yr</a:t>
            </a:r>
            <a:endParaRPr kumimoji="0" lang="en-AU" altLang="en-US" sz="2000" b="0" i="0" u="none" strike="noStrike" kern="1200" cap="none" spc="0" normalizeH="0" baseline="30000" noProof="0">
              <a:ln>
                <a:noFill/>
              </a:ln>
              <a:solidFill>
                <a:srgbClr val="4C9BDB"/>
              </a:solidFill>
              <a:effectLst/>
              <a:uLnTx/>
              <a:uFillTx/>
              <a:latin typeface="Calibri"/>
              <a:ea typeface="ＭＳ Ｐゴシック" pitchFamily="34" charset="-128"/>
              <a:cs typeface="Calibri"/>
            </a:endParaRPr>
          </a:p>
        </p:txBody>
      </p:sp>
      <p:sp>
        <p:nvSpPr>
          <p:cNvPr id="6" name="Title 5"/>
          <p:cNvSpPr>
            <a:spLocks noGrp="1"/>
          </p:cNvSpPr>
          <p:nvPr>
            <p:ph type="title"/>
          </p:nvPr>
        </p:nvSpPr>
        <p:spPr>
          <a:xfrm>
            <a:off x="3355448" y="119647"/>
            <a:ext cx="7375812" cy="506849"/>
          </a:xfrm>
        </p:spPr>
        <p:txBody>
          <a:bodyPr>
            <a:noAutofit/>
          </a:bodyPr>
          <a:lstStyle/>
          <a:p>
            <a:r>
              <a:rPr lang="en-GB" altLang="en-US" noProof="1">
                <a:ea typeface="ＭＳ Ｐゴシック" pitchFamily="34" charset="-128"/>
              </a:rPr>
              <a:t>Fate of anthropogenic CO</a:t>
            </a:r>
            <a:r>
              <a:rPr lang="en-GB" altLang="en-US" baseline="-25000" noProof="1">
                <a:ea typeface="ＭＳ Ｐゴシック" pitchFamily="34" charset="-128"/>
              </a:rPr>
              <a:t>2</a:t>
            </a:r>
            <a:r>
              <a:rPr lang="en-GB" altLang="en-US" noProof="1">
                <a:ea typeface="ＭＳ Ｐゴシック" pitchFamily="34" charset="-128"/>
              </a:rPr>
              <a:t> emissions (2010</a:t>
            </a:r>
            <a:r>
              <a:rPr lang="en-GB" noProof="1"/>
              <a:t>–</a:t>
            </a:r>
            <a:r>
              <a:rPr lang="en-GB" altLang="en-US" noProof="1">
                <a:ea typeface="ＭＳ Ｐゴシック" pitchFamily="34" charset="-128"/>
              </a:rPr>
              <a:t>2019)</a:t>
            </a:r>
            <a:endParaRPr lang="en-GB" noProof="1"/>
          </a:p>
        </p:txBody>
      </p:sp>
      <p:sp>
        <p:nvSpPr>
          <p:cNvPr id="7" name="Text Placeholder 6"/>
          <p:cNvSpPr>
            <a:spLocks noGrp="1"/>
          </p:cNvSpPr>
          <p:nvPr>
            <p:ph type="body" sz="quarter" idx="4294967295"/>
          </p:nvPr>
        </p:nvSpPr>
        <p:spPr>
          <a:xfrm>
            <a:off x="507077" y="6254929"/>
            <a:ext cx="11164978" cy="552450"/>
          </a:xfrm>
        </p:spPr>
        <p:txBody>
          <a:bodyPr anchor="b" anchorCtr="0">
            <a:normAutofit/>
          </a:bodyPr>
          <a:lstStyle/>
          <a:p>
            <a:pPr marL="0" indent="0" algn="ctr">
              <a:buNone/>
            </a:pPr>
            <a:r>
              <a:rPr lang="en-GB" altLang="en-US" sz="1200" noProof="1">
                <a:latin typeface="Calibri"/>
                <a:ea typeface="ＭＳ Ｐゴシック" pitchFamily="34" charset="-128"/>
                <a:cs typeface="Calibri"/>
              </a:rPr>
              <a:t>Source: </a:t>
            </a:r>
            <a:r>
              <a:rPr lang="en-GB" altLang="en-US" sz="1200" noProof="1">
                <a:ea typeface="ＭＳ Ｐゴシック" pitchFamily="34" charset="-128"/>
                <a:hlinkClick r:id="rId3"/>
              </a:rPr>
              <a:t>Friedlingstein et al 2020</a:t>
            </a:r>
            <a:r>
              <a:rPr lang="en-GB" altLang="en-US" sz="1200" noProof="1">
                <a:ea typeface="ＭＳ Ｐゴシック" pitchFamily="34" charset="-128"/>
              </a:rPr>
              <a:t>;</a:t>
            </a:r>
            <a:r>
              <a:rPr lang="en-GB" altLang="en-US" sz="1200" noProof="1">
                <a:solidFill>
                  <a:srgbClr val="000000"/>
                </a:solidFill>
                <a:ea typeface="ＭＳ Ｐゴシック" pitchFamily="34" charset="-128"/>
              </a:rPr>
              <a:t> </a:t>
            </a:r>
            <a:r>
              <a:rPr lang="en-GB" altLang="en-US" sz="1200" noProof="1">
                <a:latin typeface="Calibri"/>
                <a:ea typeface="ＭＳ Ｐゴシック" pitchFamily="34" charset="-128"/>
                <a:cs typeface="Calibri"/>
                <a:hlinkClick r:id="rId4"/>
              </a:rPr>
              <a:t>Global Carbon Budget 2020</a:t>
            </a:r>
            <a:endParaRPr lang="en-GB" altLang="en-US" sz="1200" noProof="1">
              <a:solidFill>
                <a:srgbClr val="FF0000"/>
              </a:solidFill>
              <a:latin typeface="Calibri"/>
              <a:ea typeface="ＭＳ Ｐゴシック" pitchFamily="34" charset="-128"/>
              <a:cs typeface="Calibri"/>
            </a:endParaRPr>
          </a:p>
        </p:txBody>
      </p:sp>
      <p:pic>
        <p:nvPicPr>
          <p:cNvPr id="8" name="Picture 24"/>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787303" y="3716088"/>
            <a:ext cx="2372094" cy="15300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6426867" y="4510967"/>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3600" b="0" i="0" u="none" strike="noStrike" kern="1200" cap="none" spc="0" normalizeH="0" baseline="0" noProof="0">
                <a:ln>
                  <a:noFill/>
                </a:ln>
                <a:solidFill>
                  <a:srgbClr val="F79646"/>
                </a:solidFill>
                <a:effectLst/>
                <a:uLnTx/>
                <a:uFillTx/>
                <a:latin typeface="Calibri"/>
                <a:ea typeface="ＭＳ Ｐゴシック" pitchFamily="34" charset="-128"/>
                <a:cs typeface="Calibri"/>
              </a:rPr>
              <a:t>23%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9.2 GtCO</a:t>
            </a:r>
            <a:r>
              <a:rPr kumimoji="0" lang="en-AU" altLang="en-US" sz="2000" b="0" i="0" u="none" strike="noStrike" kern="1200" cap="none" spc="0" normalizeH="0" baseline="-25000" noProof="0">
                <a:ln>
                  <a:noFill/>
                </a:ln>
                <a:solidFill>
                  <a:srgbClr val="4C9BDB"/>
                </a:solidFill>
                <a:effectLst/>
                <a:uLnTx/>
                <a:uFillTx/>
                <a:latin typeface="Calibri"/>
                <a:ea typeface="ＭＳ Ｐゴシック" pitchFamily="34" charset="-128"/>
                <a:cs typeface="Calibri"/>
              </a:rPr>
              <a:t>2</a:t>
            </a: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/yr</a:t>
            </a:r>
            <a:endParaRPr kumimoji="0" lang="en-AU" altLang="en-US" sz="2000" b="0" i="0" u="none" strike="noStrike" kern="1200" cap="none" spc="0" normalizeH="0" baseline="30000" noProof="0">
              <a:ln>
                <a:noFill/>
              </a:ln>
              <a:solidFill>
                <a:srgbClr val="4C9BDB"/>
              </a:solidFill>
              <a:effectLst/>
              <a:uLnTx/>
              <a:uFillTx/>
              <a:latin typeface="Calibri"/>
              <a:ea typeface="ＭＳ Ｐゴシック" pitchFamily="34" charset="-128"/>
              <a:cs typeface="Calibri"/>
            </a:endParaRPr>
          </a:p>
        </p:txBody>
      </p:sp>
      <p:pic>
        <p:nvPicPr>
          <p:cNvPr id="10" name="Picture 23"/>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791699" y="1534626"/>
            <a:ext cx="2372094" cy="15300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7915103" y="2595385"/>
            <a:ext cx="2372093" cy="15300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21"/>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7920422" y="962619"/>
            <a:ext cx="2372092" cy="15300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4230621" y="1847562"/>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34.4 GtCO</a:t>
            </a:r>
            <a:r>
              <a:rPr kumimoji="0" lang="en-AU" altLang="en-US" sz="2000" b="0" i="0" u="none" strike="noStrike" kern="1200" cap="none" spc="0" normalizeH="0" baseline="-25000" noProof="0">
                <a:ln>
                  <a:noFill/>
                </a:ln>
                <a:solidFill>
                  <a:srgbClr val="4C9BDB"/>
                </a:solidFill>
                <a:effectLst/>
                <a:uLnTx/>
                <a:uFillTx/>
                <a:latin typeface="Calibri"/>
                <a:ea typeface="ＭＳ Ｐゴシック" pitchFamily="34" charset="-128"/>
                <a:cs typeface="Calibri"/>
              </a:rPr>
              <a:t>2</a:t>
            </a: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/yr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3600" b="0" i="0" u="none" strike="noStrike" kern="1200" cap="none" spc="0" normalizeH="0" baseline="0" noProof="0">
                <a:ln>
                  <a:noFill/>
                </a:ln>
                <a:solidFill>
                  <a:srgbClr val="F79646"/>
                </a:solidFill>
                <a:effectLst/>
                <a:uLnTx/>
                <a:uFillTx/>
                <a:latin typeface="Calibri"/>
                <a:ea typeface="ＭＳ Ｐゴシック" pitchFamily="34" charset="-128"/>
                <a:cs typeface="Calibri"/>
              </a:rPr>
              <a:t>86%</a:t>
            </a:r>
          </a:p>
        </p:txBody>
      </p:sp>
      <p:sp>
        <p:nvSpPr>
          <p:cNvPr id="15" name="Text Box 8"/>
          <p:cNvSpPr txBox="1">
            <a:spLocks noChangeArrowheads="1"/>
          </p:cNvSpPr>
          <p:nvPr/>
        </p:nvSpPr>
        <p:spPr bwMode="auto">
          <a:xfrm>
            <a:off x="4230621" y="3983058"/>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3600" b="0" i="0" u="none" strike="noStrike" kern="1200" cap="none" spc="0" normalizeH="0" baseline="0" noProof="0">
                <a:ln>
                  <a:noFill/>
                </a:ln>
                <a:solidFill>
                  <a:srgbClr val="F79646"/>
                </a:solidFill>
                <a:effectLst/>
                <a:uLnTx/>
                <a:uFillTx/>
                <a:latin typeface="Calibri"/>
                <a:ea typeface="ＭＳ Ｐゴシック" pitchFamily="34" charset="-128"/>
                <a:cs typeface="Calibri"/>
              </a:rPr>
              <a:t>14%</a:t>
            </a:r>
            <a:endParaRPr kumimoji="0" lang="en-AU" altLang="en-US" sz="3600" b="0" i="0" u="none" strike="noStrike" kern="1200" cap="none" spc="0" normalizeH="0" baseline="30000" noProof="0">
              <a:ln>
                <a:noFill/>
              </a:ln>
              <a:solidFill>
                <a:srgbClr val="F79646"/>
              </a:solidFill>
              <a:effectLst/>
              <a:uLnTx/>
              <a:uFillTx/>
              <a:latin typeface="Calibri"/>
              <a:ea typeface="ＭＳ Ｐゴシック" pitchFamily="34" charset="-128"/>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5.7 GtCO</a:t>
            </a:r>
            <a:r>
              <a:rPr kumimoji="0" lang="en-AU" altLang="en-US" sz="2000" b="0" i="0" u="none" strike="noStrike" kern="1200" cap="none" spc="0" normalizeH="0" baseline="-25000" noProof="0">
                <a:ln>
                  <a:noFill/>
                </a:ln>
                <a:solidFill>
                  <a:srgbClr val="4C9BDB"/>
                </a:solidFill>
                <a:effectLst/>
                <a:uLnTx/>
                <a:uFillTx/>
                <a:latin typeface="Calibri"/>
                <a:ea typeface="ＭＳ Ｐゴシック" pitchFamily="34" charset="-128"/>
                <a:cs typeface="Calibri"/>
              </a:rPr>
              <a:t>2</a:t>
            </a: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/yr</a:t>
            </a:r>
            <a:endParaRPr kumimoji="0" lang="en-AU" altLang="en-US" sz="2000" b="0" i="0" u="none" strike="noStrike" kern="1200" cap="none" spc="0" normalizeH="0" baseline="30000" noProof="0">
              <a:ln>
                <a:noFill/>
              </a:ln>
              <a:solidFill>
                <a:srgbClr val="4C9BDB"/>
              </a:solidFill>
              <a:effectLst/>
              <a:uLnTx/>
              <a:uFillTx/>
              <a:latin typeface="Calibri"/>
              <a:ea typeface="ＭＳ Ｐゴシック" pitchFamily="34" charset="-128"/>
              <a:cs typeface="Calibri"/>
            </a:endParaRPr>
          </a:p>
        </p:txBody>
      </p:sp>
      <p:sp>
        <p:nvSpPr>
          <p:cNvPr id="18" name="Text Box 16"/>
          <p:cNvSpPr txBox="1">
            <a:spLocks noChangeArrowheads="1"/>
          </p:cNvSpPr>
          <p:nvPr/>
        </p:nvSpPr>
        <p:spPr bwMode="auto">
          <a:xfrm>
            <a:off x="6275552" y="1556415"/>
            <a:ext cx="1639552"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18.6 GtCO</a:t>
            </a:r>
            <a:r>
              <a:rPr kumimoji="0" lang="en-AU" altLang="en-US" sz="2000" b="0" i="0" u="none" strike="noStrike" kern="1200" cap="none" spc="0" normalizeH="0" baseline="-25000" noProof="0">
                <a:ln>
                  <a:noFill/>
                </a:ln>
                <a:solidFill>
                  <a:srgbClr val="4C9BDB"/>
                </a:solidFill>
                <a:effectLst/>
                <a:uLnTx/>
                <a:uFillTx/>
                <a:latin typeface="Calibri"/>
                <a:ea typeface="ＭＳ Ｐゴシック" pitchFamily="34" charset="-128"/>
                <a:cs typeface="Calibri"/>
              </a:rPr>
              <a:t>2</a:t>
            </a:r>
            <a:r>
              <a:rPr kumimoji="0" lang="en-AU" altLang="en-US" sz="2000" b="0" i="0" u="none" strike="noStrike" kern="1200" cap="none" spc="0" normalizeH="0" baseline="0" noProof="0">
                <a:ln>
                  <a:noFill/>
                </a:ln>
                <a:solidFill>
                  <a:srgbClr val="4C9BDB"/>
                </a:solidFill>
                <a:effectLst/>
                <a:uLnTx/>
                <a:uFillTx/>
                <a:latin typeface="Calibri"/>
                <a:ea typeface="ＭＳ Ｐゴシック" pitchFamily="34" charset="-128"/>
                <a:cs typeface="Calibri"/>
              </a:rPr>
              <a:t>/yr</a:t>
            </a:r>
            <a:endParaRPr kumimoji="0" lang="en-AU" altLang="en-US" sz="2000" b="0" i="0" u="none" strike="noStrike" kern="1200" cap="none" spc="0" normalizeH="0" baseline="30000" noProof="0">
              <a:ln>
                <a:noFill/>
              </a:ln>
              <a:solidFill>
                <a:srgbClr val="4C9BDB"/>
              </a:solidFill>
              <a:effectLst/>
              <a:uLnTx/>
              <a:uFillTx/>
              <a:latin typeface="Calibri"/>
              <a:ea typeface="ＭＳ Ｐゴシック" pitchFamily="34" charset="-128"/>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3600" b="0" i="0" u="none" strike="noStrike" kern="1200" cap="none" spc="0" normalizeH="0" baseline="0" noProof="0">
                <a:ln>
                  <a:noFill/>
                </a:ln>
                <a:solidFill>
                  <a:srgbClr val="F79646"/>
                </a:solidFill>
                <a:effectLst/>
                <a:uLnTx/>
                <a:uFillTx/>
                <a:latin typeface="Calibri"/>
                <a:ea typeface="ＭＳ Ｐゴシック" pitchFamily="34" charset="-128"/>
                <a:cs typeface="Calibri"/>
              </a:rPr>
              <a:t>46%</a:t>
            </a:r>
          </a:p>
        </p:txBody>
      </p:sp>
      <p:pic>
        <p:nvPicPr>
          <p:cNvPr id="21" name="Picture 25"/>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7915104" y="4223020"/>
            <a:ext cx="2372092" cy="15300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9" name="Text Box 8"/>
          <p:cNvSpPr txBox="1">
            <a:spLocks noChangeArrowheads="1"/>
          </p:cNvSpPr>
          <p:nvPr/>
        </p:nvSpPr>
        <p:spPr bwMode="auto">
          <a:xfrm>
            <a:off x="4809521" y="980426"/>
            <a:ext cx="225702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2400" b="1" i="0" u="none" strike="noStrike" kern="1200" cap="none" spc="0" normalizeH="0" baseline="0" noProof="0">
                <a:ln>
                  <a:noFill/>
                </a:ln>
                <a:solidFill>
                  <a:srgbClr val="4C9BDB"/>
                </a:solidFill>
                <a:effectLst/>
                <a:uLnTx/>
                <a:uFillTx/>
                <a:latin typeface="Calibri"/>
                <a:ea typeface="ＭＳ Ｐゴシック" pitchFamily="34" charset="-128"/>
                <a:cs typeface="Calibri"/>
              </a:rPr>
              <a:t>Sources  =  Sinks</a:t>
            </a:r>
            <a:endParaRPr kumimoji="0" lang="en-AU" altLang="en-US" sz="2400" b="1" i="0" u="none" strike="noStrike" kern="1200" cap="none" spc="0" normalizeH="0" baseline="30000" noProof="0">
              <a:ln>
                <a:noFill/>
              </a:ln>
              <a:solidFill>
                <a:srgbClr val="4C9BDB"/>
              </a:solidFill>
              <a:effectLst/>
              <a:uLnTx/>
              <a:uFillTx/>
              <a:latin typeface="Calibri"/>
              <a:ea typeface="ＭＳ Ｐゴシック" pitchFamily="34" charset="-128"/>
              <a:cs typeface="Calibri"/>
            </a:endParaRPr>
          </a:p>
        </p:txBody>
      </p:sp>
      <p:sp>
        <p:nvSpPr>
          <p:cNvPr id="22" name="Text Box 12"/>
          <p:cNvSpPr txBox="1">
            <a:spLocks noChangeArrowheads="1"/>
          </p:cNvSpPr>
          <p:nvPr/>
        </p:nvSpPr>
        <p:spPr bwMode="auto">
          <a:xfrm>
            <a:off x="5416785" y="5854046"/>
            <a:ext cx="1345559" cy="677108"/>
          </a:xfrm>
          <a:prstGeom prst="rect">
            <a:avLst/>
          </a:prstGeom>
          <a:noFill/>
          <a:ln>
            <a:solidFill>
              <a:schemeClr val="tx1"/>
            </a:solidFill>
          </a:ln>
          <a:effec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2400" b="0" i="0" u="none" strike="noStrike" kern="1200" cap="none" spc="0" normalizeH="0" baseline="0" noProof="0">
                <a:ln>
                  <a:noFill/>
                </a:ln>
                <a:solidFill>
                  <a:srgbClr val="F79646"/>
                </a:solidFill>
                <a:effectLst/>
                <a:uLnTx/>
                <a:uFillTx/>
                <a:latin typeface="Calibri"/>
                <a:ea typeface="ＭＳ Ｐゴシック" pitchFamily="34" charset="-128"/>
                <a:cs typeface="Calibri"/>
              </a:rPr>
              <a:t>0.4%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400" b="0" i="0" u="none" strike="noStrike" kern="1200" cap="none" spc="0" normalizeH="0" baseline="0" noProof="0">
                <a:ln>
                  <a:noFill/>
                </a:ln>
                <a:solidFill>
                  <a:srgbClr val="4C9BDB"/>
                </a:solidFill>
                <a:effectLst/>
                <a:uLnTx/>
                <a:uFillTx/>
                <a:latin typeface="Calibri"/>
                <a:ea typeface="ＭＳ Ｐゴシック" pitchFamily="34" charset="-128"/>
                <a:cs typeface="Calibri"/>
              </a:rPr>
              <a:t>0.2 GtCO</a:t>
            </a:r>
            <a:r>
              <a:rPr kumimoji="0" lang="en-AU" altLang="en-US" sz="1400" b="0" i="0" u="none" strike="noStrike" kern="1200" cap="none" spc="0" normalizeH="0" baseline="-25000" noProof="0">
                <a:ln>
                  <a:noFill/>
                </a:ln>
                <a:solidFill>
                  <a:srgbClr val="4C9BDB"/>
                </a:solidFill>
                <a:effectLst/>
                <a:uLnTx/>
                <a:uFillTx/>
                <a:latin typeface="Calibri"/>
                <a:ea typeface="ＭＳ Ｐゴシック" pitchFamily="34" charset="-128"/>
                <a:cs typeface="Calibri"/>
              </a:rPr>
              <a:t>2</a:t>
            </a:r>
            <a:r>
              <a:rPr kumimoji="0" lang="en-AU" altLang="en-US" sz="1400" b="0" i="0" u="none" strike="noStrike" kern="1200" cap="none" spc="0" normalizeH="0" baseline="0" noProof="0">
                <a:ln>
                  <a:noFill/>
                </a:ln>
                <a:solidFill>
                  <a:srgbClr val="4C9BDB"/>
                </a:solidFill>
                <a:effectLst/>
                <a:uLnTx/>
                <a:uFillTx/>
                <a:latin typeface="Calibri"/>
                <a:ea typeface="ＭＳ Ｐゴシック" pitchFamily="34" charset="-128"/>
                <a:cs typeface="Calibri"/>
              </a:rPr>
              <a:t>/yr</a:t>
            </a:r>
            <a:endParaRPr kumimoji="0" lang="en-AU" altLang="en-US" sz="1400" b="0" i="0" u="none" strike="noStrike" kern="1200" cap="none" spc="0" normalizeH="0" baseline="30000" noProof="0">
              <a:ln>
                <a:noFill/>
              </a:ln>
              <a:solidFill>
                <a:srgbClr val="4C9BDB"/>
              </a:solidFill>
              <a:effectLst/>
              <a:uLnTx/>
              <a:uFillTx/>
              <a:latin typeface="Calibri"/>
              <a:ea typeface="ＭＳ Ｐゴシック" pitchFamily="34" charset="-128"/>
              <a:cs typeface="Calibri"/>
            </a:endParaRPr>
          </a:p>
        </p:txBody>
      </p:sp>
      <p:sp>
        <p:nvSpPr>
          <p:cNvPr id="3" name="Rectangle 2"/>
          <p:cNvSpPr/>
          <p:nvPr/>
        </p:nvSpPr>
        <p:spPr>
          <a:xfrm>
            <a:off x="1619968" y="5935930"/>
            <a:ext cx="3796816" cy="553998"/>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Calibri"/>
                <a:ea typeface="+mn-ea"/>
                <a:cs typeface="Calibri"/>
              </a:rPr>
              <a:t>Budget Imbalance: </a:t>
            </a:r>
            <a:br>
              <a:rPr kumimoji="0" lang="en-AU" altLang="en-US" sz="1800" b="0" i="0" u="none" strike="noStrike" kern="1200" cap="none" spc="0" normalizeH="0" baseline="0" noProof="0">
                <a:ln>
                  <a:noFill/>
                </a:ln>
                <a:solidFill>
                  <a:prstClr val="black"/>
                </a:solidFill>
                <a:effectLst/>
                <a:uLnTx/>
                <a:uFillTx/>
                <a:latin typeface="Calibri"/>
                <a:ea typeface="+mn-ea"/>
                <a:cs typeface="Calibri"/>
              </a:rPr>
            </a:br>
            <a:r>
              <a:rPr kumimoji="0" lang="en-AU" altLang="en-US" sz="1200" b="0" i="0" u="none" strike="noStrike" kern="1200" cap="none" spc="0" normalizeH="0" baseline="0" noProof="0">
                <a:ln>
                  <a:noFill/>
                </a:ln>
                <a:solidFill>
                  <a:prstClr val="black"/>
                </a:solidFill>
                <a:effectLst/>
                <a:uLnTx/>
                <a:uFillTx/>
                <a:latin typeface="Calibri"/>
                <a:ea typeface="+mn-ea"/>
                <a:cs typeface="Calibri"/>
              </a:rPr>
              <a:t>(the difference between estimated sources &amp; sinks)</a:t>
            </a:r>
          </a:p>
        </p:txBody>
      </p:sp>
    </p:spTree>
    <p:extLst>
      <p:ext uri="{BB962C8B-B14F-4D97-AF65-F5344CB8AC3E}">
        <p14:creationId xmlns:p14="http://schemas.microsoft.com/office/powerpoint/2010/main" val="132034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1">
                <a:solidFill>
                  <a:srgbClr val="008000"/>
                </a:solidFill>
                <a:ea typeface="ＭＳ Ｐゴシック" pitchFamily="34" charset="-128"/>
              </a:rPr>
              <a:t>Emissions Projections for 2020</a:t>
            </a:r>
            <a:endParaRPr lang="en-GB" noProof="1">
              <a:solidFill>
                <a:srgbClr val="008000"/>
              </a:solidFill>
            </a:endParaRPr>
          </a:p>
        </p:txBody>
      </p:sp>
      <p:sp>
        <p:nvSpPr>
          <p:cNvPr id="3" name="Text Placeholder 2"/>
          <p:cNvSpPr>
            <a:spLocks noGrp="1"/>
          </p:cNvSpPr>
          <p:nvPr>
            <p:ph idx="1"/>
          </p:nvPr>
        </p:nvSpPr>
        <p:spPr>
          <a:xfrm>
            <a:off x="0" y="1574977"/>
            <a:ext cx="3884001" cy="3378023"/>
          </a:xfrm>
        </p:spPr>
        <p:txBody>
          <a:bodyPr>
            <a:noAutofit/>
          </a:bodyPr>
          <a:lstStyle/>
          <a:p>
            <a:r>
              <a:rPr lang="en-GB" altLang="en-US" sz="2000" noProof="1"/>
              <a:t>Global fossil CO</a:t>
            </a:r>
            <a:r>
              <a:rPr lang="en-GB" altLang="en-US" sz="2000" baseline="-25000" noProof="1"/>
              <a:t>2</a:t>
            </a:r>
            <a:r>
              <a:rPr lang="en-GB" altLang="en-US" sz="2000" noProof="1"/>
              <a:t> emissions are projected to decline by about 7% in 2020</a:t>
            </a:r>
            <a:br>
              <a:rPr lang="en-GB" altLang="en-US" sz="2000" noProof="1"/>
            </a:br>
            <a:r>
              <a:rPr lang="en-GB" altLang="en-US" sz="2000" noProof="1"/>
              <a:t>Based on the median of four different estimates</a:t>
            </a:r>
            <a:endParaRPr lang="en-GB" altLang="en-US" sz="2000" noProof="1">
              <a:highlight>
                <a:srgbClr val="FFFF00"/>
              </a:highlight>
            </a:endParaRPr>
          </a:p>
        </p:txBody>
      </p:sp>
      <p:sp>
        <p:nvSpPr>
          <p:cNvPr id="5" name="Text Placeholder 4"/>
          <p:cNvSpPr>
            <a:spLocks noGrp="1"/>
          </p:cNvSpPr>
          <p:nvPr>
            <p:ph type="body" sz="quarter" idx="4294967295"/>
          </p:nvPr>
        </p:nvSpPr>
        <p:spPr>
          <a:xfrm>
            <a:off x="812800" y="6149160"/>
            <a:ext cx="11379200" cy="838835"/>
          </a:xfrm>
        </p:spPr>
        <p:txBody>
          <a:bodyPr>
            <a:normAutofit/>
          </a:bodyPr>
          <a:lstStyle/>
          <a:p>
            <a:pPr marL="0" indent="0">
              <a:buNone/>
            </a:pPr>
            <a:r>
              <a:rPr lang="en-GB" altLang="en-US" sz="1200" noProof="1">
                <a:ea typeface="ＭＳ Ｐゴシック" pitchFamily="34" charset="-128"/>
              </a:rPr>
              <a:t>The 2020 projections are based on preliminary data and modelling, and is the median of the four studies. </a:t>
            </a:r>
            <a:br>
              <a:rPr lang="en-GB" altLang="en-US" sz="1200" noProof="1">
                <a:ea typeface="ＭＳ Ｐゴシック" pitchFamily="34" charset="-128"/>
              </a:rPr>
            </a:br>
            <a:r>
              <a:rPr lang="en-GB" altLang="en-US" sz="1200" noProof="1">
                <a:ea typeface="ＭＳ Ｐゴシック" pitchFamily="34" charset="-128"/>
              </a:rPr>
              <a:t>Source: </a:t>
            </a:r>
            <a:r>
              <a:rPr lang="en-GB" altLang="en-US" sz="1200" noProof="1">
                <a:ea typeface="ＭＳ Ｐゴシック" pitchFamily="34" charset="-128"/>
                <a:hlinkClick r:id="rId3"/>
              </a:rPr>
              <a:t>CDIAC</a:t>
            </a:r>
            <a:r>
              <a:rPr lang="en-GB" altLang="en-US" sz="1200" noProof="1">
                <a:ea typeface="ＭＳ Ｐゴシック" pitchFamily="34" charset="-128"/>
              </a:rPr>
              <a:t>; </a:t>
            </a:r>
            <a:r>
              <a:rPr lang="en-GB" altLang="en-US" sz="1200" noProof="1">
                <a:ea typeface="ＭＳ Ｐゴシック" pitchFamily="34" charset="-128"/>
                <a:hlinkClick r:id="rId4"/>
              </a:rPr>
              <a:t>Friedlingstein et al 2020</a:t>
            </a:r>
            <a:r>
              <a:rPr lang="en-GB" altLang="en-US" sz="1200" noProof="1">
                <a:ea typeface="ＭＳ Ｐゴシック" pitchFamily="34" charset="-128"/>
              </a:rPr>
              <a:t>; </a:t>
            </a:r>
            <a:r>
              <a:rPr lang="en-GB" altLang="en-US" sz="1200" noProof="1">
                <a:ea typeface="ＭＳ Ｐゴシック" pitchFamily="34" charset="-128"/>
                <a:hlinkClick r:id="rId5"/>
              </a:rPr>
              <a:t>Global Carbon Budget 2020</a:t>
            </a:r>
            <a:endParaRPr lang="en-GB" altLang="en-US" sz="1200" noProof="1">
              <a:ea typeface="ＭＳ Ｐゴシック" pitchFamily="34" charset="-128"/>
            </a:endParaRPr>
          </a:p>
        </p:txBody>
      </p:sp>
      <p:pic>
        <p:nvPicPr>
          <p:cNvPr id="12" name="Picture Placeholder 11">
            <a:extLst>
              <a:ext uri="{FF2B5EF4-FFF2-40B4-BE49-F238E27FC236}">
                <a16:creationId xmlns:a16="http://schemas.microsoft.com/office/drawing/2014/main" id="{0ACE8999-17F0-4423-A814-38D98593B233}"/>
              </a:ext>
            </a:extLst>
          </p:cNvPr>
          <p:cNvPicPr>
            <a:picLocks noGrp="1" noChangeAspect="1"/>
          </p:cNvPicPr>
          <p:nvPr>
            <p:ph type="pic" sz="quarter" idx="4294967295"/>
          </p:nvPr>
        </p:nvPicPr>
        <p:blipFill>
          <a:blip r:embed="rId6"/>
          <a:srcRect/>
          <a:stretch/>
        </p:blipFill>
        <p:spPr>
          <a:xfrm>
            <a:off x="4111625" y="1219200"/>
            <a:ext cx="8080375" cy="4546600"/>
          </a:xfrm>
        </p:spPr>
      </p:pic>
      <p:pic>
        <p:nvPicPr>
          <p:cNvPr id="6" name="Picture 5">
            <a:extLst>
              <a:ext uri="{FF2B5EF4-FFF2-40B4-BE49-F238E27FC236}">
                <a16:creationId xmlns:a16="http://schemas.microsoft.com/office/drawing/2014/main" id="{32DDA3FD-8371-45F8-9B8B-081274818CDE}"/>
              </a:ext>
            </a:extLst>
          </p:cNvPr>
          <p:cNvPicPr>
            <a:picLocks noChangeAspect="1"/>
          </p:cNvPicPr>
          <p:nvPr/>
        </p:nvPicPr>
        <p:blipFill>
          <a:blip r:embed="rId7"/>
          <a:stretch>
            <a:fillRect/>
          </a:stretch>
        </p:blipFill>
        <p:spPr>
          <a:xfrm>
            <a:off x="31750" y="78779"/>
            <a:ext cx="1562100" cy="600075"/>
          </a:xfrm>
          <a:prstGeom prst="rect">
            <a:avLst/>
          </a:prstGeom>
        </p:spPr>
      </p:pic>
      <p:sp>
        <p:nvSpPr>
          <p:cNvPr id="4" name="Slide Number Placeholder 3">
            <a:extLst>
              <a:ext uri="{FF2B5EF4-FFF2-40B4-BE49-F238E27FC236}">
                <a16:creationId xmlns:a16="http://schemas.microsoft.com/office/drawing/2014/main" id="{5FD611C8-A624-43F8-AC84-4183CB45F7CB}"/>
              </a:ext>
            </a:extLst>
          </p:cNvPr>
          <p:cNvSpPr>
            <a:spLocks noGrp="1"/>
          </p:cNvSpPr>
          <p:nvPr>
            <p:ph type="sldNum" sz="quarter" idx="13"/>
          </p:nvPr>
        </p:nvSpPr>
        <p:spPr/>
        <p:txBody>
          <a:bodyPr/>
          <a:lstStyle/>
          <a:p>
            <a:fld id="{10A2484C-9E4B-47E5-9EA5-8AFFE68A9307}" type="slidenum">
              <a:rPr lang="th-TH" smtClean="0"/>
              <a:pPr/>
              <a:t>5</a:t>
            </a:fld>
            <a:endParaRPr lang="th-TH" sz="1600" dirty="0"/>
          </a:p>
        </p:txBody>
      </p:sp>
    </p:spTree>
    <p:extLst>
      <p:ext uri="{BB962C8B-B14F-4D97-AF65-F5344CB8AC3E}">
        <p14:creationId xmlns:p14="http://schemas.microsoft.com/office/powerpoint/2010/main" val="397068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1">
                <a:solidFill>
                  <a:srgbClr val="008000"/>
                </a:solidFill>
              </a:rPr>
              <a:t>Forecast of global atmospheric CO</a:t>
            </a:r>
            <a:r>
              <a:rPr lang="en-GB" baseline="-25000" noProof="1">
                <a:solidFill>
                  <a:srgbClr val="008000"/>
                </a:solidFill>
              </a:rPr>
              <a:t>2</a:t>
            </a:r>
            <a:r>
              <a:rPr lang="en-GB" noProof="1">
                <a:solidFill>
                  <a:srgbClr val="008000"/>
                </a:solidFill>
              </a:rPr>
              <a:t> concentration</a:t>
            </a:r>
          </a:p>
        </p:txBody>
      </p:sp>
      <p:sp>
        <p:nvSpPr>
          <p:cNvPr id="5" name="Text Placeholder 4"/>
          <p:cNvSpPr>
            <a:spLocks noGrp="1"/>
          </p:cNvSpPr>
          <p:nvPr>
            <p:ph type="body" sz="quarter" idx="12"/>
          </p:nvPr>
        </p:nvSpPr>
        <p:spPr>
          <a:xfrm>
            <a:off x="7157924" y="6370024"/>
            <a:ext cx="4607174" cy="456546"/>
          </a:xfrm>
        </p:spPr>
        <p:txBody>
          <a:bodyPr>
            <a:normAutofit/>
          </a:bodyPr>
          <a:lstStyle/>
          <a:p>
            <a:r>
              <a:rPr lang="en-GB" sz="1100" noProof="1"/>
              <a:t>ppm: parts per million</a:t>
            </a:r>
            <a:br>
              <a:rPr lang="en-GB" sz="1100" noProof="1"/>
            </a:br>
            <a:r>
              <a:rPr lang="en-GB" sz="1100" noProof="1"/>
              <a:t>Data source: Tans and Keeling (2020), </a:t>
            </a:r>
            <a:r>
              <a:rPr lang="en-GB" altLang="en-US" sz="1100" noProof="1">
                <a:solidFill>
                  <a:srgbClr val="FF0000"/>
                </a:solidFill>
                <a:ea typeface="ＭＳ Ｐゴシック" pitchFamily="34" charset="-128"/>
                <a:hlinkClick r:id="rId3"/>
              </a:rPr>
              <a:t>NOAA-ESRL</a:t>
            </a:r>
            <a:endParaRPr lang="en-GB" sz="1100" noProof="1"/>
          </a:p>
        </p:txBody>
      </p:sp>
      <p:sp>
        <p:nvSpPr>
          <p:cNvPr id="4" name="Text Placeholder 3"/>
          <p:cNvSpPr>
            <a:spLocks noGrp="1"/>
          </p:cNvSpPr>
          <p:nvPr>
            <p:ph type="body" sz="quarter" idx="10"/>
          </p:nvPr>
        </p:nvSpPr>
        <p:spPr>
          <a:xfrm>
            <a:off x="5791200" y="751480"/>
            <a:ext cx="6283574" cy="1077320"/>
          </a:xfrm>
        </p:spPr>
        <p:txBody>
          <a:bodyPr>
            <a:normAutofit fontScale="92500" lnSpcReduction="10000"/>
          </a:bodyPr>
          <a:lstStyle/>
          <a:p>
            <a:r>
              <a:rPr lang="en-GB" noProof="1"/>
              <a:t>The global atmospheric CO</a:t>
            </a:r>
            <a:r>
              <a:rPr lang="en-GB" baseline="-25000" noProof="1"/>
              <a:t>2</a:t>
            </a:r>
            <a:r>
              <a:rPr lang="en-GB" noProof="1"/>
              <a:t> concentration is forecasted to average 412 ppm in 2020, increasing 2.5 ppm in 2020</a:t>
            </a:r>
          </a:p>
          <a:p>
            <a:r>
              <a:rPr lang="en-GB" noProof="1"/>
              <a:t>Lower emissions in 2020 due to the COVID-19 pandemic have had little effect on the atmospheric CO</a:t>
            </a:r>
            <a:r>
              <a:rPr lang="en-GB" baseline="-25000" noProof="1"/>
              <a:t>2</a:t>
            </a:r>
            <a:r>
              <a:rPr lang="en-GB" noProof="1"/>
              <a:t> concentration </a:t>
            </a:r>
            <a:endParaRPr lang="en-GB" baseline="-25000" noProof="1"/>
          </a:p>
        </p:txBody>
      </p:sp>
      <p:pic>
        <p:nvPicPr>
          <p:cNvPr id="2" name="Picture 1">
            <a:extLst>
              <a:ext uri="{FF2B5EF4-FFF2-40B4-BE49-F238E27FC236}">
                <a16:creationId xmlns:a16="http://schemas.microsoft.com/office/drawing/2014/main" id="{EF2B0328-BCA0-4B61-8F15-6BC1946793FD}"/>
              </a:ext>
            </a:extLst>
          </p:cNvPr>
          <p:cNvPicPr>
            <a:picLocks noChangeAspect="1"/>
          </p:cNvPicPr>
          <p:nvPr/>
        </p:nvPicPr>
        <p:blipFill>
          <a:blip r:embed="rId4"/>
          <a:stretch>
            <a:fillRect/>
          </a:stretch>
        </p:blipFill>
        <p:spPr>
          <a:xfrm>
            <a:off x="-76200" y="1776590"/>
            <a:ext cx="8077900" cy="4548010"/>
          </a:xfrm>
          <a:prstGeom prst="rect">
            <a:avLst/>
          </a:prstGeom>
        </p:spPr>
      </p:pic>
      <p:pic>
        <p:nvPicPr>
          <p:cNvPr id="10" name="Picture Placeholder 9">
            <a:extLst>
              <a:ext uri="{FF2B5EF4-FFF2-40B4-BE49-F238E27FC236}">
                <a16:creationId xmlns:a16="http://schemas.microsoft.com/office/drawing/2014/main" id="{409A4493-F159-4489-A257-8E07308E221A}"/>
              </a:ext>
            </a:extLst>
          </p:cNvPr>
          <p:cNvPicPr>
            <a:picLocks noGrp="1" noChangeAspect="1"/>
          </p:cNvPicPr>
          <p:nvPr>
            <p:ph type="pic" sz="quarter" idx="4294967295"/>
          </p:nvPr>
        </p:nvPicPr>
        <p:blipFill rotWithShape="1">
          <a:blip r:embed="rId5"/>
          <a:srcRect l="-18203" r="-18203"/>
          <a:stretch/>
        </p:blipFill>
        <p:spPr>
          <a:xfrm>
            <a:off x="4419600" y="1787613"/>
            <a:ext cx="10972800" cy="4525963"/>
          </a:xfrm>
        </p:spPr>
      </p:pic>
      <p:sp>
        <p:nvSpPr>
          <p:cNvPr id="7" name="Text Placeholder 2">
            <a:extLst>
              <a:ext uri="{FF2B5EF4-FFF2-40B4-BE49-F238E27FC236}">
                <a16:creationId xmlns:a16="http://schemas.microsoft.com/office/drawing/2014/main" id="{E5620C7E-0B89-4A5B-A35E-C23E438BDCC0}"/>
              </a:ext>
            </a:extLst>
          </p:cNvPr>
          <p:cNvSpPr txBox="1">
            <a:spLocks/>
          </p:cNvSpPr>
          <p:nvPr/>
        </p:nvSpPr>
        <p:spPr>
          <a:xfrm>
            <a:off x="1" y="886647"/>
            <a:ext cx="5333999" cy="68421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altLang="en-US" sz="1700" noProof="1">
                <a:ea typeface="ＭＳ Ｐゴシック" pitchFamily="34" charset="-128"/>
              </a:rPr>
              <a:t>The global CO</a:t>
            </a:r>
            <a:r>
              <a:rPr lang="en-GB" altLang="en-US" sz="1700" baseline="-25000" noProof="1">
                <a:ea typeface="ＭＳ Ｐゴシック" pitchFamily="34" charset="-128"/>
              </a:rPr>
              <a:t>2</a:t>
            </a:r>
            <a:r>
              <a:rPr lang="en-GB" altLang="en-US" sz="1700" noProof="1">
                <a:ea typeface="ＭＳ Ｐゴシック" pitchFamily="34" charset="-128"/>
              </a:rPr>
              <a:t> concentration increased from ~277 ppm in 1750 to 410 ppm in 2019 (up 48%)</a:t>
            </a:r>
          </a:p>
        </p:txBody>
      </p:sp>
      <p:sp>
        <p:nvSpPr>
          <p:cNvPr id="8" name="Text Placeholder 4">
            <a:extLst>
              <a:ext uri="{FF2B5EF4-FFF2-40B4-BE49-F238E27FC236}">
                <a16:creationId xmlns:a16="http://schemas.microsoft.com/office/drawing/2014/main" id="{24C7A12B-1A79-4D49-89DA-43FC2C6F891F}"/>
              </a:ext>
            </a:extLst>
          </p:cNvPr>
          <p:cNvSpPr txBox="1">
            <a:spLocks/>
          </p:cNvSpPr>
          <p:nvPr/>
        </p:nvSpPr>
        <p:spPr>
          <a:xfrm>
            <a:off x="304800" y="6239784"/>
            <a:ext cx="6624524" cy="626179"/>
          </a:xfrm>
          <a:prstGeom prst="rect">
            <a:avLst/>
          </a:prstGeom>
        </p:spPr>
        <p:txBody>
          <a:bodyPr vert="horz" lIns="91440" tIns="45720" rIns="91440" bIns="45720" rtlCol="0" anchor="b" anchorCtr="0">
            <a:normAutofit/>
          </a:bodyPr>
          <a:lstStyle>
            <a:lvl1pPr marL="0" indent="0" algn="ctr" defTabSz="457200" rtl="0" eaLnBrk="1" latinLnBrk="0" hangingPunct="1">
              <a:spcBef>
                <a:spcPct val="20000"/>
              </a:spcBef>
              <a:buFont typeface="Arial"/>
              <a:buNone/>
              <a:defRPr sz="14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altLang="en-US" sz="1100" noProof="1">
                <a:ea typeface="ＭＳ Ｐゴシック" pitchFamily="34" charset="-128"/>
              </a:rPr>
              <a:t>Globally averaged surface atmospheric CO</a:t>
            </a:r>
            <a:r>
              <a:rPr lang="en-GB" altLang="en-US" sz="1100" baseline="-25000" noProof="1">
                <a:ea typeface="ＭＳ Ｐゴシック" pitchFamily="34" charset="-128"/>
              </a:rPr>
              <a:t>2</a:t>
            </a:r>
            <a:r>
              <a:rPr lang="en-GB" altLang="en-US" sz="1100" noProof="1">
                <a:ea typeface="ＭＳ Ｐゴシック" pitchFamily="34" charset="-128"/>
              </a:rPr>
              <a:t> concentration. Data from: NOAA-ESRL after 1980; </a:t>
            </a:r>
          </a:p>
          <a:p>
            <a:pPr>
              <a:spcBef>
                <a:spcPts val="0"/>
              </a:spcBef>
            </a:pPr>
            <a:r>
              <a:rPr lang="en-GB" altLang="en-US" sz="1100" noProof="1">
                <a:ea typeface="ＭＳ Ｐゴシック" pitchFamily="34" charset="-128"/>
              </a:rPr>
              <a:t>the Scripps Institution of Oceanography before 1980 (harmonised to recent data by adding 0.542ppm)</a:t>
            </a:r>
            <a:br>
              <a:rPr lang="en-GB" altLang="en-US" sz="1100" noProof="1">
                <a:ea typeface="ＭＳ Ｐゴシック" pitchFamily="34" charset="-128"/>
              </a:rPr>
            </a:br>
            <a:r>
              <a:rPr lang="en-GB" altLang="en-US" sz="1100" noProof="1">
                <a:ea typeface="ＭＳ Ｐゴシック" pitchFamily="34" charset="-128"/>
              </a:rPr>
              <a:t>Source</a:t>
            </a:r>
            <a:r>
              <a:rPr lang="en-GB" altLang="en-US" sz="1100" noProof="1">
                <a:solidFill>
                  <a:srgbClr val="000000"/>
                </a:solidFill>
                <a:ea typeface="ＭＳ Ｐゴシック" pitchFamily="34" charset="-128"/>
              </a:rPr>
              <a:t>: </a:t>
            </a:r>
            <a:r>
              <a:rPr lang="en-GB" altLang="en-US" sz="1100" noProof="1">
                <a:solidFill>
                  <a:srgbClr val="FF0000"/>
                </a:solidFill>
                <a:ea typeface="ＭＳ Ｐゴシック" pitchFamily="34" charset="-128"/>
                <a:hlinkClick r:id="rId3"/>
              </a:rPr>
              <a:t>NOAA-ESRL</a:t>
            </a:r>
            <a:r>
              <a:rPr lang="en-GB" altLang="en-US" sz="1100" noProof="1">
                <a:ea typeface="ＭＳ Ｐゴシック" pitchFamily="34" charset="-128"/>
              </a:rPr>
              <a:t>; </a:t>
            </a:r>
            <a:r>
              <a:rPr lang="en-GB" altLang="en-US" sz="1100" noProof="1">
                <a:ea typeface="ＭＳ Ｐゴシック" pitchFamily="34" charset="-128"/>
                <a:hlinkClick r:id="rId6"/>
              </a:rPr>
              <a:t>Scripps Institution of Oceanography</a:t>
            </a:r>
            <a:r>
              <a:rPr lang="en-GB" altLang="en-US" sz="1100" noProof="1">
                <a:ea typeface="ＭＳ Ｐゴシック" pitchFamily="34" charset="-128"/>
              </a:rPr>
              <a:t>;</a:t>
            </a:r>
            <a:r>
              <a:rPr lang="en-GB" altLang="en-US" sz="1100" noProof="1">
                <a:solidFill>
                  <a:srgbClr val="000000"/>
                </a:solidFill>
                <a:ea typeface="ＭＳ Ｐゴシック" pitchFamily="34" charset="-128"/>
              </a:rPr>
              <a:t> </a:t>
            </a:r>
            <a:r>
              <a:rPr lang="en-GB" altLang="en-US" sz="1100" noProof="1">
                <a:ea typeface="ＭＳ Ｐゴシック" pitchFamily="34" charset="-128"/>
                <a:hlinkClick r:id="rId7"/>
              </a:rPr>
              <a:t>Friedlingstein et al 2020</a:t>
            </a:r>
            <a:r>
              <a:rPr lang="en-GB" altLang="en-US" sz="1100" noProof="1">
                <a:ea typeface="ＭＳ Ｐゴシック" pitchFamily="34" charset="-128"/>
              </a:rPr>
              <a:t>; </a:t>
            </a:r>
            <a:r>
              <a:rPr lang="en-GB" altLang="en-US" sz="1100" noProof="1">
                <a:ea typeface="ＭＳ Ｐゴシック" pitchFamily="34" charset="-128"/>
                <a:hlinkClick r:id="rId8"/>
              </a:rPr>
              <a:t>Global Carbon Budget 2020</a:t>
            </a:r>
            <a:endParaRPr lang="en-GB" altLang="en-US" sz="1100" noProof="1">
              <a:ea typeface="ＭＳ Ｐゴシック" pitchFamily="34" charset="-128"/>
            </a:endParaRPr>
          </a:p>
        </p:txBody>
      </p:sp>
    </p:spTree>
    <p:extLst>
      <p:ext uri="{BB962C8B-B14F-4D97-AF65-F5344CB8AC3E}">
        <p14:creationId xmlns:p14="http://schemas.microsoft.com/office/powerpoint/2010/main" val="255017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51766"/>
            <a:ext cx="10972800" cy="580071"/>
          </a:xfrm>
        </p:spPr>
        <p:txBody>
          <a:bodyPr>
            <a:normAutofit/>
          </a:bodyPr>
          <a:lstStyle/>
          <a:p>
            <a:r>
              <a:rPr lang="en-GB" altLang="en-US" noProof="1">
                <a:solidFill>
                  <a:srgbClr val="008000"/>
                </a:solidFill>
                <a:ea typeface="ＭＳ Ｐゴシック" pitchFamily="34" charset="-128"/>
              </a:rPr>
              <a:t>Fossil CO</a:t>
            </a:r>
            <a:r>
              <a:rPr lang="en-GB" altLang="en-US" baseline="-25000" noProof="1">
                <a:solidFill>
                  <a:srgbClr val="008000"/>
                </a:solidFill>
                <a:ea typeface="ＭＳ Ｐゴシック" pitchFamily="34" charset="-128"/>
              </a:rPr>
              <a:t>2</a:t>
            </a:r>
            <a:r>
              <a:rPr lang="en-GB" altLang="en-US" noProof="1">
                <a:solidFill>
                  <a:srgbClr val="008000"/>
                </a:solidFill>
                <a:ea typeface="ＭＳ Ｐゴシック" pitchFamily="34" charset="-128"/>
              </a:rPr>
              <a:t> emissions growth: 2018–2020</a:t>
            </a:r>
            <a:endParaRPr lang="en-GB" noProof="1">
              <a:solidFill>
                <a:srgbClr val="008000"/>
              </a:solidFill>
            </a:endParaRPr>
          </a:p>
        </p:txBody>
      </p:sp>
      <p:sp>
        <p:nvSpPr>
          <p:cNvPr id="3" name="Text Placeholder 2"/>
          <p:cNvSpPr>
            <a:spLocks noGrp="1"/>
          </p:cNvSpPr>
          <p:nvPr>
            <p:ph idx="1"/>
          </p:nvPr>
        </p:nvSpPr>
        <p:spPr>
          <a:xfrm>
            <a:off x="468086" y="849311"/>
            <a:ext cx="11469461" cy="750889"/>
          </a:xfrm>
        </p:spPr>
        <p:txBody>
          <a:bodyPr>
            <a:noAutofit/>
          </a:bodyPr>
          <a:lstStyle/>
          <a:p>
            <a:r>
              <a:rPr lang="en-GB" altLang="en-US" sz="1600" noProof="1"/>
              <a:t>Emissions are likely to decline in most countries in 2020, with the largest drops in USA, EU, and India</a:t>
            </a:r>
          </a:p>
          <a:p>
            <a:r>
              <a:rPr lang="en-GB" altLang="en-US" sz="1600" noProof="1"/>
              <a:t>China’s emissions have dropped less because of early recovery and significant economic stimulus</a:t>
            </a:r>
          </a:p>
        </p:txBody>
      </p:sp>
      <p:sp>
        <p:nvSpPr>
          <p:cNvPr id="5" name="Text Placeholder 4"/>
          <p:cNvSpPr>
            <a:spLocks noGrp="1"/>
          </p:cNvSpPr>
          <p:nvPr>
            <p:ph type="body" sz="quarter" idx="4294967295"/>
          </p:nvPr>
        </p:nvSpPr>
        <p:spPr>
          <a:xfrm>
            <a:off x="722539" y="6096000"/>
            <a:ext cx="11469461" cy="674688"/>
          </a:xfrm>
        </p:spPr>
        <p:txBody>
          <a:bodyPr>
            <a:normAutofit/>
          </a:bodyPr>
          <a:lstStyle/>
          <a:p>
            <a:pPr marL="0" indent="0">
              <a:buNone/>
            </a:pPr>
            <a:r>
              <a:rPr lang="en-GB" altLang="en-US" sz="1400" noProof="1">
                <a:ea typeface="ＭＳ Ｐゴシック" pitchFamily="34" charset="-128"/>
              </a:rPr>
              <a:t>Figure shows the top four countries contributing to emissions changes</a:t>
            </a:r>
            <a:br>
              <a:rPr lang="en-GB" altLang="en-US" sz="1400" noProof="1">
                <a:ea typeface="ＭＳ Ｐゴシック" pitchFamily="34" charset="-128"/>
              </a:rPr>
            </a:br>
            <a:r>
              <a:rPr lang="en-GB" altLang="en-US" sz="1400" noProof="1">
                <a:ea typeface="ＭＳ Ｐゴシック" pitchFamily="34" charset="-128"/>
              </a:rPr>
              <a:t>Source: </a:t>
            </a:r>
            <a:r>
              <a:rPr lang="en-GB" altLang="en-US" sz="1400" noProof="1">
                <a:ea typeface="ＭＳ Ｐゴシック" pitchFamily="34" charset="-128"/>
                <a:hlinkClick r:id="rId3"/>
              </a:rPr>
              <a:t>CDIAC</a:t>
            </a:r>
            <a:r>
              <a:rPr lang="en-GB" altLang="en-US" sz="1400" noProof="1">
                <a:ea typeface="ＭＳ Ｐゴシック" pitchFamily="34" charset="-128"/>
              </a:rPr>
              <a:t>; </a:t>
            </a:r>
            <a:r>
              <a:rPr lang="en-GB" altLang="en-US" sz="1400" noProof="1">
                <a:ea typeface="ＭＳ Ｐゴシック" pitchFamily="34" charset="-128"/>
                <a:hlinkClick r:id="rId4"/>
              </a:rPr>
              <a:t>Friedlingstein et al 2020</a:t>
            </a:r>
            <a:r>
              <a:rPr lang="en-GB" altLang="en-US" sz="1400" noProof="1">
                <a:ea typeface="ＭＳ Ｐゴシック" pitchFamily="34" charset="-128"/>
              </a:rPr>
              <a:t>; </a:t>
            </a:r>
            <a:r>
              <a:rPr lang="en-GB" altLang="en-US" sz="1400" noProof="1">
                <a:ea typeface="ＭＳ Ｐゴシック" pitchFamily="34" charset="-128"/>
                <a:hlinkClick r:id="rId5"/>
              </a:rPr>
              <a:t>Global Carbon Budget 2020</a:t>
            </a:r>
            <a:endParaRPr lang="en-GB" altLang="en-US" sz="1400" noProof="1">
              <a:ea typeface="ＭＳ Ｐゴシック" pitchFamily="34" charset="-128"/>
            </a:endParaRPr>
          </a:p>
        </p:txBody>
      </p:sp>
      <p:pic>
        <p:nvPicPr>
          <p:cNvPr id="11" name="Picture Placeholder 10">
            <a:extLst>
              <a:ext uri="{FF2B5EF4-FFF2-40B4-BE49-F238E27FC236}">
                <a16:creationId xmlns:a16="http://schemas.microsoft.com/office/drawing/2014/main" id="{166D3875-D6D3-4450-A307-5D2B8AC16699}"/>
              </a:ext>
            </a:extLst>
          </p:cNvPr>
          <p:cNvPicPr>
            <a:picLocks noGrp="1" noChangeAspect="1"/>
          </p:cNvPicPr>
          <p:nvPr>
            <p:ph type="pic" sz="quarter" idx="4294967295"/>
          </p:nvPr>
        </p:nvPicPr>
        <p:blipFill rotWithShape="1">
          <a:blip r:embed="rId6"/>
          <a:srcRect l="-18203" r="-18203"/>
          <a:stretch/>
        </p:blipFill>
        <p:spPr>
          <a:xfrm>
            <a:off x="953861" y="1524000"/>
            <a:ext cx="10972800" cy="4525963"/>
          </a:xfrm>
        </p:spPr>
      </p:pic>
      <p:pic>
        <p:nvPicPr>
          <p:cNvPr id="6" name="Picture 5">
            <a:extLst>
              <a:ext uri="{FF2B5EF4-FFF2-40B4-BE49-F238E27FC236}">
                <a16:creationId xmlns:a16="http://schemas.microsoft.com/office/drawing/2014/main" id="{9B572F3F-7636-4411-A39B-3B2A45F07B58}"/>
              </a:ext>
            </a:extLst>
          </p:cNvPr>
          <p:cNvPicPr>
            <a:picLocks noChangeAspect="1"/>
          </p:cNvPicPr>
          <p:nvPr/>
        </p:nvPicPr>
        <p:blipFill>
          <a:blip r:embed="rId7"/>
          <a:stretch>
            <a:fillRect/>
          </a:stretch>
        </p:blipFill>
        <p:spPr>
          <a:xfrm>
            <a:off x="172811" y="50573"/>
            <a:ext cx="1562100" cy="600075"/>
          </a:xfrm>
          <a:prstGeom prst="rect">
            <a:avLst/>
          </a:prstGeom>
        </p:spPr>
      </p:pic>
      <p:sp>
        <p:nvSpPr>
          <p:cNvPr id="4" name="Slide Number Placeholder 3">
            <a:extLst>
              <a:ext uri="{FF2B5EF4-FFF2-40B4-BE49-F238E27FC236}">
                <a16:creationId xmlns:a16="http://schemas.microsoft.com/office/drawing/2014/main" id="{7FDF11AB-F805-47C1-814E-DF4294D45EE0}"/>
              </a:ext>
            </a:extLst>
          </p:cNvPr>
          <p:cNvSpPr>
            <a:spLocks noGrp="1"/>
          </p:cNvSpPr>
          <p:nvPr>
            <p:ph type="sldNum" sz="quarter" idx="13"/>
          </p:nvPr>
        </p:nvSpPr>
        <p:spPr/>
        <p:txBody>
          <a:bodyPr/>
          <a:lstStyle/>
          <a:p>
            <a:fld id="{10A2484C-9E4B-47E5-9EA5-8AFFE68A9307}" type="slidenum">
              <a:rPr lang="th-TH" smtClean="0"/>
              <a:pPr/>
              <a:t>7</a:t>
            </a:fld>
            <a:endParaRPr lang="th-TH" sz="1600" dirty="0"/>
          </a:p>
        </p:txBody>
      </p:sp>
    </p:spTree>
    <p:extLst>
      <p:ext uri="{BB962C8B-B14F-4D97-AF65-F5344CB8AC3E}">
        <p14:creationId xmlns:p14="http://schemas.microsoft.com/office/powerpoint/2010/main" val="53589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399" y="65542"/>
            <a:ext cx="10289721" cy="838835"/>
          </a:xfrm>
        </p:spPr>
        <p:txBody>
          <a:bodyPr>
            <a:normAutofit fontScale="90000"/>
          </a:bodyPr>
          <a:lstStyle/>
          <a:p>
            <a:r>
              <a:rPr lang="en-GB" noProof="1">
                <a:solidFill>
                  <a:srgbClr val="008000"/>
                </a:solidFill>
              </a:rPr>
              <a:t>UEA Projection: Overall impact of COVID-19 on regional emissions</a:t>
            </a:r>
          </a:p>
        </p:txBody>
      </p:sp>
      <p:sp>
        <p:nvSpPr>
          <p:cNvPr id="4" name="Text Placeholder 3"/>
          <p:cNvSpPr>
            <a:spLocks noGrp="1"/>
          </p:cNvSpPr>
          <p:nvPr>
            <p:ph idx="1"/>
          </p:nvPr>
        </p:nvSpPr>
        <p:spPr>
          <a:xfrm>
            <a:off x="247650" y="1597268"/>
            <a:ext cx="4265001" cy="4525963"/>
          </a:xfrm>
        </p:spPr>
        <p:txBody>
          <a:bodyPr tIns="0" bIns="0">
            <a:normAutofit/>
          </a:bodyPr>
          <a:lstStyle/>
          <a:p>
            <a:pPr>
              <a:lnSpc>
                <a:spcPct val="90000"/>
              </a:lnSpc>
            </a:pPr>
            <a:r>
              <a:rPr lang="en-GB" altLang="en-US" sz="2000" noProof="1">
                <a:ea typeface="ＭＳ Ｐゴシック" pitchFamily="34" charset="-128"/>
              </a:rPr>
              <a:t>While China’s emissions declined strongly during February, emissions declines in the rest of the world reached their peaks in April.</a:t>
            </a:r>
          </a:p>
        </p:txBody>
      </p:sp>
      <p:sp>
        <p:nvSpPr>
          <p:cNvPr id="7" name="Text Placeholder 6"/>
          <p:cNvSpPr>
            <a:spLocks noGrp="1"/>
          </p:cNvSpPr>
          <p:nvPr>
            <p:ph type="body" sz="quarter" idx="4294967295"/>
          </p:nvPr>
        </p:nvSpPr>
        <p:spPr>
          <a:xfrm>
            <a:off x="1066800" y="6209454"/>
            <a:ext cx="11125200" cy="561233"/>
          </a:xfrm>
        </p:spPr>
        <p:txBody>
          <a:bodyPr>
            <a:normAutofit/>
          </a:bodyPr>
          <a:lstStyle/>
          <a:p>
            <a:pPr marL="0" indent="0">
              <a:buNone/>
            </a:pPr>
            <a:r>
              <a:rPr lang="en-GB" altLang="en-US" sz="1200" noProof="1">
                <a:ea typeface="ＭＳ Ｐゴシック" pitchFamily="34" charset="-128"/>
              </a:rPr>
              <a:t>Source: </a:t>
            </a:r>
            <a:r>
              <a:rPr lang="en-GB" altLang="en-US" sz="1200" noProof="1">
                <a:ea typeface="ＭＳ Ｐゴシック" pitchFamily="34" charset="-128"/>
                <a:hlinkClick r:id="rId3"/>
              </a:rPr>
              <a:t>Le Quéré et al 2020</a:t>
            </a:r>
            <a:r>
              <a:rPr lang="en-GB" altLang="en-US" sz="1200" noProof="1">
                <a:ea typeface="ＭＳ Ｐゴシック" pitchFamily="34" charset="-128"/>
              </a:rPr>
              <a:t>; </a:t>
            </a:r>
            <a:r>
              <a:rPr lang="en-GB" altLang="en-US" sz="1200" noProof="1">
                <a:ea typeface="ＭＳ Ｐゴシック" pitchFamily="34" charset="-128"/>
                <a:hlinkClick r:id="rId4"/>
              </a:rPr>
              <a:t>https://www.icos-cp.eu/gcp-covid19</a:t>
            </a:r>
            <a:r>
              <a:rPr lang="en-GB" altLang="en-US" sz="1200" noProof="1">
                <a:ea typeface="ＭＳ Ｐゴシック" pitchFamily="34" charset="-128"/>
              </a:rPr>
              <a:t> </a:t>
            </a:r>
          </a:p>
        </p:txBody>
      </p:sp>
      <p:pic>
        <p:nvPicPr>
          <p:cNvPr id="19" name="Picture Placeholder 18">
            <a:extLst>
              <a:ext uri="{FF2B5EF4-FFF2-40B4-BE49-F238E27FC236}">
                <a16:creationId xmlns:a16="http://schemas.microsoft.com/office/drawing/2014/main" id="{24F88882-EB79-4C71-90B0-33E14832E9BC}"/>
              </a:ext>
            </a:extLst>
          </p:cNvPr>
          <p:cNvPicPr>
            <a:picLocks noGrp="1" noChangeAspect="1"/>
          </p:cNvPicPr>
          <p:nvPr>
            <p:ph type="pic" sz="quarter" idx="4294967295"/>
          </p:nvPr>
        </p:nvPicPr>
        <p:blipFill>
          <a:blip r:embed="rId5" cstate="print">
            <a:extLst>
              <a:ext uri="{28A0092B-C50C-407E-A947-70E740481C1C}">
                <a14:useLocalDpi xmlns:a14="http://schemas.microsoft.com/office/drawing/2010/main"/>
              </a:ext>
            </a:extLst>
          </a:blip>
          <a:srcRect/>
          <a:stretch/>
        </p:blipFill>
        <p:spPr>
          <a:xfrm>
            <a:off x="4724400" y="990601"/>
            <a:ext cx="7467600" cy="5132630"/>
          </a:xfrm>
        </p:spPr>
      </p:pic>
      <p:pic>
        <p:nvPicPr>
          <p:cNvPr id="3" name="Picture 2">
            <a:extLst>
              <a:ext uri="{FF2B5EF4-FFF2-40B4-BE49-F238E27FC236}">
                <a16:creationId xmlns:a16="http://schemas.microsoft.com/office/drawing/2014/main" id="{C83C4CC3-C86D-4492-AC89-1CC8BD8C97A0}"/>
              </a:ext>
            </a:extLst>
          </p:cNvPr>
          <p:cNvPicPr>
            <a:picLocks noChangeAspect="1"/>
          </p:cNvPicPr>
          <p:nvPr/>
        </p:nvPicPr>
        <p:blipFill>
          <a:blip r:embed="rId6"/>
          <a:stretch>
            <a:fillRect/>
          </a:stretch>
        </p:blipFill>
        <p:spPr>
          <a:xfrm>
            <a:off x="0" y="87312"/>
            <a:ext cx="1562100" cy="600075"/>
          </a:xfrm>
          <a:prstGeom prst="rect">
            <a:avLst/>
          </a:prstGeom>
        </p:spPr>
      </p:pic>
      <p:sp>
        <p:nvSpPr>
          <p:cNvPr id="2" name="Slide Number Placeholder 1">
            <a:extLst>
              <a:ext uri="{FF2B5EF4-FFF2-40B4-BE49-F238E27FC236}">
                <a16:creationId xmlns:a16="http://schemas.microsoft.com/office/drawing/2014/main" id="{4B0F7F24-8196-4B26-945F-D761878B07B1}"/>
              </a:ext>
            </a:extLst>
          </p:cNvPr>
          <p:cNvSpPr>
            <a:spLocks noGrp="1"/>
          </p:cNvSpPr>
          <p:nvPr>
            <p:ph type="sldNum" sz="quarter" idx="13"/>
          </p:nvPr>
        </p:nvSpPr>
        <p:spPr/>
        <p:txBody>
          <a:bodyPr/>
          <a:lstStyle/>
          <a:p>
            <a:fld id="{10A2484C-9E4B-47E5-9EA5-8AFFE68A9307}" type="slidenum">
              <a:rPr lang="th-TH" smtClean="0"/>
              <a:pPr/>
              <a:t>8</a:t>
            </a:fld>
            <a:endParaRPr lang="th-TH" sz="1600" dirty="0"/>
          </a:p>
        </p:txBody>
      </p:sp>
    </p:spTree>
    <p:extLst>
      <p:ext uri="{BB962C8B-B14F-4D97-AF65-F5344CB8AC3E}">
        <p14:creationId xmlns:p14="http://schemas.microsoft.com/office/powerpoint/2010/main" val="205259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400" y="151766"/>
            <a:ext cx="10109200" cy="838835"/>
          </a:xfrm>
        </p:spPr>
        <p:txBody>
          <a:bodyPr>
            <a:normAutofit fontScale="90000"/>
          </a:bodyPr>
          <a:lstStyle/>
          <a:p>
            <a:r>
              <a:rPr lang="en-GB" noProof="1">
                <a:solidFill>
                  <a:srgbClr val="008000"/>
                </a:solidFill>
              </a:rPr>
              <a:t>UEA Projection: Overall impact of COVID-19 on emissions by sector</a:t>
            </a:r>
          </a:p>
        </p:txBody>
      </p:sp>
      <p:sp>
        <p:nvSpPr>
          <p:cNvPr id="4" name="Text Placeholder 3"/>
          <p:cNvSpPr>
            <a:spLocks noGrp="1"/>
          </p:cNvSpPr>
          <p:nvPr>
            <p:ph idx="1"/>
          </p:nvPr>
        </p:nvSpPr>
        <p:spPr>
          <a:xfrm>
            <a:off x="247651" y="1799268"/>
            <a:ext cx="4248150" cy="4525963"/>
          </a:xfrm>
        </p:spPr>
        <p:txBody>
          <a:bodyPr tIns="0" bIns="0">
            <a:normAutofit/>
          </a:bodyPr>
          <a:lstStyle/>
          <a:p>
            <a:pPr>
              <a:lnSpc>
                <a:spcPct val="90000"/>
              </a:lnSpc>
            </a:pPr>
            <a:r>
              <a:rPr lang="en-GB" altLang="en-US" noProof="1">
                <a:ea typeface="ＭＳ Ｐゴシック" pitchFamily="34" charset="-128"/>
              </a:rPr>
              <a:t>Global emissions from surface transport, especially road transport,</a:t>
            </a:r>
            <a:br>
              <a:rPr lang="en-GB" altLang="en-US" noProof="1">
                <a:ea typeface="ＭＳ Ｐゴシック" pitchFamily="34" charset="-128"/>
              </a:rPr>
            </a:br>
            <a:r>
              <a:rPr lang="en-GB" altLang="en-US" noProof="1">
                <a:ea typeface="ＭＳ Ｐゴシック" pitchFamily="34" charset="-128"/>
              </a:rPr>
              <a:t>have been affected the most by the restrictions aimed at reducing infection rates.</a:t>
            </a:r>
          </a:p>
        </p:txBody>
      </p:sp>
      <p:sp>
        <p:nvSpPr>
          <p:cNvPr id="7" name="Text Placeholder 6"/>
          <p:cNvSpPr>
            <a:spLocks noGrp="1"/>
          </p:cNvSpPr>
          <p:nvPr>
            <p:ph type="body" sz="quarter" idx="4294967295"/>
          </p:nvPr>
        </p:nvSpPr>
        <p:spPr>
          <a:xfrm>
            <a:off x="1066800" y="6172200"/>
            <a:ext cx="11125200" cy="522288"/>
          </a:xfrm>
        </p:spPr>
        <p:txBody>
          <a:bodyPr>
            <a:normAutofit/>
          </a:bodyPr>
          <a:lstStyle/>
          <a:p>
            <a:pPr marL="0" indent="0">
              <a:buNone/>
            </a:pPr>
            <a:r>
              <a:rPr lang="en-GB" altLang="en-US" sz="1400" noProof="1">
                <a:ea typeface="ＭＳ Ｐゴシック" pitchFamily="34" charset="-128"/>
              </a:rPr>
              <a:t>Source: </a:t>
            </a:r>
            <a:r>
              <a:rPr lang="en-GB" altLang="en-US" sz="1400" noProof="1">
                <a:ea typeface="ＭＳ Ｐゴシック" pitchFamily="34" charset="-128"/>
                <a:hlinkClick r:id="rId3"/>
              </a:rPr>
              <a:t>Le Quéré et al 2020</a:t>
            </a:r>
            <a:r>
              <a:rPr lang="en-GB" altLang="en-US" sz="1400" noProof="1">
                <a:ea typeface="ＭＳ Ｐゴシック" pitchFamily="34" charset="-128"/>
              </a:rPr>
              <a:t>; </a:t>
            </a:r>
            <a:r>
              <a:rPr lang="en-GB" altLang="en-US" sz="1400" noProof="1">
                <a:ea typeface="ＭＳ Ｐゴシック" pitchFamily="34" charset="-128"/>
                <a:hlinkClick r:id="rId4"/>
              </a:rPr>
              <a:t>https://www.icos-cp.eu/gcp-covid19</a:t>
            </a:r>
            <a:endParaRPr lang="en-GB" altLang="en-US" sz="1400" noProof="1">
              <a:ea typeface="ＭＳ Ｐゴシック" pitchFamily="34" charset="-128"/>
            </a:endParaRPr>
          </a:p>
        </p:txBody>
      </p:sp>
      <p:pic>
        <p:nvPicPr>
          <p:cNvPr id="19" name="Picture Placeholder 18">
            <a:extLst>
              <a:ext uri="{FF2B5EF4-FFF2-40B4-BE49-F238E27FC236}">
                <a16:creationId xmlns:a16="http://schemas.microsoft.com/office/drawing/2014/main" id="{24F88882-EB79-4C71-90B0-33E14832E9BC}"/>
              </a:ext>
            </a:extLst>
          </p:cNvPr>
          <p:cNvPicPr>
            <a:picLocks noGrp="1" noChangeAspect="1"/>
          </p:cNvPicPr>
          <p:nvPr>
            <p:ph type="pic" sz="quarter" idx="4294967295"/>
          </p:nvPr>
        </p:nvPicPr>
        <p:blipFill>
          <a:blip r:embed="rId5" cstate="print">
            <a:extLst>
              <a:ext uri="{28A0092B-C50C-407E-A947-70E740481C1C}">
                <a14:useLocalDpi xmlns:a14="http://schemas.microsoft.com/office/drawing/2010/main"/>
              </a:ext>
            </a:extLst>
          </a:blip>
          <a:srcRect/>
          <a:stretch/>
        </p:blipFill>
        <p:spPr>
          <a:xfrm>
            <a:off x="4953000" y="1066800"/>
            <a:ext cx="7239000" cy="5087922"/>
          </a:xfrm>
        </p:spPr>
      </p:pic>
      <p:pic>
        <p:nvPicPr>
          <p:cNvPr id="3" name="Picture 2">
            <a:extLst>
              <a:ext uri="{FF2B5EF4-FFF2-40B4-BE49-F238E27FC236}">
                <a16:creationId xmlns:a16="http://schemas.microsoft.com/office/drawing/2014/main" id="{DABCECD7-90DE-4128-ADDE-59276C2FA17F}"/>
              </a:ext>
            </a:extLst>
          </p:cNvPr>
          <p:cNvPicPr>
            <a:picLocks noChangeAspect="1"/>
          </p:cNvPicPr>
          <p:nvPr/>
        </p:nvPicPr>
        <p:blipFill>
          <a:blip r:embed="rId6"/>
          <a:stretch>
            <a:fillRect/>
          </a:stretch>
        </p:blipFill>
        <p:spPr>
          <a:xfrm>
            <a:off x="0" y="87312"/>
            <a:ext cx="1562100" cy="600075"/>
          </a:xfrm>
          <a:prstGeom prst="rect">
            <a:avLst/>
          </a:prstGeom>
        </p:spPr>
      </p:pic>
      <p:sp>
        <p:nvSpPr>
          <p:cNvPr id="2" name="Slide Number Placeholder 1">
            <a:extLst>
              <a:ext uri="{FF2B5EF4-FFF2-40B4-BE49-F238E27FC236}">
                <a16:creationId xmlns:a16="http://schemas.microsoft.com/office/drawing/2014/main" id="{FFF52449-7BF5-4BDB-9028-57BE4E6CF3DA}"/>
              </a:ext>
            </a:extLst>
          </p:cNvPr>
          <p:cNvSpPr>
            <a:spLocks noGrp="1"/>
          </p:cNvSpPr>
          <p:nvPr>
            <p:ph type="sldNum" sz="quarter" idx="13"/>
          </p:nvPr>
        </p:nvSpPr>
        <p:spPr/>
        <p:txBody>
          <a:bodyPr/>
          <a:lstStyle/>
          <a:p>
            <a:fld id="{10A2484C-9E4B-47E5-9EA5-8AFFE68A9307}" type="slidenum">
              <a:rPr lang="th-TH" smtClean="0"/>
              <a:pPr/>
              <a:t>9</a:t>
            </a:fld>
            <a:endParaRPr lang="th-TH" sz="1600" dirty="0"/>
          </a:p>
        </p:txBody>
      </p:sp>
    </p:spTree>
    <p:extLst>
      <p:ext uri="{BB962C8B-B14F-4D97-AF65-F5344CB8AC3E}">
        <p14:creationId xmlns:p14="http://schemas.microsoft.com/office/powerpoint/2010/main" val="1499968516"/>
      </p:ext>
    </p:extLst>
  </p:cSld>
  <p:clrMapOvr>
    <a:masterClrMapping/>
  </p:clrMapOvr>
</p:sld>
</file>

<file path=ppt/theme/theme1.xml><?xml version="1.0" encoding="utf-8"?>
<a:theme xmlns:a="http://schemas.openxmlformats.org/drawingml/2006/main" name="ait_template03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CP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CP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ait_template03 (1)</Template>
  <TotalTime>7472</TotalTime>
  <Words>3869</Words>
  <Application>Microsoft Office PowerPoint</Application>
  <PresentationFormat>Widescreen</PresentationFormat>
  <Paragraphs>418</Paragraphs>
  <Slides>42</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Arial Narrow</vt:lpstr>
      <vt:lpstr>Calibri</vt:lpstr>
      <vt:lpstr>Courier New</vt:lpstr>
      <vt:lpstr>Perpetua</vt:lpstr>
      <vt:lpstr>Roboto</vt:lpstr>
      <vt:lpstr>Verdana</vt:lpstr>
      <vt:lpstr>Wingdings</vt:lpstr>
      <vt:lpstr>ait_template03 (1)</vt:lpstr>
      <vt:lpstr>GCP slide</vt:lpstr>
      <vt:lpstr>1_GCP slide</vt:lpstr>
      <vt:lpstr>CLIMATE CHANGE OVERVIEW, PARIS AGREEMENT &amp; INTERNATIONAL CLIMATE NEGOTIATION, Inter-Governmental Panel on Climate Change (IPCC)</vt:lpstr>
      <vt:lpstr>Key Questions</vt:lpstr>
      <vt:lpstr>Global Fossil CO2 Emissions</vt:lpstr>
      <vt:lpstr>2020 Summary</vt:lpstr>
      <vt:lpstr>Emissions Projections for 2020</vt:lpstr>
      <vt:lpstr>Forecast of global atmospheric CO2 concentration</vt:lpstr>
      <vt:lpstr>Fossil CO2 emissions growth: 2018–2020</vt:lpstr>
      <vt:lpstr>UEA Projection: Overall impact of COVID-19 on regional emissions</vt:lpstr>
      <vt:lpstr>UEA Projection: Overall impact of COVID-19 on emissions by sector</vt:lpstr>
      <vt:lpstr>Carbon Monitor: Overall impact of COVID-19 on regional emissions</vt:lpstr>
      <vt:lpstr>Carbon Monitor: Overall impact of COVID-19 on emissions by sector</vt:lpstr>
      <vt:lpstr>Top emitters: Fossil CO2 Emissions to 2019</vt:lpstr>
      <vt:lpstr>Fossil CO2 Emissions by source</vt:lpstr>
      <vt:lpstr>Historical cumulative emissions by continent</vt:lpstr>
      <vt:lpstr>Consumption-based emissions (carbon footprint)</vt:lpstr>
      <vt:lpstr>Total global emissions</vt:lpstr>
      <vt:lpstr>Summary of key trends</vt:lpstr>
      <vt:lpstr>History of climate negotiation </vt:lpstr>
      <vt:lpstr>UNFCCC Article 2 (Objectives)</vt:lpstr>
      <vt:lpstr>UNFCCC Article 3 (Principles)</vt:lpstr>
      <vt:lpstr>International Climate Regime</vt:lpstr>
      <vt:lpstr>Flexible Mechanisms – CDM, Joint Implementation, Emission Trading</vt:lpstr>
      <vt:lpstr>The Copenhagen (COP15) failure</vt:lpstr>
      <vt:lpstr>Pledge after Copenhagen</vt:lpstr>
      <vt:lpstr>COP 21 Paris Agreement, 2015</vt:lpstr>
      <vt:lpstr>UNFCCC COP 21 – Paris Agreement</vt:lpstr>
      <vt:lpstr>Global State of Paris COP21 pledges</vt:lpstr>
      <vt:lpstr>Mitigation Pledges of Top Emitters</vt:lpstr>
      <vt:lpstr>Carbon quota for a 66% chance to keep below 2°C </vt:lpstr>
      <vt:lpstr>Observed emissions and emissions scenarios</vt:lpstr>
      <vt:lpstr>IPCC</vt:lpstr>
      <vt:lpstr>IPCC Structure</vt:lpstr>
      <vt:lpstr>Essence of Assessment Making</vt:lpstr>
      <vt:lpstr>IPCC Writing and Review Process</vt:lpstr>
      <vt:lpstr>GHG Emissions Growth and Historical Emissions</vt:lpstr>
      <vt:lpstr>Emissions by Sector</vt:lpstr>
      <vt:lpstr>Stabilization of atmospheric concentrations requires moving away from the baseline – regardless of the mitigation goal</vt:lpstr>
      <vt:lpstr>Delaying mitigation is estimated to increase the difficulty and narrow the options for limiting warming to 2°C.</vt:lpstr>
      <vt:lpstr>IPCC Summary Messages</vt:lpstr>
      <vt:lpstr>References</vt:lpstr>
      <vt:lpstr>Thank you</vt:lpstr>
      <vt:lpstr>Fate of anthropogenic CO2 emissions (2010–2019)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dc:creator>
  <cp:keywords>AIT</cp:keywords>
  <cp:lastModifiedBy>Shobhakar Dhakal</cp:lastModifiedBy>
  <cp:revision>138</cp:revision>
  <dcterms:created xsi:type="dcterms:W3CDTF">2017-10-30T04:05:04Z</dcterms:created>
  <dcterms:modified xsi:type="dcterms:W3CDTF">2021-01-25T08:53:19Z</dcterms:modified>
</cp:coreProperties>
</file>