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4" r:id="rId9"/>
    <p:sldId id="263"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1110AD-0886-4490-AC14-09B42DA149C0}" type="datetimeFigureOut">
              <a:rPr lang="en-US" smtClean="0"/>
              <a:t>15-Jan-19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E32F8F-2075-4938-8719-A8758F720127}" type="slidenum">
              <a:rPr lang="en-US" smtClean="0"/>
              <a:t>‹#›</a:t>
            </a:fld>
            <a:endParaRPr lang="en-US"/>
          </a:p>
        </p:txBody>
      </p:sp>
    </p:spTree>
    <p:extLst>
      <p:ext uri="{BB962C8B-B14F-4D97-AF65-F5344CB8AC3E}">
        <p14:creationId xmlns:p14="http://schemas.microsoft.com/office/powerpoint/2010/main" val="437467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E32F8F-2075-4938-8719-A8758F720127}" type="slidenum">
              <a:rPr lang="en-US" smtClean="0"/>
              <a:t>1</a:t>
            </a:fld>
            <a:endParaRPr lang="en-US"/>
          </a:p>
        </p:txBody>
      </p:sp>
    </p:spTree>
    <p:extLst>
      <p:ext uri="{BB962C8B-B14F-4D97-AF65-F5344CB8AC3E}">
        <p14:creationId xmlns:p14="http://schemas.microsoft.com/office/powerpoint/2010/main" val="1662281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0AEC48-AD94-4B29-ACB0-C1775F5F2F25}" type="datetime1">
              <a:rPr lang="en-US" smtClean="0"/>
              <a:t>15-Jan-19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3C774-D551-4430-AAC2-F9C09754B5BC}" type="slidenum">
              <a:rPr lang="en-US" smtClean="0"/>
              <a:t>‹#›</a:t>
            </a:fld>
            <a:endParaRPr lang="en-US"/>
          </a:p>
        </p:txBody>
      </p:sp>
    </p:spTree>
    <p:extLst>
      <p:ext uri="{BB962C8B-B14F-4D97-AF65-F5344CB8AC3E}">
        <p14:creationId xmlns:p14="http://schemas.microsoft.com/office/powerpoint/2010/main" val="1245517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7E43FB-0B1A-4785-8E74-D7E02628A675}" type="datetime1">
              <a:rPr lang="en-US" smtClean="0"/>
              <a:t>15-Jan-19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3C774-D551-4430-AAC2-F9C09754B5BC}" type="slidenum">
              <a:rPr lang="en-US" smtClean="0"/>
              <a:t>‹#›</a:t>
            </a:fld>
            <a:endParaRPr lang="en-US"/>
          </a:p>
        </p:txBody>
      </p:sp>
    </p:spTree>
    <p:extLst>
      <p:ext uri="{BB962C8B-B14F-4D97-AF65-F5344CB8AC3E}">
        <p14:creationId xmlns:p14="http://schemas.microsoft.com/office/powerpoint/2010/main" val="585035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7BB5A5-87A4-439E-A634-816259D33E1F}" type="datetime1">
              <a:rPr lang="en-US" smtClean="0"/>
              <a:t>15-Jan-19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3C774-D551-4430-AAC2-F9C09754B5BC}" type="slidenum">
              <a:rPr lang="en-US" smtClean="0"/>
              <a:t>‹#›</a:t>
            </a:fld>
            <a:endParaRPr lang="en-US"/>
          </a:p>
        </p:txBody>
      </p:sp>
    </p:spTree>
    <p:extLst>
      <p:ext uri="{BB962C8B-B14F-4D97-AF65-F5344CB8AC3E}">
        <p14:creationId xmlns:p14="http://schemas.microsoft.com/office/powerpoint/2010/main" val="272875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4E1875-4B2B-4B3B-8763-E27A85B69450}" type="datetime1">
              <a:rPr lang="en-US" smtClean="0"/>
              <a:t>15-Jan-19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3C774-D551-4430-AAC2-F9C09754B5BC}" type="slidenum">
              <a:rPr lang="en-US" smtClean="0"/>
              <a:t>‹#›</a:t>
            </a:fld>
            <a:endParaRPr lang="en-US"/>
          </a:p>
        </p:txBody>
      </p:sp>
    </p:spTree>
    <p:extLst>
      <p:ext uri="{BB962C8B-B14F-4D97-AF65-F5344CB8AC3E}">
        <p14:creationId xmlns:p14="http://schemas.microsoft.com/office/powerpoint/2010/main" val="890665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C98D1E-F61D-4958-80A3-28FE8DCFA834}" type="datetime1">
              <a:rPr lang="en-US" smtClean="0"/>
              <a:t>15-Jan-19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3C774-D551-4430-AAC2-F9C09754B5BC}" type="slidenum">
              <a:rPr lang="en-US" smtClean="0"/>
              <a:t>‹#›</a:t>
            </a:fld>
            <a:endParaRPr lang="en-US"/>
          </a:p>
        </p:txBody>
      </p:sp>
    </p:spTree>
    <p:extLst>
      <p:ext uri="{BB962C8B-B14F-4D97-AF65-F5344CB8AC3E}">
        <p14:creationId xmlns:p14="http://schemas.microsoft.com/office/powerpoint/2010/main" val="1087848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BCFB1D-3C84-4A4B-8CE7-98891A756558}" type="datetime1">
              <a:rPr lang="en-US" smtClean="0"/>
              <a:t>15-Jan-19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E3C774-D551-4430-AAC2-F9C09754B5BC}" type="slidenum">
              <a:rPr lang="en-US" smtClean="0"/>
              <a:t>‹#›</a:t>
            </a:fld>
            <a:endParaRPr lang="en-US"/>
          </a:p>
        </p:txBody>
      </p:sp>
    </p:spTree>
    <p:extLst>
      <p:ext uri="{BB962C8B-B14F-4D97-AF65-F5344CB8AC3E}">
        <p14:creationId xmlns:p14="http://schemas.microsoft.com/office/powerpoint/2010/main" val="172492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6D14E7-8EA2-4B65-A3C9-1B2012E82614}" type="datetime1">
              <a:rPr lang="en-US" smtClean="0"/>
              <a:t>15-Jan-19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E3C774-D551-4430-AAC2-F9C09754B5BC}" type="slidenum">
              <a:rPr lang="en-US" smtClean="0"/>
              <a:t>‹#›</a:t>
            </a:fld>
            <a:endParaRPr lang="en-US"/>
          </a:p>
        </p:txBody>
      </p:sp>
    </p:spTree>
    <p:extLst>
      <p:ext uri="{BB962C8B-B14F-4D97-AF65-F5344CB8AC3E}">
        <p14:creationId xmlns:p14="http://schemas.microsoft.com/office/powerpoint/2010/main" val="3776150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0E56C0-84AC-4633-B35F-AD27048A349C}" type="datetime1">
              <a:rPr lang="en-US" smtClean="0"/>
              <a:t>15-Jan-19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E3C774-D551-4430-AAC2-F9C09754B5BC}" type="slidenum">
              <a:rPr lang="en-US" smtClean="0"/>
              <a:t>‹#›</a:t>
            </a:fld>
            <a:endParaRPr lang="en-US"/>
          </a:p>
        </p:txBody>
      </p:sp>
    </p:spTree>
    <p:extLst>
      <p:ext uri="{BB962C8B-B14F-4D97-AF65-F5344CB8AC3E}">
        <p14:creationId xmlns:p14="http://schemas.microsoft.com/office/powerpoint/2010/main" val="586252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2FCAA-3974-4C16-935F-C6226A295748}" type="datetime1">
              <a:rPr lang="en-US" smtClean="0"/>
              <a:t>15-Jan-19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E3C774-D551-4430-AAC2-F9C09754B5BC}" type="slidenum">
              <a:rPr lang="en-US" smtClean="0"/>
              <a:t>‹#›</a:t>
            </a:fld>
            <a:endParaRPr lang="en-US"/>
          </a:p>
        </p:txBody>
      </p:sp>
    </p:spTree>
    <p:extLst>
      <p:ext uri="{BB962C8B-B14F-4D97-AF65-F5344CB8AC3E}">
        <p14:creationId xmlns:p14="http://schemas.microsoft.com/office/powerpoint/2010/main" val="1292887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9B6A92-3105-4231-8AB9-5B7FAD91B237}" type="datetime1">
              <a:rPr lang="en-US" smtClean="0"/>
              <a:t>15-Jan-19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E3C774-D551-4430-AAC2-F9C09754B5BC}" type="slidenum">
              <a:rPr lang="en-US" smtClean="0"/>
              <a:t>‹#›</a:t>
            </a:fld>
            <a:endParaRPr lang="en-US"/>
          </a:p>
        </p:txBody>
      </p:sp>
    </p:spTree>
    <p:extLst>
      <p:ext uri="{BB962C8B-B14F-4D97-AF65-F5344CB8AC3E}">
        <p14:creationId xmlns:p14="http://schemas.microsoft.com/office/powerpoint/2010/main" val="2590122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A8BC8-2E4C-4E69-9413-B07EE88F1BBD}" type="datetime1">
              <a:rPr lang="en-US" smtClean="0"/>
              <a:t>15-Jan-19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E3C774-D551-4430-AAC2-F9C09754B5BC}" type="slidenum">
              <a:rPr lang="en-US" smtClean="0"/>
              <a:t>‹#›</a:t>
            </a:fld>
            <a:endParaRPr lang="en-US"/>
          </a:p>
        </p:txBody>
      </p:sp>
    </p:spTree>
    <p:extLst>
      <p:ext uri="{BB962C8B-B14F-4D97-AF65-F5344CB8AC3E}">
        <p14:creationId xmlns:p14="http://schemas.microsoft.com/office/powerpoint/2010/main" val="734608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507A6-359D-4B2A-84E6-05F8EFB2DA42}" type="datetime1">
              <a:rPr lang="en-US" smtClean="0"/>
              <a:t>15-Jan-19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C774-D551-4430-AAC2-F9C09754B5BC}" type="slidenum">
              <a:rPr lang="en-US" smtClean="0"/>
              <a:t>‹#›</a:t>
            </a:fld>
            <a:endParaRPr lang="en-US"/>
          </a:p>
        </p:txBody>
      </p:sp>
    </p:spTree>
    <p:extLst>
      <p:ext uri="{BB962C8B-B14F-4D97-AF65-F5344CB8AC3E}">
        <p14:creationId xmlns:p14="http://schemas.microsoft.com/office/powerpoint/2010/main" val="430286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2510"/>
            <a:ext cx="9144000" cy="2387600"/>
          </a:xfrm>
        </p:spPr>
        <p:txBody>
          <a:bodyPr>
            <a:normAutofit fontScale="90000"/>
          </a:bodyPr>
          <a:lstStyle/>
          <a:p>
            <a:r>
              <a:rPr lang="en-US" dirty="0" smtClean="0"/>
              <a:t>SUSTAINABLE DEVELOPMENT &amp; INTERNATIONAL POLITICS </a:t>
            </a:r>
            <a:endParaRPr lang="en-US" dirty="0"/>
          </a:p>
        </p:txBody>
      </p:sp>
      <p:sp>
        <p:nvSpPr>
          <p:cNvPr id="3" name="Subtitle 2"/>
          <p:cNvSpPr>
            <a:spLocks noGrp="1"/>
          </p:cNvSpPr>
          <p:nvPr>
            <p:ph type="subTitle" idx="1"/>
          </p:nvPr>
        </p:nvSpPr>
        <p:spPr>
          <a:xfrm>
            <a:off x="1524000" y="3181081"/>
            <a:ext cx="9332890" cy="2987899"/>
          </a:xfrm>
        </p:spPr>
        <p:txBody>
          <a:bodyPr>
            <a:normAutofit fontScale="70000" lnSpcReduction="20000"/>
          </a:bodyPr>
          <a:lstStyle/>
          <a:p>
            <a:r>
              <a:rPr lang="en-US" dirty="0" smtClean="0"/>
              <a:t>PROF. KAZI F JALAL </a:t>
            </a:r>
            <a:r>
              <a:rPr lang="en-US" dirty="0" err="1" smtClean="0"/>
              <a:t>Ph.D</a:t>
            </a:r>
            <a:r>
              <a:rPr lang="en-US" dirty="0" smtClean="0"/>
              <a:t> (Harvard)</a:t>
            </a:r>
          </a:p>
          <a:p>
            <a:r>
              <a:rPr lang="en-US" dirty="0" smtClean="0"/>
              <a:t>Visiting Professor, School of Government and Public Policy, O.P Jindal Global University, INDIA</a:t>
            </a:r>
          </a:p>
          <a:p>
            <a:r>
              <a:rPr lang="en-US" dirty="0" smtClean="0"/>
              <a:t>&amp;</a:t>
            </a:r>
          </a:p>
          <a:p>
            <a:r>
              <a:rPr lang="en-US" dirty="0" smtClean="0"/>
              <a:t>Former Lecturer, Program of Sustainability and Environmental Management</a:t>
            </a:r>
          </a:p>
          <a:p>
            <a:r>
              <a:rPr lang="en-US" dirty="0" smtClean="0"/>
              <a:t>Harvard University, USA  </a:t>
            </a:r>
          </a:p>
          <a:p>
            <a:r>
              <a:rPr lang="en-US" dirty="0" smtClean="0"/>
              <a:t>--------------------------------------------------------------------------------------------------------------------------------</a:t>
            </a:r>
          </a:p>
          <a:p>
            <a:pPr algn="l"/>
            <a:r>
              <a:rPr lang="en-US" dirty="0" smtClean="0"/>
              <a:t>Reference Materials:</a:t>
            </a:r>
          </a:p>
          <a:p>
            <a:pPr algn="l"/>
            <a:r>
              <a:rPr lang="en-US" dirty="0" smtClean="0"/>
              <a:t>1. SUSTAINABLE DEVELOPMENT IN ASIA by D.V SMITH &amp; KAZI F.JALAL (2000)</a:t>
            </a:r>
          </a:p>
          <a:p>
            <a:pPr algn="l"/>
            <a:r>
              <a:rPr lang="en-US" dirty="0" smtClean="0"/>
              <a:t>2. An INTRODUCTION TO SUSTAINABLE DEVELOPMENT by Peter Rogers, </a:t>
            </a:r>
            <a:r>
              <a:rPr lang="en-US" dirty="0" err="1" smtClean="0"/>
              <a:t>Kazi</a:t>
            </a:r>
            <a:r>
              <a:rPr lang="en-US" dirty="0" smtClean="0"/>
              <a:t> Jalal &amp; John Boyd (2005)</a:t>
            </a:r>
          </a:p>
          <a:p>
            <a:endParaRPr lang="en-US" dirty="0"/>
          </a:p>
        </p:txBody>
      </p:sp>
    </p:spTree>
    <p:extLst>
      <p:ext uri="{BB962C8B-B14F-4D97-AF65-F5344CB8AC3E}">
        <p14:creationId xmlns:p14="http://schemas.microsoft.com/office/powerpoint/2010/main" val="3788349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TOR of EHMs</a:t>
            </a:r>
            <a:endParaRPr lang="en-US" b="1" dirty="0"/>
          </a:p>
        </p:txBody>
      </p:sp>
      <p:sp>
        <p:nvSpPr>
          <p:cNvPr id="3" name="Content Placeholder 2"/>
          <p:cNvSpPr>
            <a:spLocks noGrp="1"/>
          </p:cNvSpPr>
          <p:nvPr>
            <p:ph idx="1"/>
          </p:nvPr>
        </p:nvSpPr>
        <p:spPr/>
        <p:txBody>
          <a:bodyPr/>
          <a:lstStyle/>
          <a:p>
            <a:r>
              <a:rPr lang="en-US" dirty="0" smtClean="0"/>
              <a:t>“Claudine told me that there were two primary objectives of my work. First, I was to justify huge international loans that would funnel money back to MAIN and other U.S. companies (such as Bechtel, Halliburton, Stone and Webster, and Brown and Root) through massive engineering and construction projects. Second, I would work to bankrupt the countries that received these loans (after they had paid MAIN and the other US contractors, of course) so that they would be forever beholden to their creditors, and so they would present easy targets when we need favors, including military bases, UN votes, or access to oil and other natural resources.”</a:t>
            </a:r>
            <a:endParaRPr lang="en-US" dirty="0"/>
          </a:p>
        </p:txBody>
      </p:sp>
      <p:sp>
        <p:nvSpPr>
          <p:cNvPr id="5" name="Slide Number Placeholder 4"/>
          <p:cNvSpPr>
            <a:spLocks noGrp="1"/>
          </p:cNvSpPr>
          <p:nvPr>
            <p:ph type="sldNum" sz="quarter" idx="12"/>
          </p:nvPr>
        </p:nvSpPr>
        <p:spPr/>
        <p:txBody>
          <a:bodyPr/>
          <a:lstStyle/>
          <a:p>
            <a:fld id="{E0E3C774-D551-4430-AAC2-F9C09754B5BC}" type="slidenum">
              <a:rPr lang="en-US" smtClean="0"/>
              <a:t>10</a:t>
            </a:fld>
            <a:endParaRPr lang="en-US"/>
          </a:p>
        </p:txBody>
      </p:sp>
    </p:spTree>
    <p:extLst>
      <p:ext uri="{BB962C8B-B14F-4D97-AF65-F5344CB8AC3E}">
        <p14:creationId xmlns:p14="http://schemas.microsoft.com/office/powerpoint/2010/main" val="2766062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Financing SD: International Politics </a:t>
            </a:r>
            <a:endParaRPr lang="en-US" b="1" dirty="0"/>
          </a:p>
        </p:txBody>
      </p:sp>
      <p:sp>
        <p:nvSpPr>
          <p:cNvPr id="3" name="Content Placeholder 2"/>
          <p:cNvSpPr>
            <a:spLocks noGrp="1"/>
          </p:cNvSpPr>
          <p:nvPr>
            <p:ph idx="1"/>
          </p:nvPr>
        </p:nvSpPr>
        <p:spPr/>
        <p:txBody>
          <a:bodyPr>
            <a:normAutofit/>
          </a:bodyPr>
          <a:lstStyle/>
          <a:p>
            <a:r>
              <a:rPr lang="en-US" sz="4000" dirty="0" smtClean="0"/>
              <a:t>How much money do you need?</a:t>
            </a:r>
          </a:p>
          <a:p>
            <a:r>
              <a:rPr lang="en-US" sz="4000" dirty="0" smtClean="0"/>
              <a:t>Current preferences of IFIs</a:t>
            </a:r>
          </a:p>
          <a:p>
            <a:r>
              <a:rPr lang="en-US" sz="4000" dirty="0" smtClean="0"/>
              <a:t>Economic Hit Man (EHM)</a:t>
            </a:r>
            <a:endParaRPr lang="en-US" sz="4000" dirty="0"/>
          </a:p>
        </p:txBody>
      </p:sp>
      <p:sp>
        <p:nvSpPr>
          <p:cNvPr id="5" name="Slide Number Placeholder 4"/>
          <p:cNvSpPr>
            <a:spLocks noGrp="1"/>
          </p:cNvSpPr>
          <p:nvPr>
            <p:ph type="sldNum" sz="quarter" idx="12"/>
          </p:nvPr>
        </p:nvSpPr>
        <p:spPr/>
        <p:txBody>
          <a:bodyPr/>
          <a:lstStyle/>
          <a:p>
            <a:fld id="{E0E3C774-D551-4430-AAC2-F9C09754B5BC}" type="slidenum">
              <a:rPr lang="en-US" smtClean="0"/>
              <a:t>2</a:t>
            </a:fld>
            <a:endParaRPr lang="en-US"/>
          </a:p>
        </p:txBody>
      </p:sp>
    </p:spTree>
    <p:extLst>
      <p:ext uri="{BB962C8B-B14F-4D97-AF65-F5344CB8AC3E}">
        <p14:creationId xmlns:p14="http://schemas.microsoft.com/office/powerpoint/2010/main" val="3204797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Financing Sustainable Development </a:t>
            </a:r>
            <a:endParaRPr lang="en-US" b="1" dirty="0"/>
          </a:p>
        </p:txBody>
      </p:sp>
      <p:sp>
        <p:nvSpPr>
          <p:cNvPr id="3" name="Content Placeholder 2"/>
          <p:cNvSpPr>
            <a:spLocks noGrp="1"/>
          </p:cNvSpPr>
          <p:nvPr>
            <p:ph idx="1"/>
          </p:nvPr>
        </p:nvSpPr>
        <p:spPr/>
        <p:txBody>
          <a:bodyPr/>
          <a:lstStyle/>
          <a:p>
            <a:r>
              <a:rPr lang="en-US" dirty="0" smtClean="0"/>
              <a:t>There is a global consensus that achieving SD requires </a:t>
            </a:r>
            <a:r>
              <a:rPr lang="en-US" dirty="0" err="1" smtClean="0"/>
              <a:t>susbstantial</a:t>
            </a:r>
            <a:r>
              <a:rPr lang="en-US" dirty="0" smtClean="0"/>
              <a:t> mobilization of financial resources *</a:t>
            </a:r>
          </a:p>
          <a:p>
            <a:r>
              <a:rPr lang="en-US" dirty="0" smtClean="0"/>
              <a:t>On the demand side, estimates have been made at various stages of development of action plans by the UN (1992-2012)</a:t>
            </a:r>
          </a:p>
          <a:p>
            <a:r>
              <a:rPr lang="en-US" dirty="0" smtClean="0"/>
              <a:t>Similarly on the supply side several estimates exist as to how much financing may be available and from which sources</a:t>
            </a:r>
          </a:p>
          <a:p>
            <a:pPr marL="0" indent="0">
              <a:buNone/>
            </a:pPr>
            <a:r>
              <a:rPr lang="en-US" dirty="0" smtClean="0"/>
              <a:t>*UN systems(2013): “Financing SD in the global partnership beyond 2015”</a:t>
            </a:r>
            <a:endParaRPr lang="en-US" dirty="0"/>
          </a:p>
        </p:txBody>
      </p:sp>
      <p:sp>
        <p:nvSpPr>
          <p:cNvPr id="5" name="Slide Number Placeholder 4"/>
          <p:cNvSpPr>
            <a:spLocks noGrp="1"/>
          </p:cNvSpPr>
          <p:nvPr>
            <p:ph type="sldNum" sz="quarter" idx="12"/>
          </p:nvPr>
        </p:nvSpPr>
        <p:spPr/>
        <p:txBody>
          <a:bodyPr/>
          <a:lstStyle/>
          <a:p>
            <a:fld id="{E0E3C774-D551-4430-AAC2-F9C09754B5BC}" type="slidenum">
              <a:rPr lang="en-US" smtClean="0"/>
              <a:t>3</a:t>
            </a:fld>
            <a:endParaRPr lang="en-US"/>
          </a:p>
        </p:txBody>
      </p:sp>
    </p:spTree>
    <p:extLst>
      <p:ext uri="{BB962C8B-B14F-4D97-AF65-F5344CB8AC3E}">
        <p14:creationId xmlns:p14="http://schemas.microsoft.com/office/powerpoint/2010/main" val="4267976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Financing SD</a:t>
            </a:r>
            <a:endParaRPr lang="en-US" b="1" dirty="0"/>
          </a:p>
        </p:txBody>
      </p:sp>
      <p:sp>
        <p:nvSpPr>
          <p:cNvPr id="3" name="Content Placeholder 2"/>
          <p:cNvSpPr>
            <a:spLocks noGrp="1"/>
          </p:cNvSpPr>
          <p:nvPr>
            <p:ph idx="1"/>
          </p:nvPr>
        </p:nvSpPr>
        <p:spPr/>
        <p:txBody>
          <a:bodyPr/>
          <a:lstStyle/>
          <a:p>
            <a:r>
              <a:rPr lang="en-US" dirty="0" smtClean="0"/>
              <a:t>Earth Submit, Brazil, 1992 : $625b/</a:t>
            </a:r>
            <a:r>
              <a:rPr lang="en-US" dirty="0" err="1" smtClean="0"/>
              <a:t>yr</a:t>
            </a:r>
            <a:endParaRPr lang="en-US" dirty="0" smtClean="0"/>
          </a:p>
          <a:p>
            <a:r>
              <a:rPr lang="en-US" dirty="0" smtClean="0"/>
              <a:t>UN system(2013): “Financing SD in the global partnership beyond 2015”: 1%-2.5% of global GDP/yr. from 2010-2050. </a:t>
            </a:r>
          </a:p>
          <a:p>
            <a:r>
              <a:rPr lang="en-US" dirty="0" smtClean="0"/>
              <a:t>1% of global GDP in 2010 = $630 b/</a:t>
            </a:r>
            <a:r>
              <a:rPr lang="en-US" dirty="0" err="1" smtClean="0"/>
              <a:t>yr</a:t>
            </a:r>
            <a:endParaRPr lang="en-US" dirty="0" smtClean="0"/>
          </a:p>
          <a:p>
            <a:r>
              <a:rPr lang="en-US" i="1" dirty="0" smtClean="0"/>
              <a:t>Total estimated demand for SD: $630 b/</a:t>
            </a:r>
            <a:r>
              <a:rPr lang="en-US" i="1" dirty="0" err="1" smtClean="0"/>
              <a:t>yr</a:t>
            </a:r>
            <a:endParaRPr lang="en-US" i="1" dirty="0"/>
          </a:p>
        </p:txBody>
      </p:sp>
      <p:sp>
        <p:nvSpPr>
          <p:cNvPr id="5" name="Slide Number Placeholder 4"/>
          <p:cNvSpPr>
            <a:spLocks noGrp="1"/>
          </p:cNvSpPr>
          <p:nvPr>
            <p:ph type="sldNum" sz="quarter" idx="12"/>
          </p:nvPr>
        </p:nvSpPr>
        <p:spPr/>
        <p:txBody>
          <a:bodyPr/>
          <a:lstStyle/>
          <a:p>
            <a:fld id="{E0E3C774-D551-4430-AAC2-F9C09754B5BC}" type="slidenum">
              <a:rPr lang="en-US" smtClean="0"/>
              <a:t>4</a:t>
            </a:fld>
            <a:endParaRPr lang="en-US"/>
          </a:p>
        </p:txBody>
      </p:sp>
    </p:spTree>
    <p:extLst>
      <p:ext uri="{BB962C8B-B14F-4D97-AF65-F5344CB8AC3E}">
        <p14:creationId xmlns:p14="http://schemas.microsoft.com/office/powerpoint/2010/main" val="4083173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3184"/>
            <a:ext cx="10515600" cy="978793"/>
          </a:xfrm>
        </p:spPr>
        <p:txBody>
          <a:bodyPr/>
          <a:lstStyle/>
          <a:p>
            <a:r>
              <a:rPr lang="en-US" b="1" dirty="0" smtClean="0"/>
              <a:t>Poverty &amp; Global Priorities in Spending</a:t>
            </a:r>
            <a:endParaRPr lang="en-US" b="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62946159"/>
              </p:ext>
            </p:extLst>
          </p:nvPr>
        </p:nvGraphicFramePr>
        <p:xfrm>
          <a:off x="838196" y="1171977"/>
          <a:ext cx="5253510" cy="5487688"/>
        </p:xfrm>
        <a:graphic>
          <a:graphicData uri="http://schemas.openxmlformats.org/drawingml/2006/table">
            <a:tbl>
              <a:tblPr firstRow="1" bandRow="1">
                <a:tableStyleId>{5940675A-B579-460E-94D1-54222C63F5DA}</a:tableStyleId>
              </a:tblPr>
              <a:tblGrid>
                <a:gridCol w="2626755"/>
                <a:gridCol w="2626755"/>
              </a:tblGrid>
              <a:tr h="355513">
                <a:tc>
                  <a:txBody>
                    <a:bodyPr/>
                    <a:lstStyle/>
                    <a:p>
                      <a:pPr algn="ctr"/>
                      <a:r>
                        <a:rPr lang="en-US" dirty="0" smtClean="0"/>
                        <a:t>Items</a:t>
                      </a:r>
                      <a:r>
                        <a:rPr lang="en-US" baseline="0" dirty="0" smtClean="0"/>
                        <a:t> of Expenditure </a:t>
                      </a:r>
                      <a:endParaRPr lang="en-US" dirty="0"/>
                    </a:p>
                  </a:txBody>
                  <a:tcPr/>
                </a:tc>
                <a:tc>
                  <a:txBody>
                    <a:bodyPr/>
                    <a:lstStyle/>
                    <a:p>
                      <a:pPr algn="ctr"/>
                      <a:r>
                        <a:rPr lang="en-US" dirty="0" err="1" smtClean="0"/>
                        <a:t>US$b</a:t>
                      </a:r>
                      <a:r>
                        <a:rPr lang="en-US" dirty="0" smtClean="0"/>
                        <a:t>/</a:t>
                      </a:r>
                      <a:r>
                        <a:rPr lang="en-US" dirty="0" err="1" smtClean="0"/>
                        <a:t>yr</a:t>
                      </a:r>
                      <a:endParaRPr lang="en-US" dirty="0"/>
                    </a:p>
                  </a:txBody>
                  <a:tcPr/>
                </a:tc>
              </a:tr>
              <a:tr h="458488">
                <a:tc>
                  <a:txBody>
                    <a:bodyPr/>
                    <a:lstStyle/>
                    <a:p>
                      <a:pPr marL="285750" indent="-285750">
                        <a:buFont typeface="Arial" panose="020B0604020202020204" pitchFamily="34" charset="0"/>
                        <a:buChar char="•"/>
                      </a:pPr>
                      <a:r>
                        <a:rPr lang="en-US" dirty="0" smtClean="0"/>
                        <a:t>Cosmetics</a:t>
                      </a:r>
                      <a:r>
                        <a:rPr lang="en-US" baseline="0" dirty="0" smtClean="0"/>
                        <a:t> in USA</a:t>
                      </a:r>
                      <a:endParaRPr lang="en-US" dirty="0"/>
                    </a:p>
                  </a:txBody>
                  <a:tcPr/>
                </a:tc>
                <a:tc>
                  <a:txBody>
                    <a:bodyPr/>
                    <a:lstStyle/>
                    <a:p>
                      <a:pPr algn="ctr"/>
                      <a:r>
                        <a:rPr lang="en-US" dirty="0" smtClean="0"/>
                        <a:t>8</a:t>
                      </a:r>
                      <a:endParaRPr lang="en-US" dirty="0"/>
                    </a:p>
                  </a:txBody>
                  <a:tcPr/>
                </a:tc>
              </a:tr>
              <a:tr h="606905">
                <a:tc>
                  <a:txBody>
                    <a:bodyPr/>
                    <a:lstStyle/>
                    <a:p>
                      <a:pPr marL="285750" indent="-285750">
                        <a:buFont typeface="Arial" panose="020B0604020202020204" pitchFamily="34" charset="0"/>
                        <a:buChar char="•"/>
                      </a:pPr>
                      <a:r>
                        <a:rPr lang="en-US" dirty="0" smtClean="0"/>
                        <a:t>Perfumes</a:t>
                      </a:r>
                      <a:r>
                        <a:rPr lang="en-US" baseline="0" dirty="0" smtClean="0"/>
                        <a:t> in Europe &amp; USA</a:t>
                      </a:r>
                      <a:endParaRPr lang="en-US" dirty="0"/>
                    </a:p>
                  </a:txBody>
                  <a:tcPr/>
                </a:tc>
                <a:tc>
                  <a:txBody>
                    <a:bodyPr/>
                    <a:lstStyle/>
                    <a:p>
                      <a:pPr algn="ctr"/>
                      <a:r>
                        <a:rPr lang="en-US" dirty="0" smtClean="0"/>
                        <a:t>12</a:t>
                      </a:r>
                      <a:endParaRPr lang="en-US" dirty="0"/>
                    </a:p>
                  </a:txBody>
                  <a:tcPr/>
                </a:tc>
              </a:tr>
              <a:tr h="355513">
                <a:tc>
                  <a:txBody>
                    <a:bodyPr/>
                    <a:lstStyle/>
                    <a:p>
                      <a:pPr marL="285750" indent="-285750">
                        <a:buFont typeface="Arial" panose="020B0604020202020204" pitchFamily="34" charset="0"/>
                        <a:buChar char="•"/>
                      </a:pPr>
                      <a:r>
                        <a:rPr lang="en-US" dirty="0" smtClean="0"/>
                        <a:t>Ice cream</a:t>
                      </a:r>
                      <a:r>
                        <a:rPr lang="en-US" baseline="0" dirty="0" smtClean="0"/>
                        <a:t> in Europe </a:t>
                      </a:r>
                      <a:endParaRPr lang="en-US" dirty="0"/>
                    </a:p>
                  </a:txBody>
                  <a:tcPr/>
                </a:tc>
                <a:tc>
                  <a:txBody>
                    <a:bodyPr/>
                    <a:lstStyle/>
                    <a:p>
                      <a:pPr algn="ctr"/>
                      <a:r>
                        <a:rPr lang="en-US" dirty="0" smtClean="0"/>
                        <a:t>11</a:t>
                      </a:r>
                      <a:endParaRPr lang="en-US" dirty="0"/>
                    </a:p>
                  </a:txBody>
                  <a:tcPr/>
                </a:tc>
              </a:tr>
              <a:tr h="606905">
                <a:tc>
                  <a:txBody>
                    <a:bodyPr/>
                    <a:lstStyle/>
                    <a:p>
                      <a:pPr marL="285750" indent="-285750">
                        <a:buFont typeface="Arial" panose="020B0604020202020204" pitchFamily="34" charset="0"/>
                        <a:buChar char="•"/>
                      </a:pPr>
                      <a:r>
                        <a:rPr lang="en-US" dirty="0" smtClean="0"/>
                        <a:t>Pet</a:t>
                      </a:r>
                      <a:r>
                        <a:rPr lang="en-US" baseline="0" dirty="0" smtClean="0"/>
                        <a:t> foods in USA &amp; Europe</a:t>
                      </a:r>
                      <a:endParaRPr lang="en-US" dirty="0"/>
                    </a:p>
                  </a:txBody>
                  <a:tcPr/>
                </a:tc>
                <a:tc>
                  <a:txBody>
                    <a:bodyPr/>
                    <a:lstStyle/>
                    <a:p>
                      <a:pPr algn="ctr"/>
                      <a:r>
                        <a:rPr lang="en-US" dirty="0" smtClean="0"/>
                        <a:t>17</a:t>
                      </a:r>
                      <a:endParaRPr lang="en-US" dirty="0"/>
                    </a:p>
                  </a:txBody>
                  <a:tcPr/>
                </a:tc>
              </a:tr>
              <a:tr h="606905">
                <a:tc>
                  <a:txBody>
                    <a:bodyPr/>
                    <a:lstStyle/>
                    <a:p>
                      <a:pPr marL="285750" indent="-285750">
                        <a:buFont typeface="Arial" panose="020B0604020202020204" pitchFamily="34" charset="0"/>
                        <a:buChar char="•"/>
                      </a:pPr>
                      <a:r>
                        <a:rPr lang="en-US" dirty="0" smtClean="0"/>
                        <a:t>Business entertainment,</a:t>
                      </a:r>
                      <a:r>
                        <a:rPr lang="en-US" baseline="0" dirty="0" smtClean="0"/>
                        <a:t> Japan</a:t>
                      </a:r>
                      <a:endParaRPr lang="en-US" dirty="0"/>
                    </a:p>
                  </a:txBody>
                  <a:tcPr/>
                </a:tc>
                <a:tc>
                  <a:txBody>
                    <a:bodyPr/>
                    <a:lstStyle/>
                    <a:p>
                      <a:pPr algn="ctr"/>
                      <a:r>
                        <a:rPr lang="en-US" dirty="0" smtClean="0"/>
                        <a:t>35</a:t>
                      </a:r>
                      <a:endParaRPr lang="en-US" dirty="0"/>
                    </a:p>
                  </a:txBody>
                  <a:tcPr/>
                </a:tc>
              </a:tr>
              <a:tr h="355513">
                <a:tc>
                  <a:txBody>
                    <a:bodyPr/>
                    <a:lstStyle/>
                    <a:p>
                      <a:pPr marL="285750" indent="-285750">
                        <a:buFont typeface="Arial" panose="020B0604020202020204" pitchFamily="34" charset="0"/>
                        <a:buChar char="•"/>
                      </a:pPr>
                      <a:r>
                        <a:rPr lang="en-US" dirty="0" smtClean="0"/>
                        <a:t>Cigarettes in Europe </a:t>
                      </a:r>
                      <a:endParaRPr lang="en-US" dirty="0"/>
                    </a:p>
                  </a:txBody>
                  <a:tcPr/>
                </a:tc>
                <a:tc>
                  <a:txBody>
                    <a:bodyPr/>
                    <a:lstStyle/>
                    <a:p>
                      <a:pPr algn="ctr"/>
                      <a:r>
                        <a:rPr lang="en-US" dirty="0" smtClean="0"/>
                        <a:t>50</a:t>
                      </a:r>
                      <a:endParaRPr lang="en-US" dirty="0"/>
                    </a:p>
                  </a:txBody>
                  <a:tcPr/>
                </a:tc>
              </a:tr>
              <a:tr h="606905">
                <a:tc>
                  <a:txBody>
                    <a:bodyPr/>
                    <a:lstStyle/>
                    <a:p>
                      <a:pPr marL="285750" indent="-285750">
                        <a:buFont typeface="Arial" panose="020B0604020202020204" pitchFamily="34" charset="0"/>
                        <a:buChar char="•"/>
                      </a:pPr>
                      <a:r>
                        <a:rPr lang="en-US" dirty="0" smtClean="0"/>
                        <a:t>Alcoholic drinks in Europe </a:t>
                      </a:r>
                      <a:endParaRPr lang="en-US" dirty="0"/>
                    </a:p>
                  </a:txBody>
                  <a:tcPr/>
                </a:tc>
                <a:tc>
                  <a:txBody>
                    <a:bodyPr/>
                    <a:lstStyle/>
                    <a:p>
                      <a:pPr algn="ctr"/>
                      <a:r>
                        <a:rPr lang="en-US" dirty="0" smtClean="0"/>
                        <a:t>105</a:t>
                      </a:r>
                      <a:endParaRPr lang="en-US" dirty="0"/>
                    </a:p>
                  </a:txBody>
                  <a:tcPr/>
                </a:tc>
              </a:tr>
              <a:tr h="606905">
                <a:tc>
                  <a:txBody>
                    <a:bodyPr/>
                    <a:lstStyle/>
                    <a:p>
                      <a:pPr marL="285750" indent="-285750">
                        <a:buFont typeface="Arial" panose="020B0604020202020204" pitchFamily="34" charset="0"/>
                        <a:buChar char="•"/>
                      </a:pPr>
                      <a:r>
                        <a:rPr lang="en-US" dirty="0" smtClean="0"/>
                        <a:t>Narcotic drugs in the World</a:t>
                      </a:r>
                      <a:endParaRPr lang="en-US" dirty="0"/>
                    </a:p>
                  </a:txBody>
                  <a:tcPr/>
                </a:tc>
                <a:tc>
                  <a:txBody>
                    <a:bodyPr/>
                    <a:lstStyle/>
                    <a:p>
                      <a:pPr algn="ctr"/>
                      <a:r>
                        <a:rPr lang="en-US" dirty="0" smtClean="0"/>
                        <a:t>400</a:t>
                      </a:r>
                      <a:endParaRPr lang="en-US" dirty="0"/>
                    </a:p>
                  </a:txBody>
                  <a:tcPr/>
                </a:tc>
              </a:tr>
              <a:tr h="355513">
                <a:tc>
                  <a:txBody>
                    <a:bodyPr/>
                    <a:lstStyle/>
                    <a:p>
                      <a:r>
                        <a:rPr lang="en-US" dirty="0" smtClean="0"/>
                        <a:t>Military spending, Global</a:t>
                      </a:r>
                      <a:endParaRPr lang="en-US" dirty="0"/>
                    </a:p>
                  </a:txBody>
                  <a:tcPr/>
                </a:tc>
                <a:tc>
                  <a:txBody>
                    <a:bodyPr/>
                    <a:lstStyle/>
                    <a:p>
                      <a:pPr algn="ctr"/>
                      <a:r>
                        <a:rPr lang="en-US" dirty="0" smtClean="0"/>
                        <a:t>780</a:t>
                      </a:r>
                      <a:endParaRPr lang="en-US" dirty="0"/>
                    </a:p>
                  </a:txBody>
                  <a:tcPr/>
                </a:tc>
              </a:tr>
              <a:tr h="355513">
                <a:tc>
                  <a:txBody>
                    <a:bodyPr/>
                    <a:lstStyle/>
                    <a:p>
                      <a:pPr algn="r"/>
                      <a:r>
                        <a:rPr lang="en-US" dirty="0" smtClean="0"/>
                        <a:t>Total:</a:t>
                      </a:r>
                      <a:endParaRPr lang="en-US" dirty="0"/>
                    </a:p>
                  </a:txBody>
                  <a:tcPr/>
                </a:tc>
                <a:tc>
                  <a:txBody>
                    <a:bodyPr/>
                    <a:lstStyle/>
                    <a:p>
                      <a:pPr algn="ctr"/>
                      <a:r>
                        <a:rPr lang="en-US" dirty="0" smtClean="0"/>
                        <a:t>1418</a:t>
                      </a:r>
                      <a:endParaRPr lang="en-US" dirty="0"/>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58894906"/>
              </p:ext>
            </p:extLst>
          </p:nvPr>
        </p:nvGraphicFramePr>
        <p:xfrm>
          <a:off x="6452314" y="1171977"/>
          <a:ext cx="4468970" cy="3097371"/>
        </p:xfrm>
        <a:graphic>
          <a:graphicData uri="http://schemas.openxmlformats.org/drawingml/2006/table">
            <a:tbl>
              <a:tblPr firstRow="1" bandRow="1">
                <a:tableStyleId>{5940675A-B579-460E-94D1-54222C63F5DA}</a:tableStyleId>
              </a:tblPr>
              <a:tblGrid>
                <a:gridCol w="2234485"/>
                <a:gridCol w="2234485"/>
              </a:tblGrid>
              <a:tr h="347732">
                <a:tc>
                  <a:txBody>
                    <a:bodyPr/>
                    <a:lstStyle/>
                    <a:p>
                      <a:pPr algn="ctr"/>
                      <a:r>
                        <a:rPr lang="en-US" dirty="0" smtClean="0"/>
                        <a:t>Basic Needs</a:t>
                      </a:r>
                      <a:endParaRPr lang="en-US" dirty="0"/>
                    </a:p>
                  </a:txBody>
                  <a:tcPr/>
                </a:tc>
                <a:tc>
                  <a:txBody>
                    <a:bodyPr/>
                    <a:lstStyle/>
                    <a:p>
                      <a:pPr algn="ctr"/>
                      <a:r>
                        <a:rPr lang="en-US" dirty="0" smtClean="0"/>
                        <a:t>US$ b/</a:t>
                      </a:r>
                      <a:r>
                        <a:rPr lang="en-US" dirty="0" err="1" smtClean="0"/>
                        <a:t>yr</a:t>
                      </a:r>
                      <a:endParaRPr lang="en-US" dirty="0"/>
                    </a:p>
                  </a:txBody>
                  <a:tcPr/>
                </a:tc>
              </a:tr>
              <a:tr h="445611">
                <a:tc>
                  <a:txBody>
                    <a:bodyPr/>
                    <a:lstStyle/>
                    <a:p>
                      <a:r>
                        <a:rPr lang="en-US" dirty="0" smtClean="0"/>
                        <a:t>Basic Education for all</a:t>
                      </a:r>
                      <a:endParaRPr lang="en-US" dirty="0"/>
                    </a:p>
                  </a:txBody>
                  <a:tcPr/>
                </a:tc>
                <a:tc>
                  <a:txBody>
                    <a:bodyPr/>
                    <a:lstStyle/>
                    <a:p>
                      <a:pPr algn="ctr"/>
                      <a:r>
                        <a:rPr lang="en-US" dirty="0" smtClean="0"/>
                        <a:t>6.0</a:t>
                      </a:r>
                      <a:endParaRPr lang="en-US" dirty="0"/>
                    </a:p>
                  </a:txBody>
                  <a:tcPr/>
                </a:tc>
              </a:tr>
              <a:tr h="583843">
                <a:tc>
                  <a:txBody>
                    <a:bodyPr/>
                    <a:lstStyle/>
                    <a:p>
                      <a:r>
                        <a:rPr lang="en-US" dirty="0" smtClean="0"/>
                        <a:t>Water &amp; sanitation for all </a:t>
                      </a:r>
                      <a:endParaRPr lang="en-US" dirty="0"/>
                    </a:p>
                  </a:txBody>
                  <a:tcPr/>
                </a:tc>
                <a:tc>
                  <a:txBody>
                    <a:bodyPr/>
                    <a:lstStyle/>
                    <a:p>
                      <a:pPr algn="ctr"/>
                      <a:r>
                        <a:rPr lang="en-US" dirty="0" smtClean="0"/>
                        <a:t>10.0</a:t>
                      </a:r>
                      <a:endParaRPr lang="en-US" dirty="0"/>
                    </a:p>
                  </a:txBody>
                  <a:tcPr/>
                </a:tc>
              </a:tr>
              <a:tr h="583843">
                <a:tc>
                  <a:txBody>
                    <a:bodyPr/>
                    <a:lstStyle/>
                    <a:p>
                      <a:r>
                        <a:rPr lang="en-US" dirty="0" smtClean="0"/>
                        <a:t>Basic health &amp; nutrition for all</a:t>
                      </a:r>
                      <a:endParaRPr lang="en-US" dirty="0"/>
                    </a:p>
                  </a:txBody>
                  <a:tcPr/>
                </a:tc>
                <a:tc>
                  <a:txBody>
                    <a:bodyPr/>
                    <a:lstStyle/>
                    <a:p>
                      <a:pPr algn="ctr"/>
                      <a:r>
                        <a:rPr lang="en-US" dirty="0" smtClean="0"/>
                        <a:t>13.0</a:t>
                      </a:r>
                      <a:endParaRPr lang="en-US" dirty="0"/>
                    </a:p>
                  </a:txBody>
                  <a:tcPr/>
                </a:tc>
              </a:tr>
              <a:tr h="583843">
                <a:tc>
                  <a:txBody>
                    <a:bodyPr/>
                    <a:lstStyle/>
                    <a:p>
                      <a:r>
                        <a:rPr lang="en-US" dirty="0" smtClean="0"/>
                        <a:t>Reproductive</a:t>
                      </a:r>
                      <a:r>
                        <a:rPr lang="en-US" baseline="0" dirty="0" smtClean="0"/>
                        <a:t> health for all women</a:t>
                      </a:r>
                      <a:endParaRPr lang="en-US" dirty="0"/>
                    </a:p>
                  </a:txBody>
                  <a:tcPr/>
                </a:tc>
                <a:tc>
                  <a:txBody>
                    <a:bodyPr/>
                    <a:lstStyle/>
                    <a:p>
                      <a:pPr algn="ctr"/>
                      <a:r>
                        <a:rPr lang="en-US" dirty="0" smtClean="0"/>
                        <a:t>12.0</a:t>
                      </a:r>
                      <a:endParaRPr lang="en-US" dirty="0"/>
                    </a:p>
                  </a:txBody>
                  <a:tcPr/>
                </a:tc>
              </a:tr>
              <a:tr h="354171">
                <a:tc>
                  <a:txBody>
                    <a:bodyPr/>
                    <a:lstStyle/>
                    <a:p>
                      <a:pPr algn="r"/>
                      <a:r>
                        <a:rPr lang="en-US" dirty="0" smtClean="0"/>
                        <a:t>Total:</a:t>
                      </a:r>
                      <a:endParaRPr lang="en-US" dirty="0"/>
                    </a:p>
                  </a:txBody>
                  <a:tcPr/>
                </a:tc>
                <a:tc>
                  <a:txBody>
                    <a:bodyPr/>
                    <a:lstStyle/>
                    <a:p>
                      <a:pPr algn="ctr"/>
                      <a:r>
                        <a:rPr lang="en-US" dirty="0" smtClean="0"/>
                        <a:t>41.0</a:t>
                      </a:r>
                      <a:endParaRPr lang="en-US" dirty="0"/>
                    </a:p>
                  </a:txBody>
                  <a:tcPr/>
                </a:tc>
              </a:tr>
            </a:tbl>
          </a:graphicData>
        </a:graphic>
      </p:graphicFrame>
      <p:sp>
        <p:nvSpPr>
          <p:cNvPr id="13" name="TextBox 12"/>
          <p:cNvSpPr txBox="1"/>
          <p:nvPr/>
        </p:nvSpPr>
        <p:spPr>
          <a:xfrm>
            <a:off x="6452314" y="5074276"/>
            <a:ext cx="458488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1.Poverty facts; State of the world(2004);</a:t>
            </a:r>
          </a:p>
          <a:p>
            <a:pPr marL="285750" indent="-285750">
              <a:buFont typeface="Arial" panose="020B0604020202020204" pitchFamily="34" charset="0"/>
              <a:buChar char="•"/>
            </a:pPr>
            <a:r>
              <a:rPr lang="en-US" dirty="0" smtClean="0"/>
              <a:t>2. Globalisssues.org/</a:t>
            </a:r>
            <a:r>
              <a:rPr lang="en-US" dirty="0" err="1" smtClean="0"/>
              <a:t>traderelated</a:t>
            </a:r>
            <a:r>
              <a:rPr lang="en-US" dirty="0" smtClean="0"/>
              <a:t>/facts (2005)</a:t>
            </a:r>
            <a:endParaRPr lang="en-US" dirty="0"/>
          </a:p>
        </p:txBody>
      </p:sp>
      <p:sp>
        <p:nvSpPr>
          <p:cNvPr id="15" name="Slide Number Placeholder 14"/>
          <p:cNvSpPr>
            <a:spLocks noGrp="1"/>
          </p:cNvSpPr>
          <p:nvPr>
            <p:ph type="sldNum" sz="quarter" idx="12"/>
          </p:nvPr>
        </p:nvSpPr>
        <p:spPr/>
        <p:txBody>
          <a:bodyPr/>
          <a:lstStyle/>
          <a:p>
            <a:fld id="{E0E3C774-D551-4430-AAC2-F9C09754B5BC}" type="slidenum">
              <a:rPr lang="en-US" smtClean="0"/>
              <a:t>5</a:t>
            </a:fld>
            <a:endParaRPr lang="en-US"/>
          </a:p>
        </p:txBody>
      </p:sp>
    </p:spTree>
    <p:extLst>
      <p:ext uri="{BB962C8B-B14F-4D97-AF65-F5344CB8AC3E}">
        <p14:creationId xmlns:p14="http://schemas.microsoft.com/office/powerpoint/2010/main" val="3501424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Who Consumes?</a:t>
            </a:r>
            <a:endParaRPr lang="en-US" b="1" dirty="0"/>
          </a:p>
        </p:txBody>
      </p:sp>
      <p:sp>
        <p:nvSpPr>
          <p:cNvPr id="3" name="Content Placeholder 2"/>
          <p:cNvSpPr>
            <a:spLocks noGrp="1"/>
          </p:cNvSpPr>
          <p:nvPr>
            <p:ph idx="1"/>
          </p:nvPr>
        </p:nvSpPr>
        <p:spPr/>
        <p:txBody>
          <a:bodyPr/>
          <a:lstStyle/>
          <a:p>
            <a:r>
              <a:rPr lang="en-US" dirty="0" smtClean="0"/>
              <a:t>D. Smith &amp; </a:t>
            </a:r>
            <a:r>
              <a:rPr lang="en-US" dirty="0" err="1" smtClean="0"/>
              <a:t>K.Jalal</a:t>
            </a:r>
            <a:r>
              <a:rPr lang="en-US" dirty="0" smtClean="0"/>
              <a:t>(2000) Sustainable Development in Asia, Asian Development Bank </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04573521"/>
              </p:ext>
            </p:extLst>
          </p:nvPr>
        </p:nvGraphicFramePr>
        <p:xfrm>
          <a:off x="1146219" y="2820475"/>
          <a:ext cx="9324304" cy="3090927"/>
        </p:xfrm>
        <a:graphic>
          <a:graphicData uri="http://schemas.openxmlformats.org/drawingml/2006/table">
            <a:tbl>
              <a:tblPr firstRow="1" bandRow="1">
                <a:tableStyleId>{5940675A-B579-460E-94D1-54222C63F5DA}</a:tableStyleId>
              </a:tblPr>
              <a:tblGrid>
                <a:gridCol w="1841680"/>
                <a:gridCol w="2408349"/>
                <a:gridCol w="2498501"/>
                <a:gridCol w="2575774"/>
              </a:tblGrid>
              <a:tr h="441561">
                <a:tc>
                  <a:txBody>
                    <a:bodyPr/>
                    <a:lstStyle/>
                    <a:p>
                      <a:r>
                        <a:rPr lang="en-US" dirty="0" smtClean="0"/>
                        <a:t>Product</a:t>
                      </a:r>
                      <a:endParaRPr lang="en-US" dirty="0"/>
                    </a:p>
                  </a:txBody>
                  <a:tcPr/>
                </a:tc>
                <a:tc>
                  <a:txBody>
                    <a:bodyPr/>
                    <a:lstStyle/>
                    <a:p>
                      <a:r>
                        <a:rPr lang="en-US" dirty="0" smtClean="0"/>
                        <a:t>Developed Country(%)</a:t>
                      </a:r>
                      <a:endParaRPr lang="en-US" dirty="0"/>
                    </a:p>
                  </a:txBody>
                  <a:tcPr/>
                </a:tc>
                <a:tc>
                  <a:txBody>
                    <a:bodyPr/>
                    <a:lstStyle/>
                    <a:p>
                      <a:r>
                        <a:rPr lang="en-US" dirty="0" smtClean="0"/>
                        <a:t>Developing</a:t>
                      </a:r>
                      <a:r>
                        <a:rPr lang="en-US" baseline="0" dirty="0" smtClean="0"/>
                        <a:t> Countries(%)</a:t>
                      </a:r>
                      <a:endParaRPr lang="en-US" dirty="0"/>
                    </a:p>
                  </a:txBody>
                  <a:tcPr/>
                </a:tc>
                <a:tc>
                  <a:txBody>
                    <a:bodyPr/>
                    <a:lstStyle/>
                    <a:p>
                      <a:r>
                        <a:rPr lang="en-US" dirty="0" err="1" smtClean="0"/>
                        <a:t>Cons.per</a:t>
                      </a:r>
                      <a:r>
                        <a:rPr lang="en-US" dirty="0" smtClean="0"/>
                        <a:t> capita US/India</a:t>
                      </a:r>
                      <a:endParaRPr lang="en-US" dirty="0"/>
                    </a:p>
                  </a:txBody>
                  <a:tcPr/>
                </a:tc>
              </a:tr>
              <a:tr h="441561">
                <a:tc>
                  <a:txBody>
                    <a:bodyPr/>
                    <a:lstStyle/>
                    <a:p>
                      <a:r>
                        <a:rPr lang="en-US" dirty="0" smtClean="0"/>
                        <a:t>Population</a:t>
                      </a:r>
                      <a:endParaRPr lang="en-US" dirty="0"/>
                    </a:p>
                  </a:txBody>
                  <a:tcPr/>
                </a:tc>
                <a:tc>
                  <a:txBody>
                    <a:bodyPr/>
                    <a:lstStyle/>
                    <a:p>
                      <a:r>
                        <a:rPr lang="en-US" dirty="0" smtClean="0"/>
                        <a:t>24</a:t>
                      </a:r>
                      <a:endParaRPr lang="en-US" dirty="0"/>
                    </a:p>
                  </a:txBody>
                  <a:tcPr/>
                </a:tc>
                <a:tc>
                  <a:txBody>
                    <a:bodyPr/>
                    <a:lstStyle/>
                    <a:p>
                      <a:r>
                        <a:rPr lang="en-US" dirty="0" smtClean="0"/>
                        <a:t>76</a:t>
                      </a:r>
                      <a:endParaRPr lang="en-US" dirty="0"/>
                    </a:p>
                  </a:txBody>
                  <a:tcPr/>
                </a:tc>
                <a:tc>
                  <a:txBody>
                    <a:bodyPr/>
                    <a:lstStyle/>
                    <a:p>
                      <a:endParaRPr lang="en-US" dirty="0"/>
                    </a:p>
                  </a:txBody>
                  <a:tcPr/>
                </a:tc>
              </a:tr>
              <a:tr h="441561">
                <a:tc>
                  <a:txBody>
                    <a:bodyPr/>
                    <a:lstStyle/>
                    <a:p>
                      <a:r>
                        <a:rPr lang="en-US" dirty="0" smtClean="0"/>
                        <a:t>Energy</a:t>
                      </a:r>
                      <a:endParaRPr lang="en-US" dirty="0"/>
                    </a:p>
                  </a:txBody>
                  <a:tcPr/>
                </a:tc>
                <a:tc>
                  <a:txBody>
                    <a:bodyPr/>
                    <a:lstStyle/>
                    <a:p>
                      <a:r>
                        <a:rPr lang="en-US" dirty="0" smtClean="0"/>
                        <a:t>75</a:t>
                      </a:r>
                      <a:endParaRPr lang="en-US" dirty="0"/>
                    </a:p>
                  </a:txBody>
                  <a:tcPr/>
                </a:tc>
                <a:tc>
                  <a:txBody>
                    <a:bodyPr/>
                    <a:lstStyle/>
                    <a:p>
                      <a:r>
                        <a:rPr lang="en-US" dirty="0" smtClean="0"/>
                        <a:t>25</a:t>
                      </a:r>
                      <a:endParaRPr lang="en-US" dirty="0"/>
                    </a:p>
                  </a:txBody>
                  <a:tcPr/>
                </a:tc>
                <a:tc>
                  <a:txBody>
                    <a:bodyPr/>
                    <a:lstStyle/>
                    <a:p>
                      <a:r>
                        <a:rPr lang="en-US" dirty="0" smtClean="0"/>
                        <a:t>35</a:t>
                      </a:r>
                      <a:endParaRPr lang="en-US" dirty="0"/>
                    </a:p>
                  </a:txBody>
                  <a:tcPr/>
                </a:tc>
              </a:tr>
              <a:tr h="441561">
                <a:tc>
                  <a:txBody>
                    <a:bodyPr/>
                    <a:lstStyle/>
                    <a:p>
                      <a:r>
                        <a:rPr lang="en-US" dirty="0" smtClean="0"/>
                        <a:t>Food(meat)</a:t>
                      </a:r>
                      <a:endParaRPr lang="en-US" dirty="0"/>
                    </a:p>
                  </a:txBody>
                  <a:tcPr/>
                </a:tc>
                <a:tc>
                  <a:txBody>
                    <a:bodyPr/>
                    <a:lstStyle/>
                    <a:p>
                      <a:r>
                        <a:rPr lang="en-US" dirty="0" smtClean="0"/>
                        <a:t>64</a:t>
                      </a:r>
                      <a:endParaRPr lang="en-US" dirty="0"/>
                    </a:p>
                  </a:txBody>
                  <a:tcPr/>
                </a:tc>
                <a:tc>
                  <a:txBody>
                    <a:bodyPr/>
                    <a:lstStyle/>
                    <a:p>
                      <a:r>
                        <a:rPr lang="en-US" dirty="0" smtClean="0"/>
                        <a:t>36</a:t>
                      </a:r>
                      <a:endParaRPr lang="en-US" dirty="0"/>
                    </a:p>
                  </a:txBody>
                  <a:tcPr/>
                </a:tc>
                <a:tc>
                  <a:txBody>
                    <a:bodyPr/>
                    <a:lstStyle/>
                    <a:p>
                      <a:r>
                        <a:rPr lang="en-US" dirty="0" smtClean="0"/>
                        <a:t>52</a:t>
                      </a:r>
                      <a:endParaRPr lang="en-US" dirty="0"/>
                    </a:p>
                  </a:txBody>
                  <a:tcPr/>
                </a:tc>
              </a:tr>
              <a:tr h="441561">
                <a:tc>
                  <a:txBody>
                    <a:bodyPr/>
                    <a:lstStyle/>
                    <a:p>
                      <a:r>
                        <a:rPr lang="en-US" dirty="0" smtClean="0"/>
                        <a:t>Metals(Cu)</a:t>
                      </a:r>
                      <a:endParaRPr lang="en-US" dirty="0"/>
                    </a:p>
                  </a:txBody>
                  <a:tcPr/>
                </a:tc>
                <a:tc>
                  <a:txBody>
                    <a:bodyPr/>
                    <a:lstStyle/>
                    <a:p>
                      <a:r>
                        <a:rPr lang="en-US" dirty="0" smtClean="0"/>
                        <a:t>86</a:t>
                      </a:r>
                      <a:endParaRPr lang="en-US" dirty="0"/>
                    </a:p>
                  </a:txBody>
                  <a:tcPr/>
                </a:tc>
                <a:tc>
                  <a:txBody>
                    <a:bodyPr/>
                    <a:lstStyle/>
                    <a:p>
                      <a:r>
                        <a:rPr lang="en-US" dirty="0" smtClean="0"/>
                        <a:t>14</a:t>
                      </a:r>
                      <a:endParaRPr lang="en-US" dirty="0"/>
                    </a:p>
                  </a:txBody>
                  <a:tcPr/>
                </a:tc>
                <a:tc>
                  <a:txBody>
                    <a:bodyPr/>
                    <a:lstStyle/>
                    <a:p>
                      <a:r>
                        <a:rPr lang="en-US" dirty="0" smtClean="0"/>
                        <a:t>245</a:t>
                      </a:r>
                      <a:endParaRPr lang="en-US" dirty="0"/>
                    </a:p>
                  </a:txBody>
                  <a:tcPr/>
                </a:tc>
              </a:tr>
              <a:tr h="441561">
                <a:tc>
                  <a:txBody>
                    <a:bodyPr/>
                    <a:lstStyle/>
                    <a:p>
                      <a:r>
                        <a:rPr lang="en-US" dirty="0" smtClean="0"/>
                        <a:t>Chemicals</a:t>
                      </a:r>
                      <a:endParaRPr lang="en-US" dirty="0"/>
                    </a:p>
                  </a:txBody>
                  <a:tcPr/>
                </a:tc>
                <a:tc>
                  <a:txBody>
                    <a:bodyPr/>
                    <a:lstStyle/>
                    <a:p>
                      <a:r>
                        <a:rPr lang="en-US" dirty="0" smtClean="0"/>
                        <a:t>85</a:t>
                      </a:r>
                      <a:endParaRPr lang="en-US" dirty="0"/>
                    </a:p>
                  </a:txBody>
                  <a:tcPr/>
                </a:tc>
                <a:tc>
                  <a:txBody>
                    <a:bodyPr/>
                    <a:lstStyle/>
                    <a:p>
                      <a:r>
                        <a:rPr lang="en-US" dirty="0" smtClean="0"/>
                        <a:t>15</a:t>
                      </a:r>
                      <a:endParaRPr lang="en-US" dirty="0"/>
                    </a:p>
                  </a:txBody>
                  <a:tcPr/>
                </a:tc>
                <a:tc>
                  <a:txBody>
                    <a:bodyPr/>
                    <a:lstStyle/>
                    <a:p>
                      <a:r>
                        <a:rPr lang="en-US" dirty="0" smtClean="0"/>
                        <a:t>28</a:t>
                      </a:r>
                      <a:endParaRPr lang="en-US" dirty="0"/>
                    </a:p>
                  </a:txBody>
                  <a:tcPr/>
                </a:tc>
              </a:tr>
              <a:tr h="441561">
                <a:tc>
                  <a:txBody>
                    <a:bodyPr/>
                    <a:lstStyle/>
                    <a:p>
                      <a:r>
                        <a:rPr lang="en-US" dirty="0" smtClean="0"/>
                        <a:t>Cars</a:t>
                      </a:r>
                      <a:endParaRPr lang="en-US" dirty="0"/>
                    </a:p>
                  </a:txBody>
                  <a:tcPr/>
                </a:tc>
                <a:tc>
                  <a:txBody>
                    <a:bodyPr/>
                    <a:lstStyle/>
                    <a:p>
                      <a:r>
                        <a:rPr lang="en-US" dirty="0" smtClean="0"/>
                        <a:t>92</a:t>
                      </a:r>
                      <a:endParaRPr lang="en-US" dirty="0"/>
                    </a:p>
                  </a:txBody>
                  <a:tcPr/>
                </a:tc>
                <a:tc>
                  <a:txBody>
                    <a:bodyPr/>
                    <a:lstStyle/>
                    <a:p>
                      <a:r>
                        <a:rPr lang="en-US" dirty="0" smtClean="0"/>
                        <a:t>8</a:t>
                      </a:r>
                      <a:endParaRPr lang="en-US" dirty="0"/>
                    </a:p>
                  </a:txBody>
                  <a:tcPr/>
                </a:tc>
                <a:tc>
                  <a:txBody>
                    <a:bodyPr/>
                    <a:lstStyle/>
                    <a:p>
                      <a:r>
                        <a:rPr lang="en-US" dirty="0" smtClean="0"/>
                        <a:t>320</a:t>
                      </a:r>
                      <a:endParaRPr lang="en-US" dirty="0"/>
                    </a:p>
                  </a:txBody>
                  <a:tcPr/>
                </a:tc>
              </a:tr>
            </a:tbl>
          </a:graphicData>
        </a:graphic>
      </p:graphicFrame>
      <p:sp>
        <p:nvSpPr>
          <p:cNvPr id="6" name="Slide Number Placeholder 5"/>
          <p:cNvSpPr>
            <a:spLocks noGrp="1"/>
          </p:cNvSpPr>
          <p:nvPr>
            <p:ph type="sldNum" sz="quarter" idx="12"/>
          </p:nvPr>
        </p:nvSpPr>
        <p:spPr/>
        <p:txBody>
          <a:bodyPr/>
          <a:lstStyle/>
          <a:p>
            <a:fld id="{E0E3C774-D551-4430-AAC2-F9C09754B5BC}" type="slidenum">
              <a:rPr lang="en-US" smtClean="0"/>
              <a:t>6</a:t>
            </a:fld>
            <a:endParaRPr lang="en-US"/>
          </a:p>
        </p:txBody>
      </p:sp>
    </p:spTree>
    <p:extLst>
      <p:ext uri="{BB962C8B-B14F-4D97-AF65-F5344CB8AC3E}">
        <p14:creationId xmlns:p14="http://schemas.microsoft.com/office/powerpoint/2010/main" val="3922480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Current preferences of IFIs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2457486"/>
              </p:ext>
            </p:extLst>
          </p:nvPr>
        </p:nvGraphicFramePr>
        <p:xfrm>
          <a:off x="838200" y="1825626"/>
          <a:ext cx="10482330" cy="3828201"/>
        </p:xfrm>
        <a:graphic>
          <a:graphicData uri="http://schemas.openxmlformats.org/drawingml/2006/table">
            <a:tbl>
              <a:tblPr firstRow="1" bandRow="1">
                <a:tableStyleId>{5940675A-B579-460E-94D1-54222C63F5DA}</a:tableStyleId>
              </a:tblPr>
              <a:tblGrid>
                <a:gridCol w="3494110"/>
                <a:gridCol w="3494110"/>
                <a:gridCol w="3494110"/>
              </a:tblGrid>
              <a:tr h="1276067">
                <a:tc>
                  <a:txBody>
                    <a:bodyPr/>
                    <a:lstStyle/>
                    <a:p>
                      <a:endParaRPr lang="en-US" dirty="0"/>
                    </a:p>
                  </a:txBody>
                  <a:tcPr/>
                </a:tc>
                <a:tc>
                  <a:txBody>
                    <a:bodyPr/>
                    <a:lstStyle/>
                    <a:p>
                      <a:r>
                        <a:rPr lang="en-US" sz="3200" dirty="0" smtClean="0"/>
                        <a:t>High/middle</a:t>
                      </a:r>
                      <a:r>
                        <a:rPr lang="en-US" sz="3200" baseline="0" dirty="0" smtClean="0"/>
                        <a:t> Income countries</a:t>
                      </a:r>
                      <a:endParaRPr lang="en-US" sz="3200" dirty="0"/>
                    </a:p>
                  </a:txBody>
                  <a:tcPr/>
                </a:tc>
                <a:tc>
                  <a:txBody>
                    <a:bodyPr/>
                    <a:lstStyle/>
                    <a:p>
                      <a:r>
                        <a:rPr lang="en-US" sz="3200" dirty="0" smtClean="0"/>
                        <a:t>Low</a:t>
                      </a:r>
                      <a:r>
                        <a:rPr lang="en-US" sz="3200" baseline="0" dirty="0" smtClean="0"/>
                        <a:t> income countries</a:t>
                      </a:r>
                      <a:endParaRPr lang="en-US" sz="3200" dirty="0"/>
                    </a:p>
                  </a:txBody>
                  <a:tcPr/>
                </a:tc>
              </a:tr>
              <a:tr h="1276067">
                <a:tc>
                  <a:txBody>
                    <a:bodyPr/>
                    <a:lstStyle/>
                    <a:p>
                      <a:r>
                        <a:rPr lang="en-US" sz="3200" dirty="0" smtClean="0"/>
                        <a:t>Hard sector</a:t>
                      </a:r>
                      <a:endParaRPr lang="en-US" sz="3200" dirty="0"/>
                    </a:p>
                  </a:txBody>
                  <a:tcPr/>
                </a:tc>
                <a:tc>
                  <a:txBody>
                    <a:bodyPr/>
                    <a:lstStyle/>
                    <a:p>
                      <a:r>
                        <a:rPr lang="en-US" sz="3200" dirty="0" smtClean="0"/>
                        <a:t>XXXX</a:t>
                      </a:r>
                      <a:endParaRPr lang="en-US" sz="3200" dirty="0"/>
                    </a:p>
                  </a:txBody>
                  <a:tcPr/>
                </a:tc>
                <a:tc>
                  <a:txBody>
                    <a:bodyPr/>
                    <a:lstStyle/>
                    <a:p>
                      <a:r>
                        <a:rPr lang="en-US" sz="3200" dirty="0" smtClean="0"/>
                        <a:t>XX</a:t>
                      </a:r>
                      <a:endParaRPr lang="en-US" sz="3200" dirty="0"/>
                    </a:p>
                  </a:txBody>
                  <a:tcPr/>
                </a:tc>
              </a:tr>
              <a:tr h="1276067">
                <a:tc>
                  <a:txBody>
                    <a:bodyPr/>
                    <a:lstStyle/>
                    <a:p>
                      <a:r>
                        <a:rPr lang="en-US" sz="3200" dirty="0" smtClean="0"/>
                        <a:t>Soft sectors</a:t>
                      </a:r>
                      <a:endParaRPr lang="en-US" sz="3200" dirty="0"/>
                    </a:p>
                  </a:txBody>
                  <a:tcPr/>
                </a:tc>
                <a:tc>
                  <a:txBody>
                    <a:bodyPr/>
                    <a:lstStyle/>
                    <a:p>
                      <a:r>
                        <a:rPr lang="en-US" sz="3200" dirty="0" smtClean="0"/>
                        <a:t>XXX</a:t>
                      </a:r>
                      <a:endParaRPr lang="en-US" sz="3200" dirty="0"/>
                    </a:p>
                  </a:txBody>
                  <a:tcPr/>
                </a:tc>
                <a:tc>
                  <a:txBody>
                    <a:bodyPr/>
                    <a:lstStyle/>
                    <a:p>
                      <a:r>
                        <a:rPr lang="en-US" sz="3200" dirty="0" smtClean="0"/>
                        <a:t>X</a:t>
                      </a:r>
                      <a:endParaRPr lang="en-US" sz="3200" dirty="0"/>
                    </a:p>
                  </a:txBody>
                  <a:tcPr/>
                </a:tc>
              </a:tr>
            </a:tbl>
          </a:graphicData>
        </a:graphic>
      </p:graphicFrame>
      <p:sp>
        <p:nvSpPr>
          <p:cNvPr id="6" name="Slide Number Placeholder 5"/>
          <p:cNvSpPr>
            <a:spLocks noGrp="1"/>
          </p:cNvSpPr>
          <p:nvPr>
            <p:ph type="sldNum" sz="quarter" idx="12"/>
          </p:nvPr>
        </p:nvSpPr>
        <p:spPr/>
        <p:txBody>
          <a:bodyPr/>
          <a:lstStyle/>
          <a:p>
            <a:fld id="{E0E3C774-D551-4430-AAC2-F9C09754B5BC}" type="slidenum">
              <a:rPr lang="en-US" smtClean="0"/>
              <a:t>7</a:t>
            </a:fld>
            <a:endParaRPr lang="en-US"/>
          </a:p>
        </p:txBody>
      </p:sp>
    </p:spTree>
    <p:extLst>
      <p:ext uri="{BB962C8B-B14F-4D97-AF65-F5344CB8AC3E}">
        <p14:creationId xmlns:p14="http://schemas.microsoft.com/office/powerpoint/2010/main" val="1508788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2434" y="0"/>
            <a:ext cx="10251583" cy="6858000"/>
          </a:xfrm>
          <a:prstGeom prst="rect">
            <a:avLst/>
          </a:prstGeom>
        </p:spPr>
      </p:pic>
      <p:sp>
        <p:nvSpPr>
          <p:cNvPr id="4" name="Slide Number Placeholder 3"/>
          <p:cNvSpPr>
            <a:spLocks noGrp="1"/>
          </p:cNvSpPr>
          <p:nvPr>
            <p:ph type="sldNum" sz="quarter" idx="12"/>
          </p:nvPr>
        </p:nvSpPr>
        <p:spPr/>
        <p:txBody>
          <a:bodyPr/>
          <a:lstStyle/>
          <a:p>
            <a:fld id="{E0E3C774-D551-4430-AAC2-F9C09754B5BC}" type="slidenum">
              <a:rPr lang="en-US" smtClean="0"/>
              <a:t>8</a:t>
            </a:fld>
            <a:endParaRPr lang="en-US"/>
          </a:p>
        </p:txBody>
      </p:sp>
    </p:spTree>
    <p:extLst>
      <p:ext uri="{BB962C8B-B14F-4D97-AF65-F5344CB8AC3E}">
        <p14:creationId xmlns:p14="http://schemas.microsoft.com/office/powerpoint/2010/main" val="977433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Definition of EHMs</a:t>
            </a:r>
            <a:endParaRPr lang="en-US" b="1" dirty="0"/>
          </a:p>
        </p:txBody>
      </p:sp>
      <p:sp>
        <p:nvSpPr>
          <p:cNvPr id="3" name="Content Placeholder 2"/>
          <p:cNvSpPr>
            <a:spLocks noGrp="1"/>
          </p:cNvSpPr>
          <p:nvPr>
            <p:ph idx="1"/>
          </p:nvPr>
        </p:nvSpPr>
        <p:spPr/>
        <p:txBody>
          <a:bodyPr/>
          <a:lstStyle/>
          <a:p>
            <a:r>
              <a:rPr lang="en-US" dirty="0" smtClean="0"/>
              <a:t>“Economic hit men (EHMs) are highly paid professionals who cheat countries around the globe out of trillion dollars. They funnel money from the World Bank, the US Agency for International Development (USAID), and other foreign “aid” organizations into the coffers of huge corporations and the pockets of a few wealthy families who control the planet’s natural resources….”</a:t>
            </a:r>
            <a:endParaRPr lang="en-US" dirty="0"/>
          </a:p>
        </p:txBody>
      </p:sp>
      <p:sp>
        <p:nvSpPr>
          <p:cNvPr id="5" name="Slide Number Placeholder 4"/>
          <p:cNvSpPr>
            <a:spLocks noGrp="1"/>
          </p:cNvSpPr>
          <p:nvPr>
            <p:ph type="sldNum" sz="quarter" idx="12"/>
          </p:nvPr>
        </p:nvSpPr>
        <p:spPr/>
        <p:txBody>
          <a:bodyPr/>
          <a:lstStyle/>
          <a:p>
            <a:fld id="{E0E3C774-D551-4430-AAC2-F9C09754B5BC}" type="slidenum">
              <a:rPr lang="en-US" smtClean="0"/>
              <a:t>9</a:t>
            </a:fld>
            <a:endParaRPr lang="en-US"/>
          </a:p>
        </p:txBody>
      </p:sp>
    </p:spTree>
    <p:extLst>
      <p:ext uri="{BB962C8B-B14F-4D97-AF65-F5344CB8AC3E}">
        <p14:creationId xmlns:p14="http://schemas.microsoft.com/office/powerpoint/2010/main" val="355305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TotalTime>
  <Words>618</Words>
  <Application>Microsoft Office PowerPoint</Application>
  <PresentationFormat>Widescreen</PresentationFormat>
  <Paragraphs>113</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SUSTAINABLE DEVELOPMENT &amp; INTERNATIONAL POLITICS </vt:lpstr>
      <vt:lpstr>Financing SD: International Politics </vt:lpstr>
      <vt:lpstr>Financing Sustainable Development </vt:lpstr>
      <vt:lpstr>Financing SD</vt:lpstr>
      <vt:lpstr>Poverty &amp; Global Priorities in Spending</vt:lpstr>
      <vt:lpstr>Who Consumes?</vt:lpstr>
      <vt:lpstr>Current preferences of IFIs</vt:lpstr>
      <vt:lpstr>PowerPoint Presentation</vt:lpstr>
      <vt:lpstr>Definition of EHMs</vt:lpstr>
      <vt:lpstr>TOR of EHMs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dc:title>
  <dc:creator>Windows User</dc:creator>
  <cp:lastModifiedBy>Windows User</cp:lastModifiedBy>
  <cp:revision>14</cp:revision>
  <dcterms:created xsi:type="dcterms:W3CDTF">2019-01-14T13:13:39Z</dcterms:created>
  <dcterms:modified xsi:type="dcterms:W3CDTF">2019-01-15T03:13:00Z</dcterms:modified>
</cp:coreProperties>
</file>