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1"/>
  </p:notesMasterIdLst>
  <p:handoutMasterIdLst>
    <p:handoutMasterId r:id="rId22"/>
  </p:handoutMasterIdLst>
  <p:sldIdLst>
    <p:sldId id="319" r:id="rId2"/>
    <p:sldId id="301" r:id="rId3"/>
    <p:sldId id="342" r:id="rId4"/>
    <p:sldId id="306" r:id="rId5"/>
    <p:sldId id="310" r:id="rId6"/>
    <p:sldId id="360" r:id="rId7"/>
    <p:sldId id="343" r:id="rId8"/>
    <p:sldId id="311" r:id="rId9"/>
    <p:sldId id="359" r:id="rId10"/>
    <p:sldId id="288" r:id="rId11"/>
    <p:sldId id="357" r:id="rId12"/>
    <p:sldId id="355" r:id="rId13"/>
    <p:sldId id="353" r:id="rId14"/>
    <p:sldId id="354" r:id="rId15"/>
    <p:sldId id="356" r:id="rId16"/>
    <p:sldId id="309" r:id="rId17"/>
    <p:sldId id="358" r:id="rId18"/>
    <p:sldId id="351" r:id="rId19"/>
    <p:sldId id="32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élissa go" initials="Mg" lastIdx="2" clrIdx="0">
    <p:extLst>
      <p:ext uri="{19B8F6BF-5375-455C-9EA6-DF929625EA0E}">
        <p15:presenceInfo xmlns:p15="http://schemas.microsoft.com/office/powerpoint/2012/main" userId="0a4fbfd109e448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3466"/>
    <a:srgbClr val="18375E"/>
    <a:srgbClr val="5492CD"/>
    <a:srgbClr val="97D0F7"/>
    <a:srgbClr val="000000"/>
    <a:srgbClr val="FEB8AC"/>
    <a:srgbClr val="FEA89A"/>
    <a:srgbClr val="AA99FD"/>
    <a:srgbClr val="310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0" autoAdjust="0"/>
    <p:restoredTop sz="94767" autoAdjust="0"/>
  </p:normalViewPr>
  <p:slideViewPr>
    <p:cSldViewPr snapToGrid="0">
      <p:cViewPr varScale="1">
        <p:scale>
          <a:sx n="83" d="100"/>
          <a:sy n="83" d="100"/>
        </p:scale>
        <p:origin x="1200"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2" d="100"/>
          <a:sy n="102" d="100"/>
        </p:scale>
        <p:origin x="2659"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575CEE-6795-4982-9BAC-71EB8D0300FB}" type="datetimeFigureOut">
              <a:rPr lang="en-US" smtClean="0"/>
              <a:t>1/21/19</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A64413-3637-4C75-B5AA-6C58DFEFACA0}" type="slidenum">
              <a:rPr lang="en-US" smtClean="0"/>
              <a:t>‹#›</a:t>
            </a:fld>
            <a:endParaRPr lang="en-US"/>
          </a:p>
        </p:txBody>
      </p:sp>
    </p:spTree>
    <p:extLst>
      <p:ext uri="{BB962C8B-B14F-4D97-AF65-F5344CB8AC3E}">
        <p14:creationId xmlns:p14="http://schemas.microsoft.com/office/powerpoint/2010/main" val="3920782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43B29-3FA5-4A3B-8231-ADD9A5761EF3}" type="datetimeFigureOut">
              <a:rPr lang="en-US" smtClean="0"/>
              <a:t>1/21/19</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0649-A55B-4729-A584-715DE08DED81}" type="slidenum">
              <a:rPr lang="en-US" smtClean="0"/>
              <a:t>‹#›</a:t>
            </a:fld>
            <a:endParaRPr lang="en-US"/>
          </a:p>
        </p:txBody>
      </p:sp>
    </p:spTree>
    <p:extLst>
      <p:ext uri="{BB962C8B-B14F-4D97-AF65-F5344CB8AC3E}">
        <p14:creationId xmlns:p14="http://schemas.microsoft.com/office/powerpoint/2010/main" val="409831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6F0649-A55B-4729-A584-715DE08DED81}" type="slidenum">
              <a:rPr lang="en-US" smtClean="0"/>
              <a:t>0</a:t>
            </a:fld>
            <a:endParaRPr lang="en-US"/>
          </a:p>
        </p:txBody>
      </p:sp>
    </p:spTree>
    <p:extLst>
      <p:ext uri="{BB962C8B-B14F-4D97-AF65-F5344CB8AC3E}">
        <p14:creationId xmlns:p14="http://schemas.microsoft.com/office/powerpoint/2010/main" val="267682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98836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8"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100894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8"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217513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240924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8"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225354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307882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261490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30343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413291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112538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r">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194610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1661" y="6492875"/>
            <a:ext cx="539193" cy="365125"/>
          </a:xfrm>
          <a:prstGeom prst="rect">
            <a:avLst/>
          </a:prstGeom>
        </p:spPr>
        <p:txBody>
          <a:bodyPr vert="horz" lIns="91440" tIns="45720" rIns="91440" bIns="45720" rtlCol="0" anchor="ctr"/>
          <a:lstStyle>
            <a:lvl1pPr algn="l">
              <a:defRPr sz="1400">
                <a:solidFill>
                  <a:srgbClr val="5B9BD5"/>
                </a:solidFill>
              </a:defRPr>
            </a:lvl1pPr>
          </a:lstStyle>
          <a:p>
            <a:fld id="{A94D10BC-DC70-41AA-8BB7-C640EAA88F85}" type="slidenum">
              <a:rPr lang="en-US" smtClean="0"/>
              <a:pPr/>
              <a:t>‹#›</a:t>
            </a:fld>
            <a:endParaRPr lang="en-US" dirty="0"/>
          </a:p>
        </p:txBody>
      </p:sp>
    </p:spTree>
    <p:extLst>
      <p:ext uri="{BB962C8B-B14F-4D97-AF65-F5344CB8AC3E}">
        <p14:creationId xmlns:p14="http://schemas.microsoft.com/office/powerpoint/2010/main" val="102339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8C92C8-4FDF-1F47-B864-D29618EF7126}"/>
              </a:ext>
            </a:extLst>
          </p:cNvPr>
          <p:cNvSpPr/>
          <p:nvPr/>
        </p:nvSpPr>
        <p:spPr>
          <a:xfrm>
            <a:off x="-14384" y="330595"/>
            <a:ext cx="9153593" cy="6858000"/>
          </a:xfrm>
          <a:prstGeom prst="rect">
            <a:avLst/>
          </a:prstGeom>
          <a:solidFill>
            <a:srgbClr val="00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19133" y="1363133"/>
            <a:ext cx="3513667" cy="736600"/>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52E55A-4559-284C-AA86-73E59B903CED}"/>
              </a:ext>
            </a:extLst>
          </p:cNvPr>
          <p:cNvSpPr txBox="1"/>
          <p:nvPr/>
        </p:nvSpPr>
        <p:spPr>
          <a:xfrm>
            <a:off x="8307659" y="111512"/>
            <a:ext cx="184731" cy="369332"/>
          </a:xfrm>
          <a:prstGeom prst="rect">
            <a:avLst/>
          </a:prstGeom>
          <a:solidFill>
            <a:srgbClr val="003466"/>
          </a:solidFill>
        </p:spPr>
        <p:txBody>
          <a:bodyPr wrap="none" rtlCol="0">
            <a:spAutoFit/>
          </a:bodyPr>
          <a:lstStyle/>
          <a:p>
            <a:endParaRPr lang="en-US" dirty="0"/>
          </a:p>
        </p:txBody>
      </p:sp>
      <p:pic>
        <p:nvPicPr>
          <p:cNvPr id="14" name="Image 13"/>
          <p:cNvPicPr>
            <a:picLocks noChangeAspect="1"/>
          </p:cNvPicPr>
          <p:nvPr/>
        </p:nvPicPr>
        <p:blipFill rotWithShape="1">
          <a:blip r:embed="rId3">
            <a:extLst>
              <a:ext uri="{28A0092B-C50C-407E-A947-70E740481C1C}">
                <a14:useLocalDpi xmlns:a14="http://schemas.microsoft.com/office/drawing/2010/main" val="0"/>
              </a:ext>
            </a:extLst>
          </a:blip>
          <a:srcRect b="10038"/>
          <a:stretch/>
        </p:blipFill>
        <p:spPr>
          <a:xfrm>
            <a:off x="-81742" y="1260864"/>
            <a:ext cx="9288308" cy="4485568"/>
          </a:xfrm>
          <a:prstGeom prst="rect">
            <a:avLst/>
          </a:prstGeom>
        </p:spPr>
      </p:pic>
      <p:sp>
        <p:nvSpPr>
          <p:cNvPr id="15" name="ZoneTexte 14"/>
          <p:cNvSpPr txBox="1"/>
          <p:nvPr/>
        </p:nvSpPr>
        <p:spPr>
          <a:xfrm>
            <a:off x="4082519" y="2926473"/>
            <a:ext cx="5056690" cy="1569660"/>
          </a:xfrm>
          <a:prstGeom prst="rect">
            <a:avLst/>
          </a:prstGeom>
          <a:noFill/>
        </p:spPr>
        <p:txBody>
          <a:bodyPr wrap="square" rtlCol="0">
            <a:spAutoFit/>
          </a:bodyPr>
          <a:lstStyle/>
          <a:p>
            <a:pPr algn="ctr"/>
            <a:r>
              <a:rPr lang="en-US" sz="3200" dirty="0">
                <a:solidFill>
                  <a:schemeClr val="bg1"/>
                </a:solidFill>
              </a:rPr>
              <a:t>Strengthening the global response in the context of sustainable development</a:t>
            </a:r>
          </a:p>
        </p:txBody>
      </p:sp>
      <p:sp>
        <p:nvSpPr>
          <p:cNvPr id="16" name="ZoneTexte 15"/>
          <p:cNvSpPr txBox="1"/>
          <p:nvPr/>
        </p:nvSpPr>
        <p:spPr>
          <a:xfrm>
            <a:off x="4310192" y="715382"/>
            <a:ext cx="4601343" cy="1462067"/>
          </a:xfrm>
          <a:prstGeom prst="rect">
            <a:avLst/>
          </a:prstGeom>
          <a:noFill/>
        </p:spPr>
        <p:txBody>
          <a:bodyPr wrap="square" rtlCol="0">
            <a:spAutoFit/>
          </a:bodyPr>
          <a:lstStyle/>
          <a:p>
            <a:pPr algn="ctr">
              <a:lnSpc>
                <a:spcPts val="3500"/>
              </a:lnSpc>
            </a:pPr>
            <a:r>
              <a:rPr kumimoji="1" lang="en-US" altLang="ja-JP" sz="3200" dirty="0">
                <a:solidFill>
                  <a:schemeClr val="accent1">
                    <a:lumMod val="20000"/>
                    <a:lumOff val="80000"/>
                  </a:schemeClr>
                </a:solidFill>
              </a:rPr>
              <a:t>IPCC Special Report on 1.5</a:t>
            </a:r>
            <a:r>
              <a:rPr kumimoji="1" lang="en-US" altLang="ja-JP" sz="3200" baseline="30000" dirty="0">
                <a:solidFill>
                  <a:schemeClr val="accent1">
                    <a:lumMod val="20000"/>
                    <a:lumOff val="80000"/>
                  </a:schemeClr>
                </a:solidFill>
              </a:rPr>
              <a:t>o</a:t>
            </a:r>
            <a:r>
              <a:rPr kumimoji="1" lang="en-US" altLang="ja-JP" sz="3200" dirty="0">
                <a:solidFill>
                  <a:schemeClr val="accent1">
                    <a:lumMod val="20000"/>
                    <a:lumOff val="80000"/>
                  </a:schemeClr>
                </a:solidFill>
              </a:rPr>
              <a:t>C regional perspectives - Asia</a:t>
            </a:r>
            <a:endParaRPr kumimoji="1" lang="ja-JP" altLang="en-US" sz="3200" dirty="0">
              <a:solidFill>
                <a:schemeClr val="accent1">
                  <a:lumMod val="20000"/>
                  <a:lumOff val="80000"/>
                </a:schemeClr>
              </a:solidFill>
            </a:endParaRPr>
          </a:p>
        </p:txBody>
      </p:sp>
      <p:sp>
        <p:nvSpPr>
          <p:cNvPr id="17" name="Espace réservé du numéro de diapositive 16"/>
          <p:cNvSpPr>
            <a:spLocks noGrp="1"/>
          </p:cNvSpPr>
          <p:nvPr>
            <p:ph type="sldNum" sz="quarter" idx="4"/>
          </p:nvPr>
        </p:nvSpPr>
        <p:spPr/>
        <p:txBody>
          <a:bodyPr/>
          <a:lstStyle/>
          <a:p>
            <a:fld id="{A94D10BC-DC70-41AA-8BB7-C640EAA88F85}" type="slidenum">
              <a:rPr lang="en-US" smtClean="0"/>
              <a:pPr/>
              <a:t>0</a:t>
            </a:fld>
            <a:endParaRPr lang="en-US" dirty="0"/>
          </a:p>
        </p:txBody>
      </p:sp>
      <p:sp>
        <p:nvSpPr>
          <p:cNvPr id="10" name="ZoneTexte 7">
            <a:extLst>
              <a:ext uri="{FF2B5EF4-FFF2-40B4-BE49-F238E27FC236}">
                <a16:creationId xmlns:a16="http://schemas.microsoft.com/office/drawing/2014/main" id="{ABF64D63-68B4-4946-999A-6E9F6BB1ACD1}"/>
              </a:ext>
            </a:extLst>
          </p:cNvPr>
          <p:cNvSpPr txBox="1"/>
          <p:nvPr/>
        </p:nvSpPr>
        <p:spPr>
          <a:xfrm>
            <a:off x="1676399" y="5567534"/>
            <a:ext cx="7462810" cy="1261884"/>
          </a:xfrm>
          <a:prstGeom prst="rect">
            <a:avLst/>
          </a:prstGeom>
          <a:noFill/>
        </p:spPr>
        <p:txBody>
          <a:bodyPr wrap="square" rtlCol="0">
            <a:spAutoFit/>
          </a:bodyPr>
          <a:lstStyle/>
          <a:p>
            <a:pPr algn="ctr"/>
            <a:r>
              <a:rPr kumimoji="1" lang="en-US" altLang="ja-JP" sz="2800" dirty="0">
                <a:solidFill>
                  <a:schemeClr val="bg1"/>
                </a:solidFill>
              </a:rPr>
              <a:t>Joyashree Roy, </a:t>
            </a:r>
            <a:r>
              <a:rPr kumimoji="1" lang="en-US" altLang="ja-JP" sz="2400" dirty="0">
                <a:solidFill>
                  <a:schemeClr val="bg1"/>
                </a:solidFill>
              </a:rPr>
              <a:t>Bangabandhu Chair Professor </a:t>
            </a:r>
          </a:p>
          <a:p>
            <a:pPr algn="ctr"/>
            <a:r>
              <a:rPr kumimoji="1" lang="en-US" altLang="ja-JP" sz="2400" dirty="0">
                <a:solidFill>
                  <a:schemeClr val="bg1"/>
                </a:solidFill>
              </a:rPr>
              <a:t>Asian Institute of Technology, Thailand</a:t>
            </a:r>
          </a:p>
          <a:p>
            <a:pPr algn="ctr"/>
            <a:r>
              <a:rPr kumimoji="1" lang="en-US" altLang="ja-JP" sz="2400" dirty="0">
                <a:solidFill>
                  <a:schemeClr val="bg1"/>
                </a:solidFill>
              </a:rPr>
              <a:t>5th Dec. 2018, at COP24 WMO/IPCC Pavilion </a:t>
            </a:r>
          </a:p>
        </p:txBody>
      </p:sp>
    </p:spTree>
    <p:extLst>
      <p:ext uri="{BB962C8B-B14F-4D97-AF65-F5344CB8AC3E}">
        <p14:creationId xmlns:p14="http://schemas.microsoft.com/office/powerpoint/2010/main" val="3134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6116" r="5664"/>
          <a:stretch/>
        </p:blipFill>
        <p:spPr>
          <a:xfrm>
            <a:off x="-226243" y="555171"/>
            <a:ext cx="9690754" cy="5693229"/>
          </a:xfrm>
          <a:prstGeom prst="rect">
            <a:avLst/>
          </a:prstGeom>
        </p:spPr>
      </p:pic>
      <p:sp>
        <p:nvSpPr>
          <p:cNvPr id="5" name="Rectangle 4"/>
          <p:cNvSpPr/>
          <p:nvPr/>
        </p:nvSpPr>
        <p:spPr>
          <a:xfrm>
            <a:off x="1137715" y="2675536"/>
            <a:ext cx="7280421" cy="2062103"/>
          </a:xfrm>
          <a:prstGeom prst="rect">
            <a:avLst/>
          </a:prstGeom>
        </p:spPr>
        <p:txBody>
          <a:bodyPr wrap="square">
            <a:spAutoFit/>
          </a:bodyPr>
          <a:lstStyle/>
          <a:p>
            <a:r>
              <a:rPr lang="en-GB" sz="3200" b="1" dirty="0">
                <a:solidFill>
                  <a:srgbClr val="002060"/>
                </a:solidFill>
              </a:rPr>
              <a:t>Strengthening the Global Response in the Context of Sustainable Development and Efforts to Eradicate Poverty: Special Reference to Asia </a:t>
            </a:r>
            <a:endParaRPr lang="en-US" sz="3200" b="1" dirty="0">
              <a:solidFill>
                <a:srgbClr val="002060"/>
              </a:solidFill>
            </a:endParaRPr>
          </a:p>
        </p:txBody>
      </p:sp>
      <p:sp>
        <p:nvSpPr>
          <p:cNvPr id="6" name="Espace réservé du numéro de diapositive 5"/>
          <p:cNvSpPr>
            <a:spLocks noGrp="1"/>
          </p:cNvSpPr>
          <p:nvPr>
            <p:ph type="sldNum" sz="quarter" idx="4"/>
          </p:nvPr>
        </p:nvSpPr>
        <p:spPr>
          <a:xfrm>
            <a:off x="-76017" y="6480294"/>
            <a:ext cx="539193" cy="365125"/>
          </a:xfrm>
        </p:spPr>
        <p:txBody>
          <a:bodyPr/>
          <a:lstStyle/>
          <a:p>
            <a:fld id="{A94D10BC-DC70-41AA-8BB7-C640EAA88F85}" type="slidenum">
              <a:rPr lang="en-US" smtClean="0"/>
              <a:pPr/>
              <a:t>9</a:t>
            </a:fld>
            <a:endParaRPr lang="en-US"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14" name="Connecteur droit 13"/>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50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56126" y="1138915"/>
            <a:ext cx="6387873" cy="485752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23220"/>
          </a:xfrm>
          <a:prstGeom prst="rect">
            <a:avLst/>
          </a:prstGeom>
        </p:spPr>
        <p:txBody>
          <a:bodyPr wrap="square">
            <a:spAutoFit/>
          </a:bodyPr>
          <a:lstStyle/>
          <a:p>
            <a:r>
              <a:rPr lang="en-GB" sz="2800" b="1" dirty="0">
                <a:solidFill>
                  <a:srgbClr val="18375E"/>
                </a:solidFill>
                <a:latin typeface="Frutiger LT Pro 55 Roman" panose="020B0602020204020204" pitchFamily="34" charset="0"/>
              </a:rPr>
              <a:t>Impacts of global warming 1.5°C</a:t>
            </a:r>
            <a:endParaRPr lang="en-US" sz="2800" b="1" dirty="0">
              <a:solidFill>
                <a:srgbClr val="18375E"/>
              </a:solidFill>
              <a:latin typeface="Frutiger LT Pro 55 Roman" panose="020B0602020204020204" pitchFamily="34" charset="0"/>
            </a:endParaRPr>
          </a:p>
        </p:txBody>
      </p:sp>
      <p:sp>
        <p:nvSpPr>
          <p:cNvPr id="27" name="ZoneTexte 26"/>
          <p:cNvSpPr txBox="1"/>
          <p:nvPr/>
        </p:nvSpPr>
        <p:spPr>
          <a:xfrm>
            <a:off x="931" y="5956707"/>
            <a:ext cx="2614204" cy="215444"/>
          </a:xfrm>
          <a:prstGeom prst="rect">
            <a:avLst/>
          </a:prstGeom>
          <a:noFill/>
        </p:spPr>
        <p:txBody>
          <a:bodyPr wrap="square" rtlCol="0">
            <a:spAutoFit/>
          </a:bodyPr>
          <a:lstStyle/>
          <a:p>
            <a:r>
              <a:rPr lang="en-US" sz="800" dirty="0">
                <a:solidFill>
                  <a:schemeClr val="bg1">
                    <a:lumMod val="75000"/>
                  </a:schemeClr>
                </a:solidFill>
              </a:rPr>
              <a:t>Natalie Behring / Aurora Photos</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sp>
        <p:nvSpPr>
          <p:cNvPr id="6" name="Espace réservé du numéro de diapositive 5"/>
          <p:cNvSpPr>
            <a:spLocks noGrp="1"/>
          </p:cNvSpPr>
          <p:nvPr>
            <p:ph type="sldNum" sz="quarter" idx="4"/>
          </p:nvPr>
        </p:nvSpPr>
        <p:spPr>
          <a:xfrm>
            <a:off x="-76017" y="6480294"/>
            <a:ext cx="539193" cy="365125"/>
          </a:xfrm>
        </p:spPr>
        <p:txBody>
          <a:bodyPr/>
          <a:lstStyle/>
          <a:p>
            <a:fld id="{A94D10BC-DC70-41AA-8BB7-C640EAA88F85}" type="slidenum">
              <a:rPr lang="en-US" smtClean="0"/>
              <a:pPr/>
              <a:t>10</a:t>
            </a:fld>
            <a:endParaRPr lang="en-US" dirty="0"/>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40055" r="21628"/>
          <a:stretch/>
        </p:blipFill>
        <p:spPr>
          <a:xfrm>
            <a:off x="-21771" y="1146406"/>
            <a:ext cx="2788783" cy="4852585"/>
          </a:xfrm>
          <a:prstGeom prst="rect">
            <a:avLst/>
          </a:prstGeom>
        </p:spPr>
      </p:pic>
      <p:sp>
        <p:nvSpPr>
          <p:cNvPr id="28" name="Rectangle 27"/>
          <p:cNvSpPr/>
          <p:nvPr/>
        </p:nvSpPr>
        <p:spPr>
          <a:xfrm>
            <a:off x="-39075" y="1143656"/>
            <a:ext cx="2812505" cy="4857520"/>
          </a:xfrm>
          <a:prstGeom prst="rect">
            <a:avLst/>
          </a:prstGeom>
          <a:gradFill flip="none" rotWithShape="1">
            <a:gsLst>
              <a:gs pos="0">
                <a:schemeClr val="bg1">
                  <a:alpha val="19000"/>
                </a:schemeClr>
              </a:gs>
              <a:gs pos="100000">
                <a:schemeClr val="accent6">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
        <p:nvSpPr>
          <p:cNvPr id="14" name="ZoneTexte 1">
            <a:extLst>
              <a:ext uri="{FF2B5EF4-FFF2-40B4-BE49-F238E27FC236}">
                <a16:creationId xmlns:a16="http://schemas.microsoft.com/office/drawing/2014/main" id="{E81CB507-E57D-DD44-81A1-028140942FA5}"/>
              </a:ext>
            </a:extLst>
          </p:cNvPr>
          <p:cNvSpPr txBox="1"/>
          <p:nvPr/>
        </p:nvSpPr>
        <p:spPr>
          <a:xfrm>
            <a:off x="2902783" y="1838267"/>
            <a:ext cx="6033879" cy="769441"/>
          </a:xfrm>
          <a:prstGeom prst="rect">
            <a:avLst/>
          </a:prstGeom>
          <a:noFill/>
        </p:spPr>
        <p:txBody>
          <a:bodyPr wrap="square" rtlCol="0">
            <a:spAutoFit/>
          </a:bodyPr>
          <a:lstStyle/>
          <a:p>
            <a:r>
              <a:rPr lang="en-GB" sz="2200" dirty="0"/>
              <a:t>Local yields are projected to decrease in major food producing areas </a:t>
            </a:r>
            <a:r>
              <a:rPr lang="en-GB" sz="2200" b="1" dirty="0"/>
              <a:t>South-East Asia, South-Asia</a:t>
            </a:r>
            <a:r>
              <a:rPr lang="en-GB" sz="2200" dirty="0"/>
              <a:t>. </a:t>
            </a:r>
            <a:endParaRPr lang="en-US" sz="2200" dirty="0"/>
          </a:p>
        </p:txBody>
      </p:sp>
      <p:sp>
        <p:nvSpPr>
          <p:cNvPr id="16" name="ZoneTexte 17">
            <a:extLst>
              <a:ext uri="{FF2B5EF4-FFF2-40B4-BE49-F238E27FC236}">
                <a16:creationId xmlns:a16="http://schemas.microsoft.com/office/drawing/2014/main" id="{57A9E5A7-0B4A-9D46-A3E2-AD63FBF61AF5}"/>
              </a:ext>
            </a:extLst>
          </p:cNvPr>
          <p:cNvSpPr txBox="1"/>
          <p:nvPr/>
        </p:nvSpPr>
        <p:spPr>
          <a:xfrm>
            <a:off x="2905743" y="2756457"/>
            <a:ext cx="6030919" cy="3477875"/>
          </a:xfrm>
          <a:prstGeom prst="rect">
            <a:avLst/>
          </a:prstGeom>
          <a:noFill/>
        </p:spPr>
        <p:txBody>
          <a:bodyPr wrap="square" rtlCol="0">
            <a:spAutoFit/>
          </a:bodyPr>
          <a:lstStyle/>
          <a:p>
            <a:pPr algn="just"/>
            <a:r>
              <a:rPr lang="en-GB" sz="2200" dirty="0"/>
              <a:t>Adaptation options  that include conservation agriculture, improved livestock management, increasing irrigation efficiency, agroforestry and management of food loss and waste,  complementary adaptation and mitigation options, for example, the use of climate services, bioenergy, biotechnology can also serve to reduce emissions intensity and the carbon footprint of food production.</a:t>
            </a:r>
            <a:endParaRPr lang="en-US" sz="2200" dirty="0"/>
          </a:p>
          <a:p>
            <a:pPr algn="just"/>
            <a:r>
              <a:rPr lang="en-US" sz="2200" dirty="0"/>
              <a:t> </a:t>
            </a:r>
          </a:p>
        </p:txBody>
      </p:sp>
    </p:spTree>
    <p:extLst>
      <p:ext uri="{BB962C8B-B14F-4D97-AF65-F5344CB8AC3E}">
        <p14:creationId xmlns:p14="http://schemas.microsoft.com/office/powerpoint/2010/main" val="20717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178"/>
          <a:stretch/>
        </p:blipFill>
        <p:spPr>
          <a:xfrm>
            <a:off x="-8315" y="1150290"/>
            <a:ext cx="2759982" cy="4855459"/>
          </a:xfrm>
          <a:prstGeom prst="rect">
            <a:avLst/>
          </a:prstGeom>
        </p:spPr>
      </p:pic>
      <p:sp>
        <p:nvSpPr>
          <p:cNvPr id="15" name="Rectangle 14"/>
          <p:cNvSpPr/>
          <p:nvPr/>
        </p:nvSpPr>
        <p:spPr>
          <a:xfrm>
            <a:off x="2756126" y="1155002"/>
            <a:ext cx="6387873" cy="4849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402" y="1147382"/>
            <a:ext cx="2752724" cy="4857520"/>
          </a:xfrm>
          <a:prstGeom prst="rect">
            <a:avLst/>
          </a:prstGeom>
          <a:gradFill flip="none" rotWithShape="1">
            <a:gsLst>
              <a:gs pos="0">
                <a:schemeClr val="bg1">
                  <a:alpha val="19000"/>
                </a:schemeClr>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US" sz="3200" b="1" dirty="0">
                <a:solidFill>
                  <a:srgbClr val="18375E"/>
                </a:solidFill>
                <a:latin typeface="Frutiger LT Pro 55 Roman" panose="020B0602020204020204" pitchFamily="34" charset="0"/>
              </a:rPr>
              <a:t>Poverty Impact</a:t>
            </a:r>
          </a:p>
        </p:txBody>
      </p:sp>
      <p:sp>
        <p:nvSpPr>
          <p:cNvPr id="23" name="ZoneTexte 22"/>
          <p:cNvSpPr txBox="1"/>
          <p:nvPr/>
        </p:nvSpPr>
        <p:spPr>
          <a:xfrm>
            <a:off x="2844194" y="1827314"/>
            <a:ext cx="5975546" cy="4493538"/>
          </a:xfrm>
          <a:prstGeom prst="rect">
            <a:avLst/>
          </a:prstGeom>
          <a:noFill/>
        </p:spPr>
        <p:txBody>
          <a:bodyPr wrap="square" rtlCol="0">
            <a:spAutoFit/>
          </a:bodyPr>
          <a:lstStyle/>
          <a:p>
            <a:pPr algn="just"/>
            <a:r>
              <a:rPr lang="en-AU" sz="2200" dirty="0"/>
              <a:t>At approximately 1.5°C (2030), climate change will be a poverty-multiplier: makes poor people poorer,  increases poverty head count. Most severe impacts projected for urban areas, some rural regions in sub-Saharan Africa and Southeast Asia.</a:t>
            </a:r>
            <a:endParaRPr lang="en-US" sz="2200" dirty="0"/>
          </a:p>
          <a:p>
            <a:endParaRPr lang="en-GB" sz="2200" dirty="0"/>
          </a:p>
          <a:p>
            <a:pPr algn="just"/>
            <a:r>
              <a:rPr lang="en-AU" sz="2200" dirty="0"/>
              <a:t>Climate change will negatively affect childhood undernutrition and stunting through reduced food availability,  will negatively affect undernutrition-related childhood mortality and increase disability-adjusted life years lost, with the largest risks in Asia and Africa. </a:t>
            </a:r>
            <a:endParaRPr lang="en-US" sz="2200" dirty="0"/>
          </a:p>
          <a:p>
            <a:r>
              <a:rPr lang="en-GB" sz="2200" dirty="0"/>
              <a:t> </a:t>
            </a:r>
            <a:endParaRPr lang="en-US" sz="2200" dirty="0"/>
          </a:p>
        </p:txBody>
      </p:sp>
      <p:sp>
        <p:nvSpPr>
          <p:cNvPr id="21" name="ZoneTexte 20"/>
          <p:cNvSpPr txBox="1"/>
          <p:nvPr/>
        </p:nvSpPr>
        <p:spPr>
          <a:xfrm>
            <a:off x="0" y="5985200"/>
            <a:ext cx="3095664" cy="215444"/>
          </a:xfrm>
          <a:prstGeom prst="rect">
            <a:avLst/>
          </a:prstGeom>
          <a:noFill/>
        </p:spPr>
        <p:txBody>
          <a:bodyPr wrap="square" rtlCol="0">
            <a:spAutoFit/>
          </a:bodyPr>
          <a:lstStyle/>
          <a:p>
            <a:r>
              <a:rPr lang="en-US" sz="800" dirty="0">
                <a:solidFill>
                  <a:schemeClr val="bg1">
                    <a:lumMod val="75000"/>
                  </a:schemeClr>
                </a:solidFill>
              </a:rPr>
              <a:t>Ashley Cooper/ Aurora Photos</a:t>
            </a:r>
          </a:p>
        </p:txBody>
      </p:sp>
      <p:sp>
        <p:nvSpPr>
          <p:cNvPr id="5" name="Espace réservé du numéro de diapositive 4"/>
          <p:cNvSpPr>
            <a:spLocks noGrp="1"/>
          </p:cNvSpPr>
          <p:nvPr>
            <p:ph type="sldNum" sz="quarter" idx="4"/>
          </p:nvPr>
        </p:nvSpPr>
        <p:spPr>
          <a:xfrm>
            <a:off x="-76017" y="6480294"/>
            <a:ext cx="539193" cy="365125"/>
          </a:xfrm>
        </p:spPr>
        <p:txBody>
          <a:bodyPr/>
          <a:lstStyle/>
          <a:p>
            <a:fld id="{A94D10BC-DC70-41AA-8BB7-C640EAA88F85}" type="slidenum">
              <a:rPr lang="en-US" smtClean="0"/>
              <a:pPr/>
              <a:t>11</a:t>
            </a:fld>
            <a:endParaRPr lang="en-US" dirty="0"/>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99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178"/>
          <a:stretch/>
        </p:blipFill>
        <p:spPr>
          <a:xfrm>
            <a:off x="-8315" y="1150290"/>
            <a:ext cx="2759982" cy="4855459"/>
          </a:xfrm>
          <a:prstGeom prst="rect">
            <a:avLst/>
          </a:prstGeom>
        </p:spPr>
      </p:pic>
      <p:sp>
        <p:nvSpPr>
          <p:cNvPr id="15" name="Rectangle 14"/>
          <p:cNvSpPr/>
          <p:nvPr/>
        </p:nvSpPr>
        <p:spPr>
          <a:xfrm>
            <a:off x="2751667" y="1141341"/>
            <a:ext cx="6387873" cy="4849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402" y="1147382"/>
            <a:ext cx="2752724" cy="4857520"/>
          </a:xfrm>
          <a:prstGeom prst="rect">
            <a:avLst/>
          </a:prstGeom>
          <a:gradFill flip="none" rotWithShape="1">
            <a:gsLst>
              <a:gs pos="0">
                <a:schemeClr val="bg1">
                  <a:alpha val="19000"/>
                </a:schemeClr>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US" sz="3200" b="1" dirty="0">
                <a:solidFill>
                  <a:srgbClr val="18375E"/>
                </a:solidFill>
                <a:latin typeface="Frutiger LT Pro 55 Roman" panose="020B0602020204020204" pitchFamily="34" charset="0"/>
              </a:rPr>
              <a:t>Extremes</a:t>
            </a:r>
          </a:p>
        </p:txBody>
      </p:sp>
      <p:sp>
        <p:nvSpPr>
          <p:cNvPr id="25" name="ZoneTexte 24"/>
          <p:cNvSpPr txBox="1"/>
          <p:nvPr/>
        </p:nvSpPr>
        <p:spPr>
          <a:xfrm>
            <a:off x="2856156" y="1737758"/>
            <a:ext cx="5975546" cy="4154984"/>
          </a:xfrm>
          <a:prstGeom prst="rect">
            <a:avLst/>
          </a:prstGeom>
          <a:noFill/>
        </p:spPr>
        <p:txBody>
          <a:bodyPr wrap="square" rtlCol="0">
            <a:spAutoFit/>
          </a:bodyPr>
          <a:lstStyle/>
          <a:p>
            <a:pPr algn="just"/>
            <a:r>
              <a:rPr lang="en-GB" sz="2200" dirty="0"/>
              <a:t>The strongest warming of hot extremes is found in Western and Central Asia. Highly unusual hot days increase the most in the tropics, extreme heatwaves emerges the earliest in these regions, where they become already widespread</a:t>
            </a:r>
          </a:p>
          <a:p>
            <a:pPr algn="just"/>
            <a:endParaRPr lang="en-GB" sz="2200" dirty="0"/>
          </a:p>
          <a:p>
            <a:pPr algn="just"/>
            <a:r>
              <a:rPr lang="en-GB" sz="2200" dirty="0"/>
              <a:t>Largest increases in heavy precipitation events for 1.5°C to 2°C global warming include several high-latitude regions such</a:t>
            </a:r>
            <a:r>
              <a:rPr lang="en-US" sz="2200" dirty="0"/>
              <a:t> as </a:t>
            </a:r>
            <a:r>
              <a:rPr lang="en-GB" sz="2200" dirty="0"/>
              <a:t>northern Asia; mountainous regions (e.g. Tibetan Plateau); as well as Eastern Asia (including China and Japan) </a:t>
            </a:r>
          </a:p>
          <a:p>
            <a:pPr algn="just"/>
            <a:endParaRPr lang="en-GB" sz="2200" dirty="0"/>
          </a:p>
        </p:txBody>
      </p:sp>
      <p:sp>
        <p:nvSpPr>
          <p:cNvPr id="21" name="ZoneTexte 20"/>
          <p:cNvSpPr txBox="1"/>
          <p:nvPr/>
        </p:nvSpPr>
        <p:spPr>
          <a:xfrm>
            <a:off x="0" y="5985200"/>
            <a:ext cx="3095664" cy="215444"/>
          </a:xfrm>
          <a:prstGeom prst="rect">
            <a:avLst/>
          </a:prstGeom>
          <a:noFill/>
        </p:spPr>
        <p:txBody>
          <a:bodyPr wrap="square" rtlCol="0">
            <a:spAutoFit/>
          </a:bodyPr>
          <a:lstStyle/>
          <a:p>
            <a:r>
              <a:rPr lang="en-US" sz="800" dirty="0">
                <a:solidFill>
                  <a:schemeClr val="bg1">
                    <a:lumMod val="75000"/>
                  </a:schemeClr>
                </a:solidFill>
              </a:rPr>
              <a:t>Ashley Cooper/ Aurora Photos</a:t>
            </a:r>
          </a:p>
        </p:txBody>
      </p:sp>
      <p:sp>
        <p:nvSpPr>
          <p:cNvPr id="5" name="Espace réservé du numéro de diapositive 4"/>
          <p:cNvSpPr>
            <a:spLocks noGrp="1"/>
          </p:cNvSpPr>
          <p:nvPr>
            <p:ph type="sldNum" sz="quarter" idx="4"/>
          </p:nvPr>
        </p:nvSpPr>
        <p:spPr>
          <a:xfrm>
            <a:off x="-76017" y="6480294"/>
            <a:ext cx="539193" cy="365125"/>
          </a:xfrm>
        </p:spPr>
        <p:txBody>
          <a:bodyPr/>
          <a:lstStyle/>
          <a:p>
            <a:fld id="{A94D10BC-DC70-41AA-8BB7-C640EAA88F85}" type="slidenum">
              <a:rPr lang="en-US" smtClean="0"/>
              <a:pPr/>
              <a:t>12</a:t>
            </a:fld>
            <a:endParaRPr lang="en-US" dirty="0"/>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23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178"/>
          <a:stretch/>
        </p:blipFill>
        <p:spPr>
          <a:xfrm>
            <a:off x="-8315" y="1150290"/>
            <a:ext cx="2759982" cy="4855459"/>
          </a:xfrm>
          <a:prstGeom prst="rect">
            <a:avLst/>
          </a:prstGeom>
        </p:spPr>
      </p:pic>
      <p:sp>
        <p:nvSpPr>
          <p:cNvPr id="15" name="Rectangle 14"/>
          <p:cNvSpPr/>
          <p:nvPr/>
        </p:nvSpPr>
        <p:spPr>
          <a:xfrm>
            <a:off x="2756126" y="1155002"/>
            <a:ext cx="6387873" cy="4849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402" y="1147382"/>
            <a:ext cx="2752724" cy="4857520"/>
          </a:xfrm>
          <a:prstGeom prst="rect">
            <a:avLst/>
          </a:prstGeom>
          <a:gradFill flip="none" rotWithShape="1">
            <a:gsLst>
              <a:gs pos="0">
                <a:schemeClr val="bg1">
                  <a:alpha val="19000"/>
                </a:schemeClr>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GB" sz="3200" b="1" dirty="0">
                <a:solidFill>
                  <a:srgbClr val="18375E"/>
                </a:solidFill>
                <a:latin typeface="Frutiger LT Pro 55 Roman" panose="020B0602020204020204" pitchFamily="34" charset="0"/>
              </a:rPr>
              <a:t>Governance Issues</a:t>
            </a:r>
            <a:endParaRPr lang="en-US" sz="3200" b="1" dirty="0">
              <a:solidFill>
                <a:srgbClr val="18375E"/>
              </a:solidFill>
              <a:latin typeface="Frutiger LT Pro 55 Roman" panose="020B0602020204020204" pitchFamily="34" charset="0"/>
            </a:endParaRPr>
          </a:p>
        </p:txBody>
      </p:sp>
      <p:sp>
        <p:nvSpPr>
          <p:cNvPr id="23" name="ZoneTexte 22"/>
          <p:cNvSpPr txBox="1"/>
          <p:nvPr/>
        </p:nvSpPr>
        <p:spPr>
          <a:xfrm>
            <a:off x="3008371" y="2088046"/>
            <a:ext cx="5975546" cy="3754874"/>
          </a:xfrm>
          <a:prstGeom prst="rect">
            <a:avLst/>
          </a:prstGeom>
          <a:noFill/>
        </p:spPr>
        <p:txBody>
          <a:bodyPr wrap="square" rtlCol="0">
            <a:spAutoFit/>
          </a:bodyPr>
          <a:lstStyle/>
          <a:p>
            <a:pPr algn="just"/>
            <a:r>
              <a:rPr lang="en-AU" sz="2400" dirty="0"/>
              <a:t>Risks of costal flooding are projected to be the highest in south and south-east Asia, assuming there is no upgrade to present protection levels, for all temperatures of climate warming </a:t>
            </a:r>
          </a:p>
          <a:p>
            <a:pPr algn="just"/>
            <a:endParaRPr lang="en-AU" sz="2400" dirty="0"/>
          </a:p>
          <a:p>
            <a:pPr algn="just"/>
            <a:r>
              <a:rPr lang="en-GB" sz="2400" dirty="0"/>
              <a:t>Significantly increased run off and  high flows are expected to occur in South and Southeast Asia at 1.5</a:t>
            </a:r>
            <a:r>
              <a:rPr lang="en-GB" sz="2400" dirty="0">
                <a:sym typeface="Symbol" pitchFamily="2" charset="2"/>
              </a:rPr>
              <a:t></a:t>
            </a:r>
            <a:r>
              <a:rPr lang="en-GB" sz="2400" dirty="0"/>
              <a:t>C</a:t>
            </a:r>
            <a:r>
              <a:rPr lang="en-US" sz="2400" dirty="0"/>
              <a:t>  , the region currently facing water shortage  </a:t>
            </a:r>
          </a:p>
          <a:p>
            <a:pPr algn="just"/>
            <a:endParaRPr lang="en-AU" sz="2200" dirty="0"/>
          </a:p>
        </p:txBody>
      </p:sp>
      <p:sp>
        <p:nvSpPr>
          <p:cNvPr id="21" name="ZoneTexte 20"/>
          <p:cNvSpPr txBox="1"/>
          <p:nvPr/>
        </p:nvSpPr>
        <p:spPr>
          <a:xfrm>
            <a:off x="0" y="5985200"/>
            <a:ext cx="3095664" cy="215444"/>
          </a:xfrm>
          <a:prstGeom prst="rect">
            <a:avLst/>
          </a:prstGeom>
          <a:noFill/>
        </p:spPr>
        <p:txBody>
          <a:bodyPr wrap="square" rtlCol="0">
            <a:spAutoFit/>
          </a:bodyPr>
          <a:lstStyle/>
          <a:p>
            <a:r>
              <a:rPr lang="en-US" sz="800" dirty="0">
                <a:solidFill>
                  <a:schemeClr val="bg1">
                    <a:lumMod val="75000"/>
                  </a:schemeClr>
                </a:solidFill>
              </a:rPr>
              <a:t>Ashley Cooper/ Aurora Photos</a:t>
            </a:r>
          </a:p>
        </p:txBody>
      </p:sp>
      <p:sp>
        <p:nvSpPr>
          <p:cNvPr id="5" name="Espace réservé du numéro de diapositive 4"/>
          <p:cNvSpPr>
            <a:spLocks noGrp="1"/>
          </p:cNvSpPr>
          <p:nvPr>
            <p:ph type="sldNum" sz="quarter" idx="4"/>
          </p:nvPr>
        </p:nvSpPr>
        <p:spPr>
          <a:xfrm>
            <a:off x="-76017" y="6480294"/>
            <a:ext cx="539193" cy="365125"/>
          </a:xfrm>
        </p:spPr>
        <p:txBody>
          <a:bodyPr/>
          <a:lstStyle/>
          <a:p>
            <a:fld id="{A94D10BC-DC70-41AA-8BB7-C640EAA88F85}" type="slidenum">
              <a:rPr lang="en-US" smtClean="0"/>
              <a:pPr/>
              <a:t>13</a:t>
            </a:fld>
            <a:endParaRPr lang="en-US" dirty="0"/>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40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178"/>
          <a:stretch/>
        </p:blipFill>
        <p:spPr>
          <a:xfrm>
            <a:off x="-8315" y="1150290"/>
            <a:ext cx="2759982" cy="4855459"/>
          </a:xfrm>
          <a:prstGeom prst="rect">
            <a:avLst/>
          </a:prstGeom>
        </p:spPr>
      </p:pic>
      <p:sp>
        <p:nvSpPr>
          <p:cNvPr id="15" name="Rectangle 14"/>
          <p:cNvSpPr/>
          <p:nvPr/>
        </p:nvSpPr>
        <p:spPr>
          <a:xfrm>
            <a:off x="2756126" y="1155002"/>
            <a:ext cx="6387873" cy="4849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402" y="1147382"/>
            <a:ext cx="2752724" cy="4857520"/>
          </a:xfrm>
          <a:prstGeom prst="rect">
            <a:avLst/>
          </a:prstGeom>
          <a:gradFill flip="none" rotWithShape="1">
            <a:gsLst>
              <a:gs pos="0">
                <a:schemeClr val="bg1">
                  <a:alpha val="19000"/>
                </a:schemeClr>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GB" sz="3200" b="1" dirty="0">
                <a:solidFill>
                  <a:srgbClr val="18375E"/>
                </a:solidFill>
                <a:latin typeface="Frutiger LT Pro 55 Roman" panose="020B0602020204020204" pitchFamily="34" charset="0"/>
              </a:rPr>
              <a:t>Governance Issues</a:t>
            </a:r>
            <a:endParaRPr lang="en-US" sz="3200" b="1" dirty="0">
              <a:solidFill>
                <a:srgbClr val="18375E"/>
              </a:solidFill>
              <a:latin typeface="Frutiger LT Pro 55 Roman" panose="020B0602020204020204" pitchFamily="34" charset="0"/>
            </a:endParaRPr>
          </a:p>
        </p:txBody>
      </p:sp>
      <p:sp>
        <p:nvSpPr>
          <p:cNvPr id="23" name="ZoneTexte 22"/>
          <p:cNvSpPr txBox="1"/>
          <p:nvPr/>
        </p:nvSpPr>
        <p:spPr>
          <a:xfrm>
            <a:off x="2788061" y="1902642"/>
            <a:ext cx="5975546" cy="4154984"/>
          </a:xfrm>
          <a:prstGeom prst="rect">
            <a:avLst/>
          </a:prstGeom>
          <a:noFill/>
        </p:spPr>
        <p:txBody>
          <a:bodyPr wrap="square" rtlCol="0">
            <a:spAutoFit/>
          </a:bodyPr>
          <a:lstStyle/>
          <a:p>
            <a:pPr algn="just"/>
            <a:r>
              <a:rPr lang="en-US" sz="2400" dirty="0"/>
              <a:t>Run off increase and hydro power potential</a:t>
            </a:r>
          </a:p>
          <a:p>
            <a:pPr algn="just"/>
            <a:endParaRPr lang="en-US" sz="2400" dirty="0"/>
          </a:p>
          <a:p>
            <a:pPr algn="just"/>
            <a:r>
              <a:rPr lang="en-AU" sz="2400" dirty="0"/>
              <a:t>Water resources availability for livestock are expected to decrease due to increased runoff and reduced groundwater resource </a:t>
            </a:r>
            <a:endParaRPr lang="en-US" sz="2400" dirty="0"/>
          </a:p>
          <a:p>
            <a:pPr algn="just"/>
            <a:endParaRPr lang="en-US" sz="2400" dirty="0"/>
          </a:p>
          <a:p>
            <a:pPr algn="just"/>
            <a:endParaRPr lang="en-US" sz="2400" dirty="0"/>
          </a:p>
          <a:p>
            <a:pPr algn="just"/>
            <a:r>
              <a:rPr lang="en-AU" sz="2400" dirty="0"/>
              <a:t>Moderate and high multi-sector impacts are prevalent where vulnerable people live, predominantly in South Asia (mostly Pakistan, India, and China) and South East Asia at 1.5°C</a:t>
            </a:r>
            <a:r>
              <a:rPr lang="en-US" sz="2400" dirty="0"/>
              <a:t> </a:t>
            </a:r>
          </a:p>
        </p:txBody>
      </p:sp>
      <p:sp>
        <p:nvSpPr>
          <p:cNvPr id="21" name="ZoneTexte 20"/>
          <p:cNvSpPr txBox="1"/>
          <p:nvPr/>
        </p:nvSpPr>
        <p:spPr>
          <a:xfrm>
            <a:off x="0" y="5985200"/>
            <a:ext cx="3095664" cy="215444"/>
          </a:xfrm>
          <a:prstGeom prst="rect">
            <a:avLst/>
          </a:prstGeom>
          <a:noFill/>
        </p:spPr>
        <p:txBody>
          <a:bodyPr wrap="square" rtlCol="0">
            <a:spAutoFit/>
          </a:bodyPr>
          <a:lstStyle/>
          <a:p>
            <a:r>
              <a:rPr lang="en-US" sz="800" dirty="0">
                <a:solidFill>
                  <a:schemeClr val="bg1">
                    <a:lumMod val="75000"/>
                  </a:schemeClr>
                </a:solidFill>
              </a:rPr>
              <a:t>Ashley Cooper/ Aurora Photos</a:t>
            </a:r>
          </a:p>
        </p:txBody>
      </p:sp>
      <p:sp>
        <p:nvSpPr>
          <p:cNvPr id="5" name="Espace réservé du numéro de diapositive 4"/>
          <p:cNvSpPr>
            <a:spLocks noGrp="1"/>
          </p:cNvSpPr>
          <p:nvPr>
            <p:ph type="sldNum" sz="quarter" idx="4"/>
          </p:nvPr>
        </p:nvSpPr>
        <p:spPr>
          <a:xfrm>
            <a:off x="-76017" y="6480294"/>
            <a:ext cx="539193" cy="365125"/>
          </a:xfrm>
        </p:spPr>
        <p:txBody>
          <a:bodyPr/>
          <a:lstStyle/>
          <a:p>
            <a:fld id="{A94D10BC-DC70-41AA-8BB7-C640EAA88F85}" type="slidenum">
              <a:rPr lang="en-US" smtClean="0"/>
              <a:pPr/>
              <a:t>14</a:t>
            </a:fld>
            <a:endParaRPr lang="en-US" dirty="0"/>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13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178"/>
          <a:stretch/>
        </p:blipFill>
        <p:spPr>
          <a:xfrm>
            <a:off x="-8315" y="1150290"/>
            <a:ext cx="2759982" cy="4855459"/>
          </a:xfrm>
          <a:prstGeom prst="rect">
            <a:avLst/>
          </a:prstGeom>
        </p:spPr>
      </p:pic>
      <p:sp>
        <p:nvSpPr>
          <p:cNvPr id="15" name="Rectangle 14"/>
          <p:cNvSpPr/>
          <p:nvPr/>
        </p:nvSpPr>
        <p:spPr>
          <a:xfrm>
            <a:off x="2756126" y="1155002"/>
            <a:ext cx="6387873" cy="4849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402" y="1147382"/>
            <a:ext cx="2752724" cy="4857520"/>
          </a:xfrm>
          <a:prstGeom prst="rect">
            <a:avLst/>
          </a:prstGeom>
          <a:gradFill flip="none" rotWithShape="1">
            <a:gsLst>
              <a:gs pos="0">
                <a:schemeClr val="bg1">
                  <a:alpha val="19000"/>
                </a:schemeClr>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GB" sz="3200" b="1" dirty="0">
                <a:solidFill>
                  <a:srgbClr val="18375E"/>
                </a:solidFill>
                <a:latin typeface="Frutiger LT Pro 55 Roman" panose="020B0602020204020204" pitchFamily="34" charset="0"/>
              </a:rPr>
              <a:t>Scalable experiments, governance</a:t>
            </a:r>
            <a:endParaRPr lang="en-US" sz="3200" b="1" dirty="0">
              <a:solidFill>
                <a:srgbClr val="18375E"/>
              </a:solidFill>
              <a:latin typeface="Frutiger LT Pro 55 Roman" panose="020B0602020204020204" pitchFamily="34" charset="0"/>
            </a:endParaRPr>
          </a:p>
        </p:txBody>
      </p:sp>
      <p:sp>
        <p:nvSpPr>
          <p:cNvPr id="23" name="ZoneTexte 22"/>
          <p:cNvSpPr txBox="1"/>
          <p:nvPr/>
        </p:nvSpPr>
        <p:spPr>
          <a:xfrm>
            <a:off x="2905743" y="1872602"/>
            <a:ext cx="5975546" cy="3693319"/>
          </a:xfrm>
          <a:prstGeom prst="rect">
            <a:avLst/>
          </a:prstGeom>
          <a:noFill/>
        </p:spPr>
        <p:txBody>
          <a:bodyPr wrap="square" rtlCol="0">
            <a:spAutoFit/>
          </a:bodyPr>
          <a:lstStyle/>
          <a:p>
            <a:pPr algn="just"/>
            <a:r>
              <a:rPr lang="en-GB" dirty="0"/>
              <a:t>In 43 Asian cities Transit Oriented Development (TOD), has emerged as an organising principle for urban growth and spatial planning reducing demand for private cars. In India TOD has been combined with localized solar PV installations and new ways of financing rail expansion. </a:t>
            </a:r>
          </a:p>
          <a:p>
            <a:pPr algn="just"/>
            <a:endParaRPr lang="en-AU" dirty="0"/>
          </a:p>
          <a:p>
            <a:pPr algn="just"/>
            <a:r>
              <a:rPr lang="en-AU" dirty="0"/>
              <a:t>Mitigation pathways show that synergies for air pollution increase with the stringency of the mitigation policies.  The synergies for air pollution are highest in the developing world, particularly in Asia. </a:t>
            </a:r>
          </a:p>
          <a:p>
            <a:pPr algn="just"/>
            <a:endParaRPr lang="en-AU" dirty="0"/>
          </a:p>
          <a:p>
            <a:pPr algn="just"/>
            <a:r>
              <a:rPr lang="en-GB" dirty="0"/>
              <a:t>Low-carbon supply-side investment needs are projected to be the largest in OECD countries and those of developing Asia. </a:t>
            </a:r>
            <a:endParaRPr lang="en-US" dirty="0"/>
          </a:p>
        </p:txBody>
      </p:sp>
      <p:sp>
        <p:nvSpPr>
          <p:cNvPr id="21" name="ZoneTexte 20"/>
          <p:cNvSpPr txBox="1"/>
          <p:nvPr/>
        </p:nvSpPr>
        <p:spPr>
          <a:xfrm>
            <a:off x="0" y="5985200"/>
            <a:ext cx="3095664" cy="215444"/>
          </a:xfrm>
          <a:prstGeom prst="rect">
            <a:avLst/>
          </a:prstGeom>
          <a:noFill/>
        </p:spPr>
        <p:txBody>
          <a:bodyPr wrap="square" rtlCol="0">
            <a:spAutoFit/>
          </a:bodyPr>
          <a:lstStyle/>
          <a:p>
            <a:r>
              <a:rPr lang="en-US" sz="800" dirty="0">
                <a:solidFill>
                  <a:schemeClr val="bg1">
                    <a:lumMod val="75000"/>
                  </a:schemeClr>
                </a:solidFill>
              </a:rPr>
              <a:t>Ashley Cooper/ Aurora Photos</a:t>
            </a:r>
          </a:p>
        </p:txBody>
      </p:sp>
      <p:sp>
        <p:nvSpPr>
          <p:cNvPr id="5" name="Espace réservé du numéro de diapositive 4"/>
          <p:cNvSpPr>
            <a:spLocks noGrp="1"/>
          </p:cNvSpPr>
          <p:nvPr>
            <p:ph type="sldNum" sz="quarter" idx="4"/>
          </p:nvPr>
        </p:nvSpPr>
        <p:spPr>
          <a:xfrm>
            <a:off x="-76017" y="6480294"/>
            <a:ext cx="539193" cy="365125"/>
          </a:xfrm>
        </p:spPr>
        <p:txBody>
          <a:bodyPr/>
          <a:lstStyle/>
          <a:p>
            <a:fld id="{A94D10BC-DC70-41AA-8BB7-C640EAA88F85}" type="slidenum">
              <a:rPr lang="en-US" smtClean="0"/>
              <a:pPr/>
              <a:t>15</a:t>
            </a:fld>
            <a:endParaRPr lang="en-US" dirty="0"/>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5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178"/>
          <a:stretch/>
        </p:blipFill>
        <p:spPr>
          <a:xfrm>
            <a:off x="-8315" y="1150290"/>
            <a:ext cx="2759982" cy="4855459"/>
          </a:xfrm>
          <a:prstGeom prst="rect">
            <a:avLst/>
          </a:prstGeom>
        </p:spPr>
      </p:pic>
      <p:sp>
        <p:nvSpPr>
          <p:cNvPr id="15" name="Rectangle 14"/>
          <p:cNvSpPr/>
          <p:nvPr/>
        </p:nvSpPr>
        <p:spPr>
          <a:xfrm>
            <a:off x="2756126" y="1155002"/>
            <a:ext cx="6387873" cy="4849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402" y="1147382"/>
            <a:ext cx="2752724" cy="4857520"/>
          </a:xfrm>
          <a:prstGeom prst="rect">
            <a:avLst/>
          </a:prstGeom>
          <a:gradFill flip="none" rotWithShape="1">
            <a:gsLst>
              <a:gs pos="0">
                <a:schemeClr val="bg1">
                  <a:alpha val="19000"/>
                </a:schemeClr>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23220"/>
          </a:xfrm>
          <a:prstGeom prst="rect">
            <a:avLst/>
          </a:prstGeom>
        </p:spPr>
        <p:txBody>
          <a:bodyPr wrap="square">
            <a:spAutoFit/>
          </a:bodyPr>
          <a:lstStyle/>
          <a:p>
            <a:r>
              <a:rPr lang="en-GB" sz="2800" b="1" dirty="0">
                <a:solidFill>
                  <a:srgbClr val="18375E"/>
                </a:solidFill>
                <a:latin typeface="Frutiger LT Pro 55 Roman" panose="020B0602020204020204" pitchFamily="34" charset="0"/>
              </a:rPr>
              <a:t>Opportunities</a:t>
            </a:r>
            <a:endParaRPr lang="en-US" sz="2800" b="1" dirty="0">
              <a:solidFill>
                <a:srgbClr val="18375E"/>
              </a:solidFill>
              <a:latin typeface="Frutiger LT Pro 55 Roman" panose="020B0602020204020204" pitchFamily="34" charset="0"/>
            </a:endParaRPr>
          </a:p>
        </p:txBody>
      </p:sp>
      <p:sp>
        <p:nvSpPr>
          <p:cNvPr id="23" name="ZoneTexte 22"/>
          <p:cNvSpPr txBox="1"/>
          <p:nvPr/>
        </p:nvSpPr>
        <p:spPr>
          <a:xfrm>
            <a:off x="2901284" y="1737758"/>
            <a:ext cx="5975546" cy="4493538"/>
          </a:xfrm>
          <a:prstGeom prst="rect">
            <a:avLst/>
          </a:prstGeom>
          <a:noFill/>
        </p:spPr>
        <p:txBody>
          <a:bodyPr wrap="square" rtlCol="0">
            <a:spAutoFit/>
          </a:bodyPr>
          <a:lstStyle/>
          <a:p>
            <a:pPr algn="just"/>
            <a:r>
              <a:rPr lang="en-AU" sz="2200" dirty="0"/>
              <a:t>Built environment, spatial planning, infrastructure, energy services, mobility, urban-rural linkages necessary in </a:t>
            </a:r>
            <a:r>
              <a:rPr lang="en-AU" sz="2200" b="1" dirty="0"/>
              <a:t>rapidly growing cities in South Asia </a:t>
            </a:r>
            <a:r>
              <a:rPr lang="en-AU" sz="2200" dirty="0"/>
              <a:t>in the next three decades present mitigation, adaptation and development opportunities that are crucial for a 1.5°C world </a:t>
            </a:r>
          </a:p>
          <a:p>
            <a:pPr algn="just"/>
            <a:endParaRPr lang="en-AU" sz="2200" dirty="0"/>
          </a:p>
          <a:p>
            <a:pPr algn="just"/>
            <a:r>
              <a:rPr lang="en-AU" sz="2200" dirty="0"/>
              <a:t>Realising these opportunities would require the structural challenges of poverty, weak and contested local governance, and low levels of local government investment to be addressed on an unprecedented scale.</a:t>
            </a:r>
            <a:endParaRPr lang="en-US" sz="2200" dirty="0"/>
          </a:p>
          <a:p>
            <a:pPr algn="just"/>
            <a:r>
              <a:rPr lang="en-GB" sz="2200" dirty="0"/>
              <a:t> </a:t>
            </a:r>
            <a:endParaRPr lang="en-US" sz="2200" dirty="0"/>
          </a:p>
        </p:txBody>
      </p:sp>
      <p:sp>
        <p:nvSpPr>
          <p:cNvPr id="21" name="ZoneTexte 20"/>
          <p:cNvSpPr txBox="1"/>
          <p:nvPr/>
        </p:nvSpPr>
        <p:spPr>
          <a:xfrm>
            <a:off x="0" y="5985200"/>
            <a:ext cx="3095664" cy="215444"/>
          </a:xfrm>
          <a:prstGeom prst="rect">
            <a:avLst/>
          </a:prstGeom>
          <a:noFill/>
        </p:spPr>
        <p:txBody>
          <a:bodyPr wrap="square" rtlCol="0">
            <a:spAutoFit/>
          </a:bodyPr>
          <a:lstStyle/>
          <a:p>
            <a:r>
              <a:rPr lang="en-US" sz="800" dirty="0">
                <a:solidFill>
                  <a:schemeClr val="bg1">
                    <a:lumMod val="75000"/>
                  </a:schemeClr>
                </a:solidFill>
              </a:rPr>
              <a:t>Ashley Cooper/ Aurora Photos</a:t>
            </a:r>
          </a:p>
        </p:txBody>
      </p:sp>
      <p:sp>
        <p:nvSpPr>
          <p:cNvPr id="5" name="Espace réservé du numéro de diapositive 4"/>
          <p:cNvSpPr>
            <a:spLocks noGrp="1"/>
          </p:cNvSpPr>
          <p:nvPr>
            <p:ph type="sldNum" sz="quarter" idx="4"/>
          </p:nvPr>
        </p:nvSpPr>
        <p:spPr>
          <a:xfrm>
            <a:off x="-76017" y="6480294"/>
            <a:ext cx="539193" cy="365125"/>
          </a:xfrm>
        </p:spPr>
        <p:txBody>
          <a:bodyPr/>
          <a:lstStyle/>
          <a:p>
            <a:fld id="{A94D10BC-DC70-41AA-8BB7-C640EAA88F85}" type="slidenum">
              <a:rPr lang="en-US" smtClean="0"/>
              <a:pPr/>
              <a:t>16</a:t>
            </a:fld>
            <a:endParaRPr lang="en-US" dirty="0"/>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44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178"/>
          <a:stretch/>
        </p:blipFill>
        <p:spPr>
          <a:xfrm>
            <a:off x="-8315" y="1150290"/>
            <a:ext cx="2759982" cy="4855459"/>
          </a:xfrm>
          <a:prstGeom prst="rect">
            <a:avLst/>
          </a:prstGeom>
        </p:spPr>
      </p:pic>
      <p:sp>
        <p:nvSpPr>
          <p:cNvPr id="15" name="Rectangle 14"/>
          <p:cNvSpPr/>
          <p:nvPr/>
        </p:nvSpPr>
        <p:spPr>
          <a:xfrm>
            <a:off x="2756126" y="1155002"/>
            <a:ext cx="6387873" cy="4849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402" y="1147382"/>
            <a:ext cx="2752724" cy="4857520"/>
          </a:xfrm>
          <a:prstGeom prst="rect">
            <a:avLst/>
          </a:prstGeom>
          <a:gradFill flip="none" rotWithShape="1">
            <a:gsLst>
              <a:gs pos="0">
                <a:schemeClr val="bg1">
                  <a:alpha val="19000"/>
                </a:schemeClr>
              </a:gs>
              <a:gs pos="100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GB" sz="3200" b="1" dirty="0">
                <a:solidFill>
                  <a:srgbClr val="18375E"/>
                </a:solidFill>
                <a:latin typeface="Frutiger LT Pro 55 Roman" panose="020B0602020204020204" pitchFamily="34" charset="0"/>
              </a:rPr>
              <a:t>Climate change and people</a:t>
            </a:r>
            <a:endParaRPr lang="en-US" sz="3200" b="1" dirty="0">
              <a:solidFill>
                <a:srgbClr val="18375E"/>
              </a:solidFill>
              <a:latin typeface="Frutiger LT Pro 55 Roman" panose="020B0602020204020204" pitchFamily="34" charset="0"/>
            </a:endParaRPr>
          </a:p>
        </p:txBody>
      </p:sp>
      <p:sp>
        <p:nvSpPr>
          <p:cNvPr id="23" name="ZoneTexte 22"/>
          <p:cNvSpPr txBox="1"/>
          <p:nvPr/>
        </p:nvSpPr>
        <p:spPr>
          <a:xfrm>
            <a:off x="2905743" y="2092112"/>
            <a:ext cx="5975546" cy="707886"/>
          </a:xfrm>
          <a:prstGeom prst="rect">
            <a:avLst/>
          </a:prstGeom>
          <a:noFill/>
        </p:spPr>
        <p:txBody>
          <a:bodyPr wrap="square" rtlCol="0">
            <a:spAutoFit/>
          </a:bodyPr>
          <a:lstStyle/>
          <a:p>
            <a:pPr marL="342900" lvl="0" indent="-342900">
              <a:buFont typeface="Arial" panose="020B0604020202020204" pitchFamily="34" charset="0"/>
              <a:buChar char="•"/>
            </a:pPr>
            <a:r>
              <a:rPr lang="en-GB" sz="2000" dirty="0">
                <a:solidFill>
                  <a:srgbClr val="18375E"/>
                </a:solidFill>
                <a:latin typeface="Frutiger LT Pro 55 Roman" panose="020B0602020204020204" pitchFamily="34" charset="0"/>
              </a:rPr>
              <a:t>Close links to United Nations Sustainable Development Goals (SDGs)</a:t>
            </a:r>
            <a:endParaRPr lang="en-US" sz="2000" dirty="0">
              <a:solidFill>
                <a:srgbClr val="18375E"/>
              </a:solidFill>
              <a:latin typeface="Frutiger LT Pro 55 Roman" panose="020B0602020204020204" pitchFamily="34" charset="0"/>
            </a:endParaRPr>
          </a:p>
        </p:txBody>
      </p:sp>
      <p:sp>
        <p:nvSpPr>
          <p:cNvPr id="24" name="ZoneTexte 23"/>
          <p:cNvSpPr txBox="1"/>
          <p:nvPr/>
        </p:nvSpPr>
        <p:spPr>
          <a:xfrm>
            <a:off x="2905743" y="2982489"/>
            <a:ext cx="5975546" cy="1015663"/>
          </a:xfrm>
          <a:prstGeom prst="rect">
            <a:avLst/>
          </a:prstGeom>
          <a:noFill/>
        </p:spPr>
        <p:txBody>
          <a:bodyPr wrap="square" rtlCol="0">
            <a:spAutoFit/>
          </a:bodyPr>
          <a:lstStyle/>
          <a:p>
            <a:pPr marL="342900" lvl="0" indent="-342900">
              <a:buFont typeface="Arial" panose="020B0604020202020204" pitchFamily="34" charset="0"/>
              <a:buChar char="•"/>
            </a:pPr>
            <a:r>
              <a:rPr lang="en-GB" sz="2000" dirty="0">
                <a:solidFill>
                  <a:srgbClr val="18375E"/>
                </a:solidFill>
                <a:latin typeface="Frutiger LT Pro 55 Roman" panose="020B0602020204020204" pitchFamily="34" charset="0"/>
              </a:rPr>
              <a:t>Mix of measures to adapt to climate change and reduce emissions can have benefits for SDGs</a:t>
            </a:r>
            <a:endParaRPr lang="en-US" sz="2000" dirty="0">
              <a:solidFill>
                <a:srgbClr val="18375E"/>
              </a:solidFill>
              <a:latin typeface="Frutiger LT Pro 55 Roman" panose="020B0602020204020204" pitchFamily="34" charset="0"/>
            </a:endParaRPr>
          </a:p>
        </p:txBody>
      </p:sp>
      <p:sp>
        <p:nvSpPr>
          <p:cNvPr id="25" name="ZoneTexte 24"/>
          <p:cNvSpPr txBox="1"/>
          <p:nvPr/>
        </p:nvSpPr>
        <p:spPr>
          <a:xfrm>
            <a:off x="2905743" y="3860239"/>
            <a:ext cx="5975546" cy="1323439"/>
          </a:xfrm>
          <a:prstGeom prst="rect">
            <a:avLst/>
          </a:prstGeom>
          <a:noFill/>
        </p:spPr>
        <p:txBody>
          <a:bodyPr wrap="square" rtlCol="0">
            <a:spAutoFit/>
          </a:bodyPr>
          <a:lstStyle/>
          <a:p>
            <a:pPr marL="342900" lvl="0" indent="-342900">
              <a:buFont typeface="Arial" panose="020B0604020202020204" pitchFamily="34" charset="0"/>
              <a:buChar char="•"/>
            </a:pPr>
            <a:r>
              <a:rPr lang="en-GB" sz="2000" dirty="0">
                <a:solidFill>
                  <a:srgbClr val="18375E"/>
                </a:solidFill>
                <a:latin typeface="Frutiger LT Pro 55 Roman" panose="020B0602020204020204" pitchFamily="34" charset="0"/>
              </a:rPr>
              <a:t>National and sub-national authorities, civil society, the private sector, indigenous peoples and local communities can support ambitious action</a:t>
            </a:r>
            <a:endParaRPr lang="en-US" sz="2000" dirty="0">
              <a:solidFill>
                <a:srgbClr val="18375E"/>
              </a:solidFill>
              <a:latin typeface="Frutiger LT Pro 55 Roman" panose="020B0602020204020204" pitchFamily="34" charset="0"/>
            </a:endParaRPr>
          </a:p>
        </p:txBody>
      </p:sp>
      <p:sp>
        <p:nvSpPr>
          <p:cNvPr id="33" name="ZoneTexte 32"/>
          <p:cNvSpPr txBox="1"/>
          <p:nvPr/>
        </p:nvSpPr>
        <p:spPr>
          <a:xfrm>
            <a:off x="2905743" y="5101275"/>
            <a:ext cx="5975546" cy="707886"/>
          </a:xfrm>
          <a:prstGeom prst="rect">
            <a:avLst/>
          </a:prstGeom>
          <a:noFill/>
        </p:spPr>
        <p:txBody>
          <a:bodyPr wrap="square" rtlCol="0">
            <a:spAutoFit/>
          </a:bodyPr>
          <a:lstStyle/>
          <a:p>
            <a:pPr marL="342900" lvl="0" indent="-342900">
              <a:buFont typeface="Arial" panose="020B0604020202020204" pitchFamily="34" charset="0"/>
              <a:buChar char="•"/>
            </a:pPr>
            <a:r>
              <a:rPr lang="en-GB" sz="2000" dirty="0">
                <a:solidFill>
                  <a:srgbClr val="18375E"/>
                </a:solidFill>
                <a:latin typeface="Frutiger LT Pro 55 Roman" panose="020B0602020204020204" pitchFamily="34" charset="0"/>
              </a:rPr>
              <a:t>International cooperation is a critical part of limiting warming to 1.5°C </a:t>
            </a:r>
            <a:endParaRPr lang="en-US" sz="2000" dirty="0">
              <a:solidFill>
                <a:srgbClr val="18375E"/>
              </a:solidFill>
              <a:latin typeface="Frutiger LT Pro 55 Roman" panose="020B0602020204020204" pitchFamily="34" charset="0"/>
            </a:endParaRPr>
          </a:p>
        </p:txBody>
      </p:sp>
      <p:sp>
        <p:nvSpPr>
          <p:cNvPr id="21" name="ZoneTexte 20"/>
          <p:cNvSpPr txBox="1"/>
          <p:nvPr/>
        </p:nvSpPr>
        <p:spPr>
          <a:xfrm>
            <a:off x="0" y="5985200"/>
            <a:ext cx="3095664" cy="215444"/>
          </a:xfrm>
          <a:prstGeom prst="rect">
            <a:avLst/>
          </a:prstGeom>
          <a:noFill/>
        </p:spPr>
        <p:txBody>
          <a:bodyPr wrap="square" rtlCol="0">
            <a:spAutoFit/>
          </a:bodyPr>
          <a:lstStyle/>
          <a:p>
            <a:r>
              <a:rPr lang="en-US" sz="800" dirty="0">
                <a:solidFill>
                  <a:schemeClr val="bg1">
                    <a:lumMod val="75000"/>
                  </a:schemeClr>
                </a:solidFill>
              </a:rPr>
              <a:t>Ashley Cooper/ Aurora Photos</a:t>
            </a:r>
          </a:p>
        </p:txBody>
      </p:sp>
      <p:sp>
        <p:nvSpPr>
          <p:cNvPr id="5" name="Espace réservé du numéro de diapositive 4"/>
          <p:cNvSpPr>
            <a:spLocks noGrp="1"/>
          </p:cNvSpPr>
          <p:nvPr>
            <p:ph type="sldNum" sz="quarter" idx="4"/>
          </p:nvPr>
        </p:nvSpPr>
        <p:spPr>
          <a:xfrm>
            <a:off x="-76017" y="6480294"/>
            <a:ext cx="539193" cy="365125"/>
          </a:xfrm>
        </p:spPr>
        <p:txBody>
          <a:bodyPr/>
          <a:lstStyle/>
          <a:p>
            <a:fld id="{A94D10BC-DC70-41AA-8BB7-C640EAA88F85}" type="slidenum">
              <a:rPr lang="en-US" smtClean="0"/>
              <a:pPr/>
              <a:t>17</a:t>
            </a:fld>
            <a:endParaRPr lang="en-US" dirty="0"/>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728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8FD6B2-2C29-684E-BB89-B5112302F187}"/>
              </a:ext>
            </a:extLst>
          </p:cNvPr>
          <p:cNvSpPr/>
          <p:nvPr/>
        </p:nvSpPr>
        <p:spPr>
          <a:xfrm>
            <a:off x="-14384" y="0"/>
            <a:ext cx="9158384" cy="6858000"/>
          </a:xfrm>
          <a:prstGeom prst="rect">
            <a:avLst/>
          </a:prstGeom>
          <a:solidFill>
            <a:srgbClr val="00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19133" y="1363133"/>
            <a:ext cx="3513667" cy="736600"/>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ZoneTexte 6"/>
          <p:cNvSpPr txBox="1"/>
          <p:nvPr/>
        </p:nvSpPr>
        <p:spPr>
          <a:xfrm>
            <a:off x="5473963" y="3278511"/>
            <a:ext cx="2167468" cy="1200329"/>
          </a:xfrm>
          <a:prstGeom prst="rect">
            <a:avLst/>
          </a:prstGeom>
          <a:noFill/>
        </p:spPr>
        <p:txBody>
          <a:bodyPr wrap="square" rtlCol="0">
            <a:spAutoFit/>
          </a:bodyPr>
          <a:lstStyle/>
          <a:p>
            <a:r>
              <a:rPr lang="en-US" sz="7200" dirty="0">
                <a:solidFill>
                  <a:srgbClr val="97D0F7"/>
                </a:solidFill>
              </a:rPr>
              <a:t>Q&amp;A</a:t>
            </a:r>
          </a:p>
        </p:txBody>
      </p:sp>
      <p:pic>
        <p:nvPicPr>
          <p:cNvPr id="2" name="Picture 1"/>
          <p:cNvPicPr>
            <a:picLocks noChangeAspect="1"/>
          </p:cNvPicPr>
          <p:nvPr/>
        </p:nvPicPr>
        <p:blipFill>
          <a:blip r:embed="rId2"/>
          <a:stretch>
            <a:fillRect/>
          </a:stretch>
        </p:blipFill>
        <p:spPr>
          <a:xfrm>
            <a:off x="4161895" y="2731105"/>
            <a:ext cx="4791605" cy="1924050"/>
          </a:xfrm>
          <a:prstGeom prst="rect">
            <a:avLst/>
          </a:prstGeom>
        </p:spPr>
      </p:pic>
      <p:pic>
        <p:nvPicPr>
          <p:cNvPr id="3" name="Picture 2"/>
          <p:cNvPicPr>
            <a:picLocks noChangeAspect="1"/>
          </p:cNvPicPr>
          <p:nvPr/>
        </p:nvPicPr>
        <p:blipFill>
          <a:blip r:embed="rId2"/>
          <a:stretch>
            <a:fillRect/>
          </a:stretch>
        </p:blipFill>
        <p:spPr>
          <a:xfrm>
            <a:off x="3959488" y="5105678"/>
            <a:ext cx="5114663" cy="1310936"/>
          </a:xfrm>
          <a:prstGeom prst="rect">
            <a:avLst/>
          </a:prstGeom>
        </p:spPr>
      </p:pic>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b="10484"/>
          <a:stretch/>
        </p:blipFill>
        <p:spPr>
          <a:xfrm>
            <a:off x="-66364" y="1229868"/>
            <a:ext cx="9334634" cy="4398264"/>
          </a:xfrm>
          <a:prstGeom prst="rect">
            <a:avLst/>
          </a:prstGeom>
        </p:spPr>
      </p:pic>
      <p:sp>
        <p:nvSpPr>
          <p:cNvPr id="14" name="ZoneTexte 6"/>
          <p:cNvSpPr txBox="1"/>
          <p:nvPr/>
        </p:nvSpPr>
        <p:spPr>
          <a:xfrm>
            <a:off x="4476750" y="2836115"/>
            <a:ext cx="4572000" cy="1200329"/>
          </a:xfrm>
          <a:prstGeom prst="rect">
            <a:avLst/>
          </a:prstGeom>
          <a:noFill/>
        </p:spPr>
        <p:txBody>
          <a:bodyPr wrap="square" rtlCol="0">
            <a:spAutoFit/>
          </a:bodyPr>
          <a:lstStyle/>
          <a:p>
            <a:r>
              <a:rPr lang="en-US" sz="7200" dirty="0">
                <a:solidFill>
                  <a:srgbClr val="97D0F7"/>
                </a:solidFill>
              </a:rPr>
              <a:t>Questions?</a:t>
            </a:r>
          </a:p>
        </p:txBody>
      </p:sp>
    </p:spTree>
    <p:extLst>
      <p:ext uri="{BB962C8B-B14F-4D97-AF65-F5344CB8AC3E}">
        <p14:creationId xmlns:p14="http://schemas.microsoft.com/office/powerpoint/2010/main" val="234480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1" y="1"/>
            <a:ext cx="9163345" cy="6872510"/>
          </a:xfrm>
          <a:prstGeom prst="rect">
            <a:avLst/>
          </a:prstGeom>
        </p:spPr>
      </p:pic>
      <p:sp>
        <p:nvSpPr>
          <p:cNvPr id="22" name="ZoneTexte 21"/>
          <p:cNvSpPr txBox="1"/>
          <p:nvPr/>
        </p:nvSpPr>
        <p:spPr>
          <a:xfrm>
            <a:off x="407826" y="598361"/>
            <a:ext cx="3820886" cy="523220"/>
          </a:xfrm>
          <a:prstGeom prst="rect">
            <a:avLst/>
          </a:prstGeom>
          <a:noFill/>
        </p:spPr>
        <p:txBody>
          <a:bodyPr wrap="square" rtlCol="0">
            <a:spAutoFit/>
          </a:bodyPr>
          <a:lstStyle/>
          <a:p>
            <a:r>
              <a:rPr lang="en-US" sz="2800" b="1" dirty="0">
                <a:solidFill>
                  <a:srgbClr val="18375E"/>
                </a:solidFill>
              </a:rPr>
              <a:t>The report in numbers</a:t>
            </a:r>
          </a:p>
        </p:txBody>
      </p:sp>
      <p:sp>
        <p:nvSpPr>
          <p:cNvPr id="24" name="Rectangle à coins arrondis 23"/>
          <p:cNvSpPr/>
          <p:nvPr/>
        </p:nvSpPr>
        <p:spPr>
          <a:xfrm>
            <a:off x="326572" y="533399"/>
            <a:ext cx="3701142" cy="653144"/>
          </a:xfrm>
          <a:prstGeom prst="roundRect">
            <a:avLst/>
          </a:prstGeom>
          <a:no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cteur droit 25"/>
          <p:cNvCxnSpPr/>
          <p:nvPr/>
        </p:nvCxnSpPr>
        <p:spPr>
          <a:xfrm>
            <a:off x="4025295" y="859971"/>
            <a:ext cx="2579915" cy="0"/>
          </a:xfrm>
          <a:prstGeom prst="line">
            <a:avLst/>
          </a:prstGeom>
          <a:ln w="12700">
            <a:solidFill>
              <a:srgbClr val="18375E"/>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a:endCxn id="31" idx="0"/>
          </p:cNvCxnSpPr>
          <p:nvPr/>
        </p:nvCxnSpPr>
        <p:spPr>
          <a:xfrm>
            <a:off x="6607629" y="859971"/>
            <a:ext cx="1212" cy="700316"/>
          </a:xfrm>
          <a:prstGeom prst="line">
            <a:avLst/>
          </a:prstGeom>
          <a:ln w="12700">
            <a:solidFill>
              <a:srgbClr val="18375E"/>
            </a:solidFill>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4461422" y="1600202"/>
            <a:ext cx="4354987" cy="653144"/>
          </a:xfrm>
          <a:prstGeom prst="roundRect">
            <a:avLst/>
          </a:prstGeom>
          <a:no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42568" y="1664810"/>
            <a:ext cx="4585679" cy="523220"/>
          </a:xfrm>
          <a:prstGeom prst="rect">
            <a:avLst/>
          </a:prstGeom>
        </p:spPr>
        <p:txBody>
          <a:bodyPr wrap="none">
            <a:spAutoFit/>
          </a:bodyPr>
          <a:lstStyle/>
          <a:p>
            <a:pPr>
              <a:spcAft>
                <a:spcPts val="0"/>
              </a:spcAft>
            </a:pPr>
            <a:r>
              <a:rPr lang="en-GB" sz="2800" b="1" dirty="0">
                <a:solidFill>
                  <a:srgbClr val="18375E"/>
                </a:solidFill>
                <a:latin typeface="Calibri" panose="020F0502020204030204" pitchFamily="34" charset="0"/>
                <a:ea typeface="Calibri" panose="020F0502020204030204" pitchFamily="34" charset="0"/>
              </a:rPr>
              <a:t>91 </a:t>
            </a:r>
            <a:r>
              <a:rPr lang="en-GB" sz="2800" dirty="0">
                <a:solidFill>
                  <a:srgbClr val="18375E"/>
                </a:solidFill>
                <a:latin typeface="Calibri" panose="020F0502020204030204" pitchFamily="34" charset="0"/>
                <a:ea typeface="Calibri" panose="020F0502020204030204" pitchFamily="34" charset="0"/>
              </a:rPr>
              <a:t>Authors from </a:t>
            </a:r>
            <a:r>
              <a:rPr lang="en-GB" sz="2800" b="1" dirty="0">
                <a:solidFill>
                  <a:srgbClr val="18375E"/>
                </a:solidFill>
                <a:latin typeface="Calibri" panose="020F0502020204030204" pitchFamily="34" charset="0"/>
                <a:ea typeface="Calibri" panose="020F0502020204030204" pitchFamily="34" charset="0"/>
              </a:rPr>
              <a:t>40</a:t>
            </a:r>
            <a:r>
              <a:rPr lang="en-GB" sz="2800" dirty="0">
                <a:solidFill>
                  <a:srgbClr val="18375E"/>
                </a:solidFill>
                <a:latin typeface="Calibri" panose="020F0502020204030204" pitchFamily="34" charset="0"/>
                <a:ea typeface="Calibri" panose="020F0502020204030204" pitchFamily="34" charset="0"/>
              </a:rPr>
              <a:t> Countries </a:t>
            </a:r>
            <a:endParaRPr lang="en-US" sz="2800" dirty="0">
              <a:solidFill>
                <a:srgbClr val="18375E"/>
              </a:solidFill>
              <a:latin typeface="Calibri" panose="020F0502020204030204" pitchFamily="34" charset="0"/>
              <a:ea typeface="Calibri" panose="020F0502020204030204" pitchFamily="34" charset="0"/>
            </a:endParaRPr>
          </a:p>
        </p:txBody>
      </p:sp>
      <p:sp>
        <p:nvSpPr>
          <p:cNvPr id="31" name="Ellipse 30"/>
          <p:cNvSpPr/>
          <p:nvPr/>
        </p:nvSpPr>
        <p:spPr>
          <a:xfrm>
            <a:off x="6561669" y="1560287"/>
            <a:ext cx="94343" cy="94343"/>
          </a:xfrm>
          <a:prstGeom prst="ellipse">
            <a:avLst/>
          </a:prstGeom>
          <a:solidFill>
            <a:srgbClr val="18375E"/>
          </a:solid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24081" y="2449287"/>
            <a:ext cx="3846053" cy="523220"/>
          </a:xfrm>
          <a:prstGeom prst="rect">
            <a:avLst/>
          </a:prstGeom>
        </p:spPr>
        <p:txBody>
          <a:bodyPr wrap="none">
            <a:spAutoFit/>
          </a:bodyPr>
          <a:lstStyle/>
          <a:p>
            <a:pPr>
              <a:spcAft>
                <a:spcPts val="0"/>
              </a:spcAft>
            </a:pPr>
            <a:r>
              <a:rPr lang="en-GB" sz="2800" b="1" dirty="0">
                <a:solidFill>
                  <a:srgbClr val="18375E"/>
                </a:solidFill>
                <a:latin typeface="Calibri" panose="020F0502020204030204" pitchFamily="34" charset="0"/>
                <a:ea typeface="Calibri" panose="020F0502020204030204" pitchFamily="34" charset="0"/>
              </a:rPr>
              <a:t>133 </a:t>
            </a:r>
            <a:r>
              <a:rPr lang="en-GB" sz="2800" dirty="0">
                <a:solidFill>
                  <a:srgbClr val="18375E"/>
                </a:solidFill>
                <a:latin typeface="Calibri" panose="020F0502020204030204" pitchFamily="34" charset="0"/>
                <a:ea typeface="Calibri" panose="020F0502020204030204" pitchFamily="34" charset="0"/>
              </a:rPr>
              <a:t>Contributing authors</a:t>
            </a:r>
            <a:endParaRPr lang="en-US" sz="2800" dirty="0">
              <a:solidFill>
                <a:srgbClr val="18375E"/>
              </a:solidFill>
              <a:latin typeface="Calibri" panose="020F0502020204030204" pitchFamily="34" charset="0"/>
              <a:ea typeface="Calibri" panose="020F0502020204030204" pitchFamily="34" charset="0"/>
            </a:endParaRPr>
          </a:p>
        </p:txBody>
      </p:sp>
      <p:sp>
        <p:nvSpPr>
          <p:cNvPr id="34" name="Rectangle à coins arrondis 33"/>
          <p:cNvSpPr/>
          <p:nvPr/>
        </p:nvSpPr>
        <p:spPr>
          <a:xfrm>
            <a:off x="380997" y="2378725"/>
            <a:ext cx="3876474" cy="653144"/>
          </a:xfrm>
          <a:prstGeom prst="roundRect">
            <a:avLst/>
          </a:prstGeom>
          <a:no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89110" y="3591850"/>
            <a:ext cx="2061783" cy="523220"/>
          </a:xfrm>
          <a:prstGeom prst="rect">
            <a:avLst/>
          </a:prstGeom>
        </p:spPr>
        <p:txBody>
          <a:bodyPr wrap="none">
            <a:spAutoFit/>
          </a:bodyPr>
          <a:lstStyle/>
          <a:p>
            <a:pPr>
              <a:spcAft>
                <a:spcPts val="0"/>
              </a:spcAft>
            </a:pPr>
            <a:r>
              <a:rPr lang="en-GB" sz="2800" b="1" dirty="0">
                <a:solidFill>
                  <a:srgbClr val="18375E"/>
                </a:solidFill>
                <a:latin typeface="Calibri" panose="020F0502020204030204" pitchFamily="34" charset="0"/>
                <a:ea typeface="Calibri" panose="020F0502020204030204" pitchFamily="34" charset="0"/>
              </a:rPr>
              <a:t>6000 </a:t>
            </a:r>
            <a:r>
              <a:rPr lang="en-GB" sz="2800" dirty="0">
                <a:solidFill>
                  <a:srgbClr val="18375E"/>
                </a:solidFill>
                <a:latin typeface="Calibri" panose="020F0502020204030204" pitchFamily="34" charset="0"/>
                <a:ea typeface="Calibri" panose="020F0502020204030204" pitchFamily="34" charset="0"/>
              </a:rPr>
              <a:t>Studies</a:t>
            </a:r>
            <a:endParaRPr lang="en-US" sz="2800" dirty="0">
              <a:solidFill>
                <a:srgbClr val="18375E"/>
              </a:solidFill>
              <a:latin typeface="Calibri" panose="020F0502020204030204" pitchFamily="34" charset="0"/>
              <a:ea typeface="Calibri" panose="020F0502020204030204" pitchFamily="34" charset="0"/>
            </a:endParaRPr>
          </a:p>
        </p:txBody>
      </p:sp>
      <p:sp>
        <p:nvSpPr>
          <p:cNvPr id="36" name="Rectangle à coins arrondis 35"/>
          <p:cNvSpPr/>
          <p:nvPr/>
        </p:nvSpPr>
        <p:spPr>
          <a:xfrm>
            <a:off x="1236502" y="3521288"/>
            <a:ext cx="2110352" cy="653144"/>
          </a:xfrm>
          <a:prstGeom prst="roundRect">
            <a:avLst/>
          </a:prstGeom>
          <a:no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607522" y="3584590"/>
            <a:ext cx="2555700" cy="523220"/>
          </a:xfrm>
          <a:prstGeom prst="rect">
            <a:avLst/>
          </a:prstGeom>
        </p:spPr>
        <p:txBody>
          <a:bodyPr wrap="none">
            <a:spAutoFit/>
          </a:bodyPr>
          <a:lstStyle/>
          <a:p>
            <a:pPr>
              <a:spcAft>
                <a:spcPts val="0"/>
              </a:spcAft>
            </a:pPr>
            <a:r>
              <a:rPr lang="en-GB" sz="2800" b="1" dirty="0">
                <a:solidFill>
                  <a:srgbClr val="18375E"/>
                </a:solidFill>
                <a:latin typeface="Calibri" panose="020F0502020204030204" pitchFamily="34" charset="0"/>
                <a:ea typeface="Calibri" panose="020F0502020204030204" pitchFamily="34" charset="0"/>
              </a:rPr>
              <a:t>1 113 </a:t>
            </a:r>
            <a:r>
              <a:rPr lang="en-GB" sz="2800" dirty="0">
                <a:solidFill>
                  <a:srgbClr val="18375E"/>
                </a:solidFill>
                <a:latin typeface="Calibri" panose="020F0502020204030204" pitchFamily="34" charset="0"/>
                <a:ea typeface="Calibri" panose="020F0502020204030204" pitchFamily="34" charset="0"/>
              </a:rPr>
              <a:t>Reviewers</a:t>
            </a:r>
            <a:endParaRPr lang="en-US" sz="2800" dirty="0">
              <a:solidFill>
                <a:srgbClr val="18375E"/>
              </a:solidFill>
              <a:latin typeface="Calibri" panose="020F0502020204030204" pitchFamily="34" charset="0"/>
              <a:ea typeface="Calibri" panose="020F0502020204030204" pitchFamily="34" charset="0"/>
            </a:endParaRPr>
          </a:p>
        </p:txBody>
      </p:sp>
      <p:sp>
        <p:nvSpPr>
          <p:cNvPr id="41" name="Rectangle à coins arrondis 40"/>
          <p:cNvSpPr/>
          <p:nvPr/>
        </p:nvSpPr>
        <p:spPr>
          <a:xfrm>
            <a:off x="5542666" y="3514028"/>
            <a:ext cx="2620556" cy="653144"/>
          </a:xfrm>
          <a:prstGeom prst="roundRect">
            <a:avLst/>
          </a:prstGeom>
          <a:no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necteur droit 42"/>
          <p:cNvCxnSpPr/>
          <p:nvPr/>
        </p:nvCxnSpPr>
        <p:spPr>
          <a:xfrm flipH="1">
            <a:off x="2286000" y="1926771"/>
            <a:ext cx="2175422" cy="0"/>
          </a:xfrm>
          <a:prstGeom prst="line">
            <a:avLst/>
          </a:prstGeom>
          <a:ln w="12700">
            <a:solidFill>
              <a:srgbClr val="18375E"/>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2286000" y="1923147"/>
            <a:ext cx="0" cy="444611"/>
          </a:xfrm>
          <a:prstGeom prst="line">
            <a:avLst/>
          </a:prstGeom>
          <a:ln w="12700">
            <a:solidFill>
              <a:srgbClr val="18375E"/>
            </a:solidFill>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2232224" y="2328899"/>
            <a:ext cx="94343" cy="94343"/>
          </a:xfrm>
          <a:prstGeom prst="ellipse">
            <a:avLst/>
          </a:prstGeom>
          <a:solidFill>
            <a:srgbClr val="18375E"/>
          </a:solid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necteur droit 47"/>
          <p:cNvCxnSpPr/>
          <p:nvPr/>
        </p:nvCxnSpPr>
        <p:spPr>
          <a:xfrm>
            <a:off x="2286000" y="3039182"/>
            <a:ext cx="0" cy="444611"/>
          </a:xfrm>
          <a:prstGeom prst="line">
            <a:avLst/>
          </a:prstGeom>
          <a:ln w="12700">
            <a:solidFill>
              <a:srgbClr val="18375E"/>
            </a:solidFill>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a:xfrm>
            <a:off x="2241749" y="3462374"/>
            <a:ext cx="94343" cy="94343"/>
          </a:xfrm>
          <a:prstGeom prst="ellipse">
            <a:avLst/>
          </a:prstGeom>
          <a:solidFill>
            <a:srgbClr val="18375E"/>
          </a:solid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e 52"/>
          <p:cNvSpPr/>
          <p:nvPr/>
        </p:nvSpPr>
        <p:spPr>
          <a:xfrm>
            <a:off x="5495494" y="3749904"/>
            <a:ext cx="94343" cy="94343"/>
          </a:xfrm>
          <a:prstGeom prst="ellipse">
            <a:avLst/>
          </a:prstGeom>
          <a:solidFill>
            <a:srgbClr val="18375E"/>
          </a:solid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37370" y="4938050"/>
            <a:ext cx="2840714" cy="523220"/>
          </a:xfrm>
          <a:prstGeom prst="rect">
            <a:avLst/>
          </a:prstGeom>
        </p:spPr>
        <p:txBody>
          <a:bodyPr wrap="none">
            <a:spAutoFit/>
          </a:bodyPr>
          <a:lstStyle/>
          <a:p>
            <a:pPr>
              <a:spcAft>
                <a:spcPts val="0"/>
              </a:spcAft>
            </a:pPr>
            <a:r>
              <a:rPr lang="en-GB" sz="2800" b="1" dirty="0">
                <a:solidFill>
                  <a:srgbClr val="18375E"/>
                </a:solidFill>
                <a:latin typeface="Calibri" panose="020F0502020204030204" pitchFamily="34" charset="0"/>
                <a:ea typeface="Calibri" panose="020F0502020204030204" pitchFamily="34" charset="0"/>
              </a:rPr>
              <a:t>42 001 </a:t>
            </a:r>
            <a:r>
              <a:rPr lang="en-GB" sz="2800" dirty="0">
                <a:solidFill>
                  <a:srgbClr val="18375E"/>
                </a:solidFill>
                <a:latin typeface="Calibri" panose="020F0502020204030204" pitchFamily="34" charset="0"/>
                <a:ea typeface="Calibri" panose="020F0502020204030204" pitchFamily="34" charset="0"/>
              </a:rPr>
              <a:t>Comments</a:t>
            </a:r>
            <a:endParaRPr lang="en-US" sz="2800" dirty="0">
              <a:solidFill>
                <a:srgbClr val="18375E"/>
              </a:solidFill>
              <a:latin typeface="Calibri" panose="020F0502020204030204" pitchFamily="34" charset="0"/>
              <a:ea typeface="Calibri" panose="020F0502020204030204" pitchFamily="34" charset="0"/>
            </a:endParaRPr>
          </a:p>
        </p:txBody>
      </p:sp>
      <p:sp>
        <p:nvSpPr>
          <p:cNvPr id="61" name="Rectangle à coins arrondis 60"/>
          <p:cNvSpPr/>
          <p:nvPr/>
        </p:nvSpPr>
        <p:spPr>
          <a:xfrm>
            <a:off x="6072514" y="4867488"/>
            <a:ext cx="2842376" cy="653144"/>
          </a:xfrm>
          <a:prstGeom prst="roundRect">
            <a:avLst/>
          </a:prstGeom>
          <a:no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Connecteur droit 63"/>
          <p:cNvCxnSpPr>
            <a:endCxn id="53" idx="6"/>
          </p:cNvCxnSpPr>
          <p:nvPr/>
        </p:nvCxnSpPr>
        <p:spPr>
          <a:xfrm flipV="1">
            <a:off x="3346853" y="3797076"/>
            <a:ext cx="2242984" cy="8656"/>
          </a:xfrm>
          <a:prstGeom prst="line">
            <a:avLst/>
          </a:prstGeom>
          <a:ln w="12700">
            <a:solidFill>
              <a:srgbClr val="18375E"/>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6720767" y="4167172"/>
            <a:ext cx="1212" cy="700316"/>
          </a:xfrm>
          <a:prstGeom prst="line">
            <a:avLst/>
          </a:prstGeom>
          <a:ln w="12700">
            <a:solidFill>
              <a:srgbClr val="18375E"/>
            </a:solidFill>
          </a:ln>
        </p:spPr>
        <p:style>
          <a:lnRef idx="1">
            <a:schemeClr val="accent1"/>
          </a:lnRef>
          <a:fillRef idx="0">
            <a:schemeClr val="accent1"/>
          </a:fillRef>
          <a:effectRef idx="0">
            <a:schemeClr val="accent1"/>
          </a:effectRef>
          <a:fontRef idx="minor">
            <a:schemeClr val="tx1"/>
          </a:fontRef>
        </p:style>
      </p:cxnSp>
      <p:sp>
        <p:nvSpPr>
          <p:cNvPr id="72" name="Ellipse 71"/>
          <p:cNvSpPr/>
          <p:nvPr/>
        </p:nvSpPr>
        <p:spPr>
          <a:xfrm>
            <a:off x="6675564" y="4816276"/>
            <a:ext cx="94343" cy="94343"/>
          </a:xfrm>
          <a:prstGeom prst="ellipse">
            <a:avLst/>
          </a:prstGeom>
          <a:solidFill>
            <a:srgbClr val="18375E"/>
          </a:solidFill>
          <a:ln>
            <a:solidFill>
              <a:srgbClr val="18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numéro de diapositive 12"/>
          <p:cNvSpPr>
            <a:spLocks noGrp="1"/>
          </p:cNvSpPr>
          <p:nvPr>
            <p:ph type="sldNum" sz="quarter" idx="4"/>
          </p:nvPr>
        </p:nvSpPr>
        <p:spPr>
          <a:xfrm>
            <a:off x="-76017" y="6480294"/>
            <a:ext cx="539193" cy="365125"/>
          </a:xfrm>
        </p:spPr>
        <p:txBody>
          <a:bodyPr/>
          <a:lstStyle/>
          <a:p>
            <a:fld id="{A94D10BC-DC70-41AA-8BB7-C640EAA88F85}" type="slidenum">
              <a:rPr lang="en-US" smtClean="0"/>
              <a:pPr/>
              <a:t>1</a:t>
            </a:fld>
            <a:endParaRPr lang="en-US" dirty="0"/>
          </a:p>
        </p:txBody>
      </p:sp>
      <p:pic>
        <p:nvPicPr>
          <p:cNvPr id="51" name="Imag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55" name="Connecteur droit 54"/>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8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E76DB8-6785-3240-A120-BBCF9A080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977593"/>
            <a:ext cx="3623726" cy="5105400"/>
          </a:xfrm>
          <a:prstGeom prst="rect">
            <a:avLst/>
          </a:prstGeom>
        </p:spPr>
      </p:pic>
      <p:sp>
        <p:nvSpPr>
          <p:cNvPr id="3" name="ZoneTexte 2">
            <a:extLst>
              <a:ext uri="{FF2B5EF4-FFF2-40B4-BE49-F238E27FC236}">
                <a16:creationId xmlns:a16="http://schemas.microsoft.com/office/drawing/2014/main" id="{8C7F61D6-56A6-DD48-B28F-C8F11F9913B3}"/>
              </a:ext>
            </a:extLst>
          </p:cNvPr>
          <p:cNvSpPr txBox="1"/>
          <p:nvPr/>
        </p:nvSpPr>
        <p:spPr>
          <a:xfrm>
            <a:off x="457200" y="646331"/>
            <a:ext cx="4648200" cy="6463308"/>
          </a:xfrm>
          <a:prstGeom prst="rect">
            <a:avLst/>
          </a:prstGeom>
          <a:noFill/>
        </p:spPr>
        <p:txBody>
          <a:bodyPr wrap="square" rtlCol="0">
            <a:spAutoFit/>
          </a:bodyPr>
          <a:lstStyle/>
          <a:p>
            <a:pPr algn="just"/>
            <a:r>
              <a:rPr lang="en-GB" sz="2200" b="1" dirty="0">
                <a:latin typeface="+mj-lt"/>
              </a:rPr>
              <a:t>Climate change is already affecting people, ecosystems and livelihoods all around the world. </a:t>
            </a:r>
            <a:r>
              <a:rPr lang="en-GB" sz="2200" dirty="0">
                <a:latin typeface="+mj-lt"/>
              </a:rPr>
              <a:t>Every bit of warming matters</a:t>
            </a:r>
          </a:p>
          <a:p>
            <a:pPr algn="just"/>
            <a:r>
              <a:rPr lang="en-GB" sz="2200" b="1" dirty="0">
                <a:latin typeface="+mj-lt"/>
              </a:rPr>
              <a:t> </a:t>
            </a:r>
            <a:endParaRPr lang="fr-CH" sz="2200" b="1" dirty="0">
              <a:latin typeface="+mj-lt"/>
            </a:endParaRPr>
          </a:p>
          <a:p>
            <a:pPr algn="just"/>
            <a:r>
              <a:rPr lang="en-GB" sz="2200" b="1" dirty="0">
                <a:latin typeface="+mj-lt"/>
              </a:rPr>
              <a:t>Limiting warming to </a:t>
            </a:r>
            <a:r>
              <a:rPr lang="en-GB" sz="2200" dirty="0">
                <a:latin typeface="+mj-lt"/>
              </a:rPr>
              <a:t>1.5°C </a:t>
            </a:r>
            <a:r>
              <a:rPr lang="en-GB" sz="2200" b="1" dirty="0">
                <a:latin typeface="+mj-lt"/>
              </a:rPr>
              <a:t> is not impossible but would require unprecedented transitions in all aspects of society</a:t>
            </a:r>
            <a:endParaRPr lang="fr-CH" sz="2200" b="1" dirty="0">
              <a:latin typeface="+mj-lt"/>
            </a:endParaRPr>
          </a:p>
          <a:p>
            <a:pPr algn="just"/>
            <a:r>
              <a:rPr lang="en-GB" sz="2200" b="1" dirty="0">
                <a:latin typeface="+mj-lt"/>
              </a:rPr>
              <a:t> </a:t>
            </a:r>
            <a:endParaRPr lang="fr-CH" sz="2200" b="1" dirty="0">
              <a:latin typeface="+mj-lt"/>
            </a:endParaRPr>
          </a:p>
          <a:p>
            <a:pPr algn="just"/>
            <a:r>
              <a:rPr lang="en-GB" sz="2200" b="1" dirty="0">
                <a:latin typeface="+mj-lt"/>
              </a:rPr>
              <a:t>There are clear benefits to keeping warming to </a:t>
            </a:r>
            <a:r>
              <a:rPr lang="en-GB" sz="2200" dirty="0">
                <a:latin typeface="+mj-lt"/>
              </a:rPr>
              <a:t>1.5°C </a:t>
            </a:r>
            <a:r>
              <a:rPr lang="en-GB" sz="2200" b="1" dirty="0">
                <a:latin typeface="+mj-lt"/>
              </a:rPr>
              <a:t>compared to 2</a:t>
            </a:r>
            <a:r>
              <a:rPr lang="en-GB" sz="2200" dirty="0">
                <a:latin typeface="+mj-lt"/>
              </a:rPr>
              <a:t>°C </a:t>
            </a:r>
            <a:r>
              <a:rPr lang="en-GB" sz="2200" b="1" dirty="0">
                <a:latin typeface="+mj-lt"/>
              </a:rPr>
              <a:t>, or higher. </a:t>
            </a:r>
            <a:endParaRPr lang="fr-CH" sz="2200" b="1" dirty="0">
              <a:latin typeface="+mj-lt"/>
            </a:endParaRPr>
          </a:p>
          <a:p>
            <a:pPr algn="just"/>
            <a:r>
              <a:rPr lang="en-GB" sz="2200" b="1" dirty="0">
                <a:latin typeface="+mj-lt"/>
              </a:rPr>
              <a:t> </a:t>
            </a:r>
            <a:endParaRPr lang="fr-CH" sz="2200" b="1" dirty="0">
              <a:latin typeface="+mj-lt"/>
            </a:endParaRPr>
          </a:p>
          <a:p>
            <a:pPr algn="just"/>
            <a:r>
              <a:rPr lang="en-GB" sz="2200" b="1" dirty="0">
                <a:latin typeface="+mj-lt"/>
              </a:rPr>
              <a:t>Limiting warming to </a:t>
            </a:r>
            <a:r>
              <a:rPr lang="en-GB" sz="2200" dirty="0">
                <a:latin typeface="+mj-lt"/>
              </a:rPr>
              <a:t>1.5°C </a:t>
            </a:r>
            <a:r>
              <a:rPr lang="en-GB" sz="2200" b="1" dirty="0">
                <a:latin typeface="+mj-lt"/>
              </a:rPr>
              <a:t>can go hand-in-hand with achieving other world goals, such as achieving sustainable developments and eradicating poverty</a:t>
            </a:r>
            <a:endParaRPr lang="fr-CH" sz="2200" b="1" dirty="0">
              <a:latin typeface="+mj-lt"/>
            </a:endParaRPr>
          </a:p>
          <a:p>
            <a:endParaRPr lang="fr-FR" dirty="0"/>
          </a:p>
        </p:txBody>
      </p:sp>
      <p:sp>
        <p:nvSpPr>
          <p:cNvPr id="4" name="ZoneTexte 3">
            <a:extLst>
              <a:ext uri="{FF2B5EF4-FFF2-40B4-BE49-F238E27FC236}">
                <a16:creationId xmlns:a16="http://schemas.microsoft.com/office/drawing/2014/main" id="{0FEE59DD-B72B-0245-A769-1E4A1CDEA5DF}"/>
              </a:ext>
            </a:extLst>
          </p:cNvPr>
          <p:cNvSpPr txBox="1"/>
          <p:nvPr/>
        </p:nvSpPr>
        <p:spPr>
          <a:xfrm>
            <a:off x="2150745" y="0"/>
            <a:ext cx="2954655" cy="646331"/>
          </a:xfrm>
          <a:prstGeom prst="rect">
            <a:avLst/>
          </a:prstGeom>
          <a:noFill/>
        </p:spPr>
        <p:txBody>
          <a:bodyPr wrap="none" rtlCol="0">
            <a:spAutoFit/>
          </a:bodyPr>
          <a:lstStyle/>
          <a:p>
            <a:r>
              <a:rPr lang="en-US" sz="3600" b="1" dirty="0"/>
              <a:t>Key findings</a:t>
            </a:r>
          </a:p>
        </p:txBody>
      </p:sp>
    </p:spTree>
    <p:extLst>
      <p:ext uri="{BB962C8B-B14F-4D97-AF65-F5344CB8AC3E}">
        <p14:creationId xmlns:p14="http://schemas.microsoft.com/office/powerpoint/2010/main" val="269645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54097" r="8161"/>
          <a:stretch/>
        </p:blipFill>
        <p:spPr>
          <a:xfrm>
            <a:off x="6182" y="1153310"/>
            <a:ext cx="2733604" cy="4843125"/>
          </a:xfrm>
          <a:prstGeom prst="rect">
            <a:avLst/>
          </a:prstGeom>
        </p:spPr>
      </p:pic>
      <p:sp>
        <p:nvSpPr>
          <p:cNvPr id="15" name="Rectangle 14"/>
          <p:cNvSpPr/>
          <p:nvPr/>
        </p:nvSpPr>
        <p:spPr>
          <a:xfrm>
            <a:off x="2756126" y="1138915"/>
            <a:ext cx="6387873" cy="485752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028" y="1147379"/>
            <a:ext cx="2752724" cy="4857520"/>
          </a:xfrm>
          <a:prstGeom prst="rect">
            <a:avLst/>
          </a:prstGeom>
          <a:gradFill flip="none" rotWithShape="1">
            <a:gsLst>
              <a:gs pos="0">
                <a:schemeClr val="bg1">
                  <a:alpha val="19000"/>
                </a:schemeClr>
              </a:gs>
              <a:gs pos="100000">
                <a:schemeClr val="accent6">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GB" sz="3200" b="1" dirty="0">
                <a:solidFill>
                  <a:srgbClr val="18375E"/>
                </a:solidFill>
                <a:latin typeface="Frutiger LT Pro 55 Roman" panose="020B0602020204020204" pitchFamily="34" charset="0"/>
              </a:rPr>
              <a:t>Impacts of global warming 1.5°C</a:t>
            </a:r>
            <a:endParaRPr lang="en-US" sz="3200" b="1" dirty="0">
              <a:solidFill>
                <a:srgbClr val="18375E"/>
              </a:solidFill>
              <a:latin typeface="Frutiger LT Pro 55 Roman" panose="020B0602020204020204" pitchFamily="34" charset="0"/>
            </a:endParaRPr>
          </a:p>
        </p:txBody>
      </p:sp>
      <p:sp>
        <p:nvSpPr>
          <p:cNvPr id="23" name="ZoneTexte 22"/>
          <p:cNvSpPr txBox="1"/>
          <p:nvPr/>
        </p:nvSpPr>
        <p:spPr>
          <a:xfrm>
            <a:off x="2829077" y="2680868"/>
            <a:ext cx="5975546" cy="830997"/>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solidFill>
                  <a:srgbClr val="18375E"/>
                </a:solidFill>
                <a:latin typeface="Frutiger LT Pro 55 Roman" panose="020B0602020204020204" pitchFamily="34" charset="0"/>
              </a:rPr>
              <a:t>Less extreme weather where people live, including extreme heat and rainfall</a:t>
            </a:r>
            <a:endParaRPr lang="en-US" sz="2400" dirty="0">
              <a:solidFill>
                <a:srgbClr val="18375E"/>
              </a:solidFill>
              <a:latin typeface="Frutiger LT Pro 55 Roman" panose="020B0602020204020204" pitchFamily="34" charset="0"/>
            </a:endParaRPr>
          </a:p>
        </p:txBody>
      </p:sp>
      <p:sp>
        <p:nvSpPr>
          <p:cNvPr id="24" name="ZoneTexte 23"/>
          <p:cNvSpPr txBox="1"/>
          <p:nvPr/>
        </p:nvSpPr>
        <p:spPr>
          <a:xfrm>
            <a:off x="2905743" y="3650413"/>
            <a:ext cx="5975546" cy="1200329"/>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solidFill>
                  <a:srgbClr val="18375E"/>
                </a:solidFill>
                <a:latin typeface="Frutiger LT Pro 55 Roman" panose="020B0602020204020204" pitchFamily="34" charset="0"/>
              </a:rPr>
              <a:t>By 2100, global mean sea level rise will be around 10 cm lower </a:t>
            </a:r>
            <a:r>
              <a:rPr lang="en-US" sz="2400" dirty="0">
                <a:solidFill>
                  <a:srgbClr val="18375E"/>
                </a:solidFill>
                <a:latin typeface="Frutiger LT Pro 55 Roman" panose="020B0602020204020204" pitchFamily="34" charset="0"/>
              </a:rPr>
              <a:t>but may continue to rise for centuries</a:t>
            </a:r>
          </a:p>
        </p:txBody>
      </p:sp>
      <p:sp>
        <p:nvSpPr>
          <p:cNvPr id="25" name="ZoneTexte 24"/>
          <p:cNvSpPr txBox="1"/>
          <p:nvPr/>
        </p:nvSpPr>
        <p:spPr>
          <a:xfrm>
            <a:off x="2905743" y="5026866"/>
            <a:ext cx="5975546" cy="830997"/>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solidFill>
                  <a:srgbClr val="18375E"/>
                </a:solidFill>
                <a:latin typeface="Frutiger LT Pro 55 Roman" panose="020B0602020204020204" pitchFamily="34" charset="0"/>
              </a:rPr>
              <a:t>10 million fewer people exposed to risk of rising seas</a:t>
            </a:r>
            <a:endParaRPr lang="en-US" sz="2400" dirty="0">
              <a:solidFill>
                <a:srgbClr val="18375E"/>
              </a:solidFill>
              <a:latin typeface="Frutiger LT Pro 55 Roman" panose="020B0602020204020204" pitchFamily="34" charset="0"/>
            </a:endParaRPr>
          </a:p>
        </p:txBody>
      </p:sp>
      <p:sp>
        <p:nvSpPr>
          <p:cNvPr id="2" name="ZoneTexte 1"/>
          <p:cNvSpPr txBox="1"/>
          <p:nvPr/>
        </p:nvSpPr>
        <p:spPr>
          <a:xfrm>
            <a:off x="2905743" y="2171786"/>
            <a:ext cx="5493613" cy="830997"/>
          </a:xfrm>
          <a:prstGeom prst="rect">
            <a:avLst/>
          </a:prstGeom>
          <a:noFill/>
        </p:spPr>
        <p:txBody>
          <a:bodyPr wrap="square" rtlCol="0">
            <a:spAutoFit/>
          </a:bodyPr>
          <a:lstStyle/>
          <a:p>
            <a:r>
              <a:rPr lang="en-GB" sz="2400" dirty="0">
                <a:solidFill>
                  <a:srgbClr val="18375E"/>
                </a:solidFill>
                <a:latin typeface="Frutiger LT Pro 55 Roman" panose="020B0602020204020204" pitchFamily="34" charset="0"/>
              </a:rPr>
              <a:t>At 1.5°C compared to 2°C</a:t>
            </a:r>
            <a:endParaRPr lang="en-US" sz="2400" dirty="0">
              <a:solidFill>
                <a:srgbClr val="18375E"/>
              </a:solidFill>
              <a:latin typeface="Frutiger LT Pro 55 Roman" panose="020B0602020204020204" pitchFamily="34" charset="0"/>
            </a:endParaRPr>
          </a:p>
          <a:p>
            <a:endParaRPr lang="en-US" sz="2400" dirty="0"/>
          </a:p>
        </p:txBody>
      </p:sp>
      <p:sp>
        <p:nvSpPr>
          <p:cNvPr id="27" name="ZoneTexte 26"/>
          <p:cNvSpPr txBox="1"/>
          <p:nvPr/>
        </p:nvSpPr>
        <p:spPr>
          <a:xfrm>
            <a:off x="931" y="5956707"/>
            <a:ext cx="2614204" cy="215444"/>
          </a:xfrm>
          <a:prstGeom prst="rect">
            <a:avLst/>
          </a:prstGeom>
          <a:noFill/>
        </p:spPr>
        <p:txBody>
          <a:bodyPr wrap="square" rtlCol="0">
            <a:spAutoFit/>
          </a:bodyPr>
          <a:lstStyle/>
          <a:p>
            <a:r>
              <a:rPr lang="en-US" sz="800" dirty="0">
                <a:solidFill>
                  <a:schemeClr val="bg1">
                    <a:lumMod val="75000"/>
                  </a:schemeClr>
                </a:solidFill>
              </a:rPr>
              <a:t>Jason Florio / Aurora Photos</a:t>
            </a:r>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sp>
        <p:nvSpPr>
          <p:cNvPr id="6" name="Espace réservé du numéro de diapositive 5"/>
          <p:cNvSpPr>
            <a:spLocks noGrp="1"/>
          </p:cNvSpPr>
          <p:nvPr>
            <p:ph type="sldNum" sz="quarter" idx="4"/>
          </p:nvPr>
        </p:nvSpPr>
        <p:spPr>
          <a:xfrm>
            <a:off x="-76017" y="6480294"/>
            <a:ext cx="539193" cy="365125"/>
          </a:xfrm>
        </p:spPr>
        <p:txBody>
          <a:bodyPr/>
          <a:lstStyle/>
          <a:p>
            <a:fld id="{A94D10BC-DC70-41AA-8BB7-C640EAA88F85}" type="slidenum">
              <a:rPr lang="en-US" smtClean="0"/>
              <a:pPr/>
              <a:t>3</a:t>
            </a:fld>
            <a:endParaRPr lang="en-US" dirty="0"/>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cxnSp>
        <p:nvCxnSpPr>
          <p:cNvPr id="33" name="Connecteur droit 32"/>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75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56126" y="1138915"/>
            <a:ext cx="6387873" cy="485752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GB" sz="3200" b="1" dirty="0">
                <a:solidFill>
                  <a:srgbClr val="18375E"/>
                </a:solidFill>
                <a:latin typeface="Frutiger LT Pro 55 Roman" panose="020B0602020204020204" pitchFamily="34" charset="0"/>
              </a:rPr>
              <a:t>Impacts of global warming 1.5°C</a:t>
            </a:r>
            <a:endParaRPr lang="en-US" sz="3200" b="1" dirty="0">
              <a:solidFill>
                <a:srgbClr val="18375E"/>
              </a:solidFill>
              <a:latin typeface="Frutiger LT Pro 55 Roman" panose="020B0602020204020204" pitchFamily="34" charset="0"/>
            </a:endParaRPr>
          </a:p>
        </p:txBody>
      </p:sp>
      <p:sp>
        <p:nvSpPr>
          <p:cNvPr id="2" name="ZoneTexte 1"/>
          <p:cNvSpPr txBox="1"/>
          <p:nvPr/>
        </p:nvSpPr>
        <p:spPr>
          <a:xfrm>
            <a:off x="2905743" y="2171786"/>
            <a:ext cx="5493613" cy="738664"/>
          </a:xfrm>
          <a:prstGeom prst="rect">
            <a:avLst/>
          </a:prstGeom>
          <a:noFill/>
        </p:spPr>
        <p:txBody>
          <a:bodyPr wrap="square" rtlCol="0">
            <a:spAutoFit/>
          </a:bodyPr>
          <a:lstStyle/>
          <a:p>
            <a:r>
              <a:rPr lang="en-GB" sz="2400" dirty="0">
                <a:solidFill>
                  <a:srgbClr val="18375E"/>
                </a:solidFill>
                <a:latin typeface="Frutiger LT Pro 55 Roman" panose="020B0602020204020204" pitchFamily="34" charset="0"/>
              </a:rPr>
              <a:t>At 1.5°C compared to 2°C:</a:t>
            </a:r>
            <a:endParaRPr lang="en-US" sz="2400" dirty="0">
              <a:solidFill>
                <a:srgbClr val="18375E"/>
              </a:solidFill>
              <a:latin typeface="Frutiger LT Pro 55 Roman" panose="020B0602020204020204" pitchFamily="34" charset="0"/>
            </a:endParaRPr>
          </a:p>
          <a:p>
            <a:endParaRPr lang="en-US" dirty="0"/>
          </a:p>
        </p:txBody>
      </p:sp>
      <p:sp>
        <p:nvSpPr>
          <p:cNvPr id="18" name="ZoneTexte 17"/>
          <p:cNvSpPr txBox="1"/>
          <p:nvPr/>
        </p:nvSpPr>
        <p:spPr>
          <a:xfrm>
            <a:off x="2905743" y="2920824"/>
            <a:ext cx="5975546" cy="769441"/>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18375E"/>
                </a:solidFill>
                <a:latin typeface="Frutiger LT Pro 55 Roman" panose="020B0602020204020204" pitchFamily="34" charset="0"/>
              </a:rPr>
              <a:t>Lower impact on biodiversity and species</a:t>
            </a:r>
            <a:endParaRPr lang="en-US" sz="2400" dirty="0">
              <a:solidFill>
                <a:srgbClr val="18375E"/>
              </a:solidFill>
              <a:latin typeface="Frutiger LT Pro 55 Roman" panose="020B0602020204020204" pitchFamily="34" charset="0"/>
            </a:endParaRPr>
          </a:p>
          <a:p>
            <a:pPr marL="342900" lvl="0" indent="-342900">
              <a:buFont typeface="Arial" panose="020B0604020202020204" pitchFamily="34" charset="0"/>
              <a:buChar char="•"/>
            </a:pPr>
            <a:endParaRPr lang="en-US" sz="2000" dirty="0">
              <a:solidFill>
                <a:srgbClr val="18375E"/>
              </a:solidFill>
              <a:latin typeface="Frutiger LT Pro 55 Roman" panose="020B0602020204020204" pitchFamily="34" charset="0"/>
            </a:endParaRPr>
          </a:p>
        </p:txBody>
      </p:sp>
      <p:sp>
        <p:nvSpPr>
          <p:cNvPr id="19" name="ZoneTexte 18"/>
          <p:cNvSpPr txBox="1"/>
          <p:nvPr/>
        </p:nvSpPr>
        <p:spPr>
          <a:xfrm>
            <a:off x="2905743" y="3567556"/>
            <a:ext cx="5975546" cy="1138773"/>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18375E"/>
                </a:solidFill>
                <a:latin typeface="Frutiger LT Pro 55 Roman" panose="020B0602020204020204" pitchFamily="34" charset="0"/>
              </a:rPr>
              <a:t>Smaller reductions in yields of maize, rice, wheat</a:t>
            </a:r>
            <a:endParaRPr lang="en-US" sz="2400" dirty="0">
              <a:solidFill>
                <a:srgbClr val="18375E"/>
              </a:solidFill>
              <a:latin typeface="Frutiger LT Pro 55 Roman" panose="020B0602020204020204" pitchFamily="34" charset="0"/>
            </a:endParaRPr>
          </a:p>
          <a:p>
            <a:pPr marL="342900" lvl="0" indent="-342900">
              <a:buFont typeface="Arial" panose="020B0604020202020204" pitchFamily="34" charset="0"/>
              <a:buChar char="•"/>
            </a:pPr>
            <a:endParaRPr lang="en-US" sz="2000" dirty="0">
              <a:solidFill>
                <a:srgbClr val="18375E"/>
              </a:solidFill>
              <a:latin typeface="Frutiger LT Pro 55 Roman" panose="020B0602020204020204" pitchFamily="34" charset="0"/>
            </a:endParaRPr>
          </a:p>
        </p:txBody>
      </p:sp>
      <p:sp>
        <p:nvSpPr>
          <p:cNvPr id="20" name="ZoneTexte 19"/>
          <p:cNvSpPr txBox="1"/>
          <p:nvPr/>
        </p:nvSpPr>
        <p:spPr>
          <a:xfrm>
            <a:off x="2905743" y="4420130"/>
            <a:ext cx="5975546" cy="830997"/>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solidFill>
                  <a:srgbClr val="18375E"/>
                </a:solidFill>
                <a:latin typeface="Frutiger LT Pro 55 Roman" panose="020B0602020204020204" pitchFamily="34" charset="0"/>
              </a:rPr>
              <a:t>Global population exposed to increased water shortages is up to 50% less </a:t>
            </a:r>
            <a:endParaRPr lang="en-US" sz="2400" dirty="0">
              <a:solidFill>
                <a:srgbClr val="18375E"/>
              </a:solidFill>
              <a:latin typeface="Frutiger LT Pro 55 Roman" panose="020B0602020204020204" pitchFamily="34" charset="0"/>
            </a:endParaRPr>
          </a:p>
        </p:txBody>
      </p:sp>
      <p:sp>
        <p:nvSpPr>
          <p:cNvPr id="27" name="ZoneTexte 26"/>
          <p:cNvSpPr txBox="1"/>
          <p:nvPr/>
        </p:nvSpPr>
        <p:spPr>
          <a:xfrm>
            <a:off x="0" y="5963983"/>
            <a:ext cx="2614204" cy="215444"/>
          </a:xfrm>
          <a:prstGeom prst="rect">
            <a:avLst/>
          </a:prstGeom>
          <a:noFill/>
        </p:spPr>
        <p:txBody>
          <a:bodyPr wrap="square" rtlCol="0">
            <a:spAutoFit/>
          </a:bodyPr>
          <a:lstStyle/>
          <a:p>
            <a:r>
              <a:rPr lang="en-US" sz="800" dirty="0">
                <a:solidFill>
                  <a:schemeClr val="bg1">
                    <a:lumMod val="75000"/>
                  </a:schemeClr>
                </a:solidFill>
              </a:rPr>
              <a:t>Andre Seale / Aurora Photos</a:t>
            </a:r>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sp>
        <p:nvSpPr>
          <p:cNvPr id="6" name="Espace réservé du numéro de diapositive 5"/>
          <p:cNvSpPr>
            <a:spLocks noGrp="1"/>
          </p:cNvSpPr>
          <p:nvPr>
            <p:ph type="sldNum" sz="quarter" idx="4"/>
          </p:nvPr>
        </p:nvSpPr>
        <p:spPr>
          <a:xfrm>
            <a:off x="-76017" y="6480294"/>
            <a:ext cx="539193" cy="365125"/>
          </a:xfrm>
        </p:spPr>
        <p:txBody>
          <a:bodyPr/>
          <a:lstStyle/>
          <a:p>
            <a:fld id="{A94D10BC-DC70-41AA-8BB7-C640EAA88F85}" type="slidenum">
              <a:rPr lang="en-US" smtClean="0"/>
              <a:pPr/>
              <a:t>4</a:t>
            </a:fld>
            <a:endParaRPr lang="en-US" dirty="0"/>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30814" r="31464"/>
          <a:stretch/>
        </p:blipFill>
        <p:spPr>
          <a:xfrm>
            <a:off x="0" y="1138915"/>
            <a:ext cx="2753166" cy="4865529"/>
          </a:xfrm>
          <a:prstGeom prst="rect">
            <a:avLst/>
          </a:prstGeom>
        </p:spPr>
      </p:pic>
      <p:sp>
        <p:nvSpPr>
          <p:cNvPr id="32" name="Rectangle 31"/>
          <p:cNvSpPr/>
          <p:nvPr/>
        </p:nvSpPr>
        <p:spPr>
          <a:xfrm>
            <a:off x="442" y="1130906"/>
            <a:ext cx="2752724" cy="4873538"/>
          </a:xfrm>
          <a:prstGeom prst="rect">
            <a:avLst/>
          </a:prstGeom>
          <a:gradFill flip="none" rotWithShape="1">
            <a:gsLst>
              <a:gs pos="0">
                <a:schemeClr val="bg1">
                  <a:alpha val="19000"/>
                </a:schemeClr>
              </a:gs>
              <a:gs pos="100000">
                <a:schemeClr val="accent6">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Connecteur droit 32"/>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52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299ADA7-01DE-9147-A133-6AFD8D98286D}"/>
              </a:ext>
            </a:extLst>
          </p:cNvPr>
          <p:cNvPicPr>
            <a:picLocks noChangeAspect="1"/>
          </p:cNvPicPr>
          <p:nvPr/>
        </p:nvPicPr>
        <p:blipFill>
          <a:blip r:embed="rId2"/>
          <a:stretch>
            <a:fillRect/>
          </a:stretch>
        </p:blipFill>
        <p:spPr>
          <a:xfrm>
            <a:off x="88710" y="152400"/>
            <a:ext cx="8674290" cy="5840956"/>
          </a:xfrm>
          <a:prstGeom prst="rect">
            <a:avLst/>
          </a:prstGeom>
        </p:spPr>
      </p:pic>
    </p:spTree>
    <p:extLst>
      <p:ext uri="{BB962C8B-B14F-4D97-AF65-F5344CB8AC3E}">
        <p14:creationId xmlns:p14="http://schemas.microsoft.com/office/powerpoint/2010/main" val="62050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9EFD969-4C6F-4945-BE93-AE2C1A4B3FFA}"/>
              </a:ext>
            </a:extLst>
          </p:cNvPr>
          <p:cNvPicPr>
            <a:picLocks noChangeAspect="1"/>
          </p:cNvPicPr>
          <p:nvPr/>
        </p:nvPicPr>
        <p:blipFill>
          <a:blip r:embed="rId2"/>
          <a:stretch>
            <a:fillRect/>
          </a:stretch>
        </p:blipFill>
        <p:spPr>
          <a:xfrm>
            <a:off x="348661" y="990600"/>
            <a:ext cx="8771550" cy="4114800"/>
          </a:xfrm>
          <a:prstGeom prst="rect">
            <a:avLst/>
          </a:prstGeom>
        </p:spPr>
      </p:pic>
    </p:spTree>
    <p:extLst>
      <p:ext uri="{BB962C8B-B14F-4D97-AF65-F5344CB8AC3E}">
        <p14:creationId xmlns:p14="http://schemas.microsoft.com/office/powerpoint/2010/main" val="253974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56126" y="1138915"/>
            <a:ext cx="6387873" cy="485752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5743" y="1252241"/>
            <a:ext cx="6238256" cy="584775"/>
          </a:xfrm>
          <a:prstGeom prst="rect">
            <a:avLst/>
          </a:prstGeom>
        </p:spPr>
        <p:txBody>
          <a:bodyPr wrap="square">
            <a:spAutoFit/>
          </a:bodyPr>
          <a:lstStyle/>
          <a:p>
            <a:r>
              <a:rPr lang="en-GB" sz="3200" b="1" dirty="0">
                <a:solidFill>
                  <a:srgbClr val="18375E"/>
                </a:solidFill>
                <a:latin typeface="Frutiger LT Pro 55 Roman" panose="020B0602020204020204" pitchFamily="34" charset="0"/>
              </a:rPr>
              <a:t>Impacts of global warming 1.5°C</a:t>
            </a:r>
            <a:endParaRPr lang="en-US" sz="3200" b="1" dirty="0">
              <a:solidFill>
                <a:srgbClr val="18375E"/>
              </a:solidFill>
              <a:latin typeface="Frutiger LT Pro 55 Roman" panose="020B0602020204020204" pitchFamily="34" charset="0"/>
            </a:endParaRPr>
          </a:p>
        </p:txBody>
      </p:sp>
      <p:sp>
        <p:nvSpPr>
          <p:cNvPr id="2" name="ZoneTexte 1"/>
          <p:cNvSpPr txBox="1"/>
          <p:nvPr/>
        </p:nvSpPr>
        <p:spPr>
          <a:xfrm>
            <a:off x="2905743" y="2171786"/>
            <a:ext cx="5493613" cy="738664"/>
          </a:xfrm>
          <a:prstGeom prst="rect">
            <a:avLst/>
          </a:prstGeom>
          <a:noFill/>
        </p:spPr>
        <p:txBody>
          <a:bodyPr wrap="square" rtlCol="0">
            <a:spAutoFit/>
          </a:bodyPr>
          <a:lstStyle/>
          <a:p>
            <a:r>
              <a:rPr lang="en-GB" sz="2400" dirty="0">
                <a:solidFill>
                  <a:srgbClr val="18375E"/>
                </a:solidFill>
                <a:latin typeface="Frutiger LT Pro 55 Roman" panose="020B0602020204020204" pitchFamily="34" charset="0"/>
              </a:rPr>
              <a:t>At 1.5°C compared to 2°C:</a:t>
            </a:r>
            <a:endParaRPr lang="en-US" sz="2400" dirty="0">
              <a:solidFill>
                <a:srgbClr val="18375E"/>
              </a:solidFill>
              <a:latin typeface="Frutiger LT Pro 55 Roman" panose="020B0602020204020204" pitchFamily="34" charset="0"/>
            </a:endParaRPr>
          </a:p>
          <a:p>
            <a:endParaRPr lang="en-US" dirty="0"/>
          </a:p>
        </p:txBody>
      </p:sp>
      <p:sp>
        <p:nvSpPr>
          <p:cNvPr id="21" name="ZoneTexte 20"/>
          <p:cNvSpPr txBox="1"/>
          <p:nvPr/>
        </p:nvSpPr>
        <p:spPr>
          <a:xfrm>
            <a:off x="2905743" y="2960545"/>
            <a:ext cx="5975546" cy="1138773"/>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18375E"/>
                </a:solidFill>
                <a:latin typeface="Frutiger LT Pro 55 Roman" panose="020B0602020204020204" pitchFamily="34" charset="0"/>
              </a:rPr>
              <a:t>Lower risk to fisheries and the livelihoods that depend on them</a:t>
            </a:r>
            <a:endParaRPr lang="en-US" sz="2400" dirty="0">
              <a:solidFill>
                <a:srgbClr val="18375E"/>
              </a:solidFill>
              <a:latin typeface="Frutiger LT Pro 55 Roman" panose="020B0602020204020204" pitchFamily="34" charset="0"/>
            </a:endParaRPr>
          </a:p>
          <a:p>
            <a:pPr marL="342900" lvl="0" indent="-342900">
              <a:buFont typeface="Arial" panose="020B0604020202020204" pitchFamily="34" charset="0"/>
              <a:buChar char="•"/>
            </a:pPr>
            <a:endParaRPr lang="en-US" sz="2000" dirty="0">
              <a:solidFill>
                <a:srgbClr val="18375E"/>
              </a:solidFill>
              <a:latin typeface="Frutiger LT Pro 55 Roman" panose="020B0602020204020204" pitchFamily="34" charset="0"/>
            </a:endParaRPr>
          </a:p>
        </p:txBody>
      </p:sp>
      <p:sp>
        <p:nvSpPr>
          <p:cNvPr id="26" name="ZoneTexte 25"/>
          <p:cNvSpPr txBox="1"/>
          <p:nvPr/>
        </p:nvSpPr>
        <p:spPr>
          <a:xfrm>
            <a:off x="2905743" y="3841438"/>
            <a:ext cx="5975546"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18375E"/>
                </a:solidFill>
                <a:latin typeface="Frutiger LT Pro 55 Roman" panose="020B0602020204020204" pitchFamily="34" charset="0"/>
              </a:rPr>
              <a:t>Up to several hundred million fewer people exposed to climate-related risk and susceptible to poverty by 2050</a:t>
            </a:r>
            <a:endParaRPr lang="en-US" sz="2400" dirty="0">
              <a:solidFill>
                <a:srgbClr val="18375E"/>
              </a:solidFill>
              <a:latin typeface="Frutiger LT Pro 55 Roman" panose="020B0602020204020204" pitchFamily="34" charset="0"/>
            </a:endParaRPr>
          </a:p>
        </p:txBody>
      </p:sp>
      <p:sp>
        <p:nvSpPr>
          <p:cNvPr id="27" name="ZoneTexte 26"/>
          <p:cNvSpPr txBox="1"/>
          <p:nvPr/>
        </p:nvSpPr>
        <p:spPr>
          <a:xfrm>
            <a:off x="931" y="5956707"/>
            <a:ext cx="2614204" cy="215444"/>
          </a:xfrm>
          <a:prstGeom prst="rect">
            <a:avLst/>
          </a:prstGeom>
          <a:noFill/>
        </p:spPr>
        <p:txBody>
          <a:bodyPr wrap="square" rtlCol="0">
            <a:spAutoFit/>
          </a:bodyPr>
          <a:lstStyle/>
          <a:p>
            <a:r>
              <a:rPr lang="en-US" sz="800" dirty="0">
                <a:solidFill>
                  <a:schemeClr val="bg1">
                    <a:lumMod val="75000"/>
                  </a:schemeClr>
                </a:solidFill>
              </a:rPr>
              <a:t>Natalie Behring / Aurora Photos</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400" y="6147182"/>
            <a:ext cx="3865262" cy="595452"/>
          </a:xfrm>
          <a:prstGeom prst="rect">
            <a:avLst/>
          </a:prstGeom>
        </p:spPr>
      </p:pic>
      <p:sp>
        <p:nvSpPr>
          <p:cNvPr id="6" name="Espace réservé du numéro de diapositive 5"/>
          <p:cNvSpPr>
            <a:spLocks noGrp="1"/>
          </p:cNvSpPr>
          <p:nvPr>
            <p:ph type="sldNum" sz="quarter" idx="4"/>
          </p:nvPr>
        </p:nvSpPr>
        <p:spPr>
          <a:xfrm>
            <a:off x="-76017" y="6480294"/>
            <a:ext cx="539193" cy="365125"/>
          </a:xfrm>
        </p:spPr>
        <p:txBody>
          <a:bodyPr/>
          <a:lstStyle/>
          <a:p>
            <a:fld id="{A94D10BC-DC70-41AA-8BB7-C640EAA88F85}" type="slidenum">
              <a:rPr lang="en-US" smtClean="0"/>
              <a:pPr/>
              <a:t>7</a:t>
            </a:fld>
            <a:endParaRPr lang="en-US" dirty="0"/>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40055" r="21628"/>
          <a:stretch/>
        </p:blipFill>
        <p:spPr>
          <a:xfrm>
            <a:off x="-21771" y="1146406"/>
            <a:ext cx="2788783" cy="4852585"/>
          </a:xfrm>
          <a:prstGeom prst="rect">
            <a:avLst/>
          </a:prstGeom>
        </p:spPr>
      </p:pic>
      <p:sp>
        <p:nvSpPr>
          <p:cNvPr id="28" name="Rectangle 27"/>
          <p:cNvSpPr/>
          <p:nvPr/>
        </p:nvSpPr>
        <p:spPr>
          <a:xfrm>
            <a:off x="-39075" y="1143656"/>
            <a:ext cx="2812505" cy="4857520"/>
          </a:xfrm>
          <a:prstGeom prst="rect">
            <a:avLst/>
          </a:prstGeom>
          <a:gradFill flip="none" rotWithShape="1">
            <a:gsLst>
              <a:gs pos="0">
                <a:schemeClr val="bg1">
                  <a:alpha val="19000"/>
                </a:schemeClr>
              </a:gs>
              <a:gs pos="100000">
                <a:schemeClr val="accent6">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Connecteur droit 28"/>
          <p:cNvCxnSpPr/>
          <p:nvPr/>
        </p:nvCxnSpPr>
        <p:spPr>
          <a:xfrm flipH="1" flipV="1">
            <a:off x="438427" y="6659406"/>
            <a:ext cx="4542392" cy="9889"/>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31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1400" y="6060469"/>
            <a:ext cx="3865262" cy="595452"/>
          </a:xfrm>
          <a:prstGeom prst="rect">
            <a:avLst/>
          </a:prstGeom>
        </p:spPr>
      </p:pic>
      <p:cxnSp>
        <p:nvCxnSpPr>
          <p:cNvPr id="5" name="Connecteur droit 4"/>
          <p:cNvCxnSpPr/>
          <p:nvPr/>
        </p:nvCxnSpPr>
        <p:spPr>
          <a:xfrm flipH="1" flipV="1">
            <a:off x="18472" y="6571779"/>
            <a:ext cx="4962345" cy="10802"/>
          </a:xfrm>
          <a:prstGeom prst="line">
            <a:avLst/>
          </a:prstGeom>
          <a:ln>
            <a:solidFill>
              <a:srgbClr val="5492CD"/>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1"/>
            <a:ext cx="9152149" cy="809756"/>
          </a:xfrm>
          <a:prstGeom prst="rect">
            <a:avLst/>
          </a:prstGeom>
        </p:spPr>
      </p:pic>
      <p:sp>
        <p:nvSpPr>
          <p:cNvPr id="9" name="Ellipse 8"/>
          <p:cNvSpPr/>
          <p:nvPr/>
        </p:nvSpPr>
        <p:spPr>
          <a:xfrm>
            <a:off x="479173" y="6410644"/>
            <a:ext cx="327557" cy="338559"/>
          </a:xfrm>
          <a:prstGeom prst="ellipse">
            <a:avLst/>
          </a:prstGeom>
          <a:solidFill>
            <a:schemeClr val="bg1"/>
          </a:solidFill>
          <a:ln>
            <a:solidFill>
              <a:srgbClr val="427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271CD"/>
              </a:solidFill>
              <a:latin typeface="Frutiger LT Pro 57 Condensed" panose="020B0606020204020204" pitchFamily="34" charset="0"/>
            </a:endParaRPr>
          </a:p>
        </p:txBody>
      </p:sp>
      <p:sp>
        <p:nvSpPr>
          <p:cNvPr id="10" name="ZoneTexte 9"/>
          <p:cNvSpPr txBox="1"/>
          <p:nvPr/>
        </p:nvSpPr>
        <p:spPr>
          <a:xfrm>
            <a:off x="487244" y="6399757"/>
            <a:ext cx="266218" cy="369332"/>
          </a:xfrm>
          <a:prstGeom prst="rect">
            <a:avLst/>
          </a:prstGeom>
          <a:noFill/>
        </p:spPr>
        <p:txBody>
          <a:bodyPr wrap="square" rtlCol="0">
            <a:spAutoFit/>
          </a:bodyPr>
          <a:lstStyle/>
          <a:p>
            <a:r>
              <a:rPr lang="en-US" dirty="0">
                <a:solidFill>
                  <a:srgbClr val="5492CD"/>
                </a:solidFill>
                <a:latin typeface="Frutiger LT Pro 55 Roman" panose="020B0602020204020204" pitchFamily="34" charset="0"/>
              </a:rPr>
              <a:t>2</a:t>
            </a:r>
          </a:p>
        </p:txBody>
      </p:sp>
      <p:pic>
        <p:nvPicPr>
          <p:cNvPr id="8" name="Picture 7">
            <a:extLst>
              <a:ext uri="{FF2B5EF4-FFF2-40B4-BE49-F238E27FC236}">
                <a16:creationId xmlns:a16="http://schemas.microsoft.com/office/drawing/2014/main" id="{5DB9CE3C-AA6A-3C4B-9470-3B78AE9D7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238" y="-75304"/>
            <a:ext cx="4899861" cy="6933304"/>
          </a:xfrm>
          <a:prstGeom prst="rect">
            <a:avLst/>
          </a:prstGeom>
        </p:spPr>
      </p:pic>
    </p:spTree>
    <p:extLst>
      <p:ext uri="{BB962C8B-B14F-4D97-AF65-F5344CB8AC3E}">
        <p14:creationId xmlns:p14="http://schemas.microsoft.com/office/powerpoint/2010/main" val="76716264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3053</TotalTime>
  <Words>942</Words>
  <Application>Microsoft Macintosh PowerPoint</Application>
  <PresentationFormat>On-screen Show (4:3)</PresentationFormat>
  <Paragraphs>103</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Calibri Light</vt:lpstr>
      <vt:lpstr>Frutiger LT Pro 55 Roman</vt:lpstr>
      <vt:lpstr>Frutiger LT Pro 57 Condensed</vt:lpstr>
      <vt:lpstr>Symbol</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Mélissa go</dc:creator>
  <cp:lastModifiedBy>Joyashree Roy</cp:lastModifiedBy>
  <cp:revision>190</cp:revision>
  <dcterms:created xsi:type="dcterms:W3CDTF">2018-10-04T02:24:04Z</dcterms:created>
  <dcterms:modified xsi:type="dcterms:W3CDTF">2019-01-21T13:36:50Z</dcterms:modified>
</cp:coreProperties>
</file>