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3" r:id="rId3"/>
  </p:sldMasterIdLst>
  <p:notesMasterIdLst>
    <p:notesMasterId r:id="rId47"/>
  </p:notesMasterIdLst>
  <p:handoutMasterIdLst>
    <p:handoutMasterId r:id="rId48"/>
  </p:handoutMasterIdLst>
  <p:sldIdLst>
    <p:sldId id="260" r:id="rId4"/>
    <p:sldId id="261" r:id="rId5"/>
    <p:sldId id="257" r:id="rId6"/>
    <p:sldId id="654" r:id="rId7"/>
    <p:sldId id="646" r:id="rId8"/>
    <p:sldId id="655" r:id="rId9"/>
    <p:sldId id="661" r:id="rId10"/>
    <p:sldId id="657" r:id="rId11"/>
    <p:sldId id="660" r:id="rId12"/>
    <p:sldId id="658" r:id="rId13"/>
    <p:sldId id="676" r:id="rId14"/>
    <p:sldId id="290" r:id="rId15"/>
    <p:sldId id="291" r:id="rId16"/>
    <p:sldId id="674" r:id="rId17"/>
    <p:sldId id="659" r:id="rId18"/>
    <p:sldId id="281" r:id="rId19"/>
    <p:sldId id="642" r:id="rId20"/>
    <p:sldId id="265" r:id="rId21"/>
    <p:sldId id="649" r:id="rId22"/>
    <p:sldId id="273" r:id="rId23"/>
    <p:sldId id="266" r:id="rId24"/>
    <p:sldId id="267" r:id="rId25"/>
    <p:sldId id="284" r:id="rId26"/>
    <p:sldId id="278" r:id="rId27"/>
    <p:sldId id="643" r:id="rId28"/>
    <p:sldId id="675" r:id="rId29"/>
    <p:sldId id="666" r:id="rId30"/>
    <p:sldId id="650" r:id="rId31"/>
    <p:sldId id="651" r:id="rId32"/>
    <p:sldId id="669" r:id="rId33"/>
    <p:sldId id="652" r:id="rId34"/>
    <p:sldId id="653" r:id="rId35"/>
    <p:sldId id="667" r:id="rId36"/>
    <p:sldId id="670" r:id="rId37"/>
    <p:sldId id="671" r:id="rId38"/>
    <p:sldId id="672" r:id="rId39"/>
    <p:sldId id="673" r:id="rId40"/>
    <p:sldId id="329" r:id="rId41"/>
    <p:sldId id="289" r:id="rId42"/>
    <p:sldId id="662" r:id="rId43"/>
    <p:sldId id="663" r:id="rId44"/>
    <p:sldId id="664" r:id="rId45"/>
    <p:sldId id="665" r:id="rId46"/>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739D7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10" autoAdjust="0"/>
    <p:restoredTop sz="94229" autoAdjust="0"/>
  </p:normalViewPr>
  <p:slideViewPr>
    <p:cSldViewPr>
      <p:cViewPr varScale="1">
        <p:scale>
          <a:sx n="59" d="100"/>
          <a:sy n="59" d="100"/>
        </p:scale>
        <p:origin x="80" y="13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3C9E6-1F72-488E-BA8D-0B308BC4DE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80B99518-3248-47C8-9E1F-CE92627B45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1838FE-1151-4AAC-90B9-B00BE15E00B8}" type="datetimeFigureOut">
              <a:rPr lang="en-IN" smtClean="0"/>
              <a:t>14-02-2021</a:t>
            </a:fld>
            <a:endParaRPr lang="en-IN"/>
          </a:p>
        </p:txBody>
      </p:sp>
      <p:sp>
        <p:nvSpPr>
          <p:cNvPr id="4" name="Footer Placeholder 3">
            <a:extLst>
              <a:ext uri="{FF2B5EF4-FFF2-40B4-BE49-F238E27FC236}">
                <a16:creationId xmlns:a16="http://schemas.microsoft.com/office/drawing/2014/main" id="{CAB025E0-6303-4F75-8547-F3E04B1B02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9780CE5E-2202-4C52-BC8B-32EA6605B1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EA1C0C-5661-4259-A407-08E390585193}" type="slidenum">
              <a:rPr lang="en-IN" smtClean="0"/>
              <a:t>‹#›</a:t>
            </a:fld>
            <a:endParaRPr lang="en-IN"/>
          </a:p>
        </p:txBody>
      </p:sp>
    </p:spTree>
    <p:extLst>
      <p:ext uri="{BB962C8B-B14F-4D97-AF65-F5344CB8AC3E}">
        <p14:creationId xmlns:p14="http://schemas.microsoft.com/office/powerpoint/2010/main" val="1496425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1AE96-9B2C-4342-B4D2-D8D240BAE639}" type="datetimeFigureOut">
              <a:rPr lang="th-TH" smtClean="0"/>
              <a:t>14/02/64</a:t>
            </a:fld>
            <a:endParaRPr lang="th-TH"/>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CBF54-1E74-41DE-989E-CEFD97EAEA60}" type="slidenum">
              <a:rPr lang="th-TH" smtClean="0"/>
              <a:t>‹#›</a:t>
            </a:fld>
            <a:endParaRPr lang="th-TH"/>
          </a:p>
        </p:txBody>
      </p:sp>
    </p:spTree>
    <p:extLst>
      <p:ext uri="{BB962C8B-B14F-4D97-AF65-F5344CB8AC3E}">
        <p14:creationId xmlns:p14="http://schemas.microsoft.com/office/powerpoint/2010/main" val="255072499"/>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600" kern="1200" dirty="0">
                <a:solidFill>
                  <a:schemeClr val="tx1"/>
                </a:solidFill>
                <a:effectLst/>
                <a:latin typeface="+mn-lt"/>
                <a:ea typeface="+mn-ea"/>
                <a:cs typeface="+mn-cs"/>
              </a:rPr>
              <a:t>Since 2000, GHG emissions have been growing in all sectors, except AFOLU. </a:t>
            </a:r>
            <a:r>
              <a:rPr lang="en-GB" dirty="0"/>
              <a:t>Annual anthropogenic GHG emissions have increased by 10 GtCO2eq between 2000 and 2010, with this increase directly coming from energy supply (47%), industry (30%), transport (11%) and buildings (3%) sectors.</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Of the 49 (±4.5) GtCO</a:t>
            </a:r>
            <a:r>
              <a:rPr lang="en-GB" sz="1600" kern="1200" baseline="-25000" dirty="0">
                <a:solidFill>
                  <a:schemeClr val="tx1"/>
                </a:solidFill>
                <a:effectLst/>
                <a:latin typeface="+mn-lt"/>
                <a:ea typeface="+mn-ea"/>
                <a:cs typeface="+mn-cs"/>
              </a:rPr>
              <a:t>2</a:t>
            </a:r>
            <a:r>
              <a:rPr lang="en-GB" sz="1600" kern="1200" dirty="0">
                <a:solidFill>
                  <a:schemeClr val="tx1"/>
                </a:solidFill>
                <a:effectLst/>
                <a:latin typeface="+mn-lt"/>
                <a:ea typeface="+mn-ea"/>
                <a:cs typeface="+mn-cs"/>
              </a:rPr>
              <a:t>eq emissions in 2010, 35% (17 GtCO</a:t>
            </a:r>
            <a:r>
              <a:rPr lang="en-GB" sz="1600" kern="1200" baseline="-25000" dirty="0">
                <a:solidFill>
                  <a:schemeClr val="tx1"/>
                </a:solidFill>
                <a:effectLst/>
                <a:latin typeface="+mn-lt"/>
                <a:ea typeface="+mn-ea"/>
                <a:cs typeface="+mn-cs"/>
              </a:rPr>
              <a:t>2</a:t>
            </a:r>
            <a:r>
              <a:rPr lang="en-GB" sz="1600" kern="1200" dirty="0">
                <a:solidFill>
                  <a:schemeClr val="tx1"/>
                </a:solidFill>
                <a:effectLst/>
                <a:latin typeface="+mn-lt"/>
                <a:ea typeface="+mn-ea"/>
                <a:cs typeface="+mn-cs"/>
              </a:rPr>
              <a:t>eq) of GHG emissions were released in the energy supply sector, 24% (12 GtCO</a:t>
            </a:r>
            <a:r>
              <a:rPr lang="en-GB" sz="1600" kern="1200" baseline="-25000" dirty="0">
                <a:solidFill>
                  <a:schemeClr val="tx1"/>
                </a:solidFill>
                <a:effectLst/>
                <a:latin typeface="+mn-lt"/>
                <a:ea typeface="+mn-ea"/>
                <a:cs typeface="+mn-cs"/>
              </a:rPr>
              <a:t>2</a:t>
            </a:r>
            <a:r>
              <a:rPr lang="en-GB" sz="1600" kern="1200" dirty="0">
                <a:solidFill>
                  <a:schemeClr val="tx1"/>
                </a:solidFill>
                <a:effectLst/>
                <a:latin typeface="+mn-lt"/>
                <a:ea typeface="+mn-ea"/>
                <a:cs typeface="+mn-cs"/>
              </a:rPr>
              <a:t>eq, net emissions) in AFOLU, 21% (10 GtCO</a:t>
            </a:r>
            <a:r>
              <a:rPr lang="en-GB" sz="1600" kern="1200" baseline="-25000" dirty="0">
                <a:solidFill>
                  <a:schemeClr val="tx1"/>
                </a:solidFill>
                <a:effectLst/>
                <a:latin typeface="+mn-lt"/>
                <a:ea typeface="+mn-ea"/>
                <a:cs typeface="+mn-cs"/>
              </a:rPr>
              <a:t>2</a:t>
            </a:r>
            <a:r>
              <a:rPr lang="en-GB" sz="1600" kern="1200" dirty="0">
                <a:solidFill>
                  <a:schemeClr val="tx1"/>
                </a:solidFill>
                <a:effectLst/>
                <a:latin typeface="+mn-lt"/>
                <a:ea typeface="+mn-ea"/>
                <a:cs typeface="+mn-cs"/>
              </a:rPr>
              <a:t>eq) in industry, 14% (7.0 GtCO</a:t>
            </a:r>
            <a:r>
              <a:rPr lang="en-GB" sz="1600" kern="1200" baseline="-25000" dirty="0">
                <a:solidFill>
                  <a:schemeClr val="tx1"/>
                </a:solidFill>
                <a:effectLst/>
                <a:latin typeface="+mn-lt"/>
                <a:ea typeface="+mn-ea"/>
                <a:cs typeface="+mn-cs"/>
              </a:rPr>
              <a:t>2</a:t>
            </a:r>
            <a:r>
              <a:rPr lang="en-GB" sz="1600" kern="1200" dirty="0">
                <a:solidFill>
                  <a:schemeClr val="tx1"/>
                </a:solidFill>
                <a:effectLst/>
                <a:latin typeface="+mn-lt"/>
                <a:ea typeface="+mn-ea"/>
                <a:cs typeface="+mn-cs"/>
              </a:rPr>
              <a:t>eq) in transport and 6.4 % (3.2 GtCO</a:t>
            </a:r>
            <a:r>
              <a:rPr lang="en-GB" sz="1600" kern="1200" baseline="-25000" dirty="0">
                <a:solidFill>
                  <a:schemeClr val="tx1"/>
                </a:solidFill>
                <a:effectLst/>
                <a:latin typeface="+mn-lt"/>
                <a:ea typeface="+mn-ea"/>
                <a:cs typeface="+mn-cs"/>
              </a:rPr>
              <a:t>2</a:t>
            </a:r>
            <a:r>
              <a:rPr lang="en-GB" sz="1600" kern="1200" dirty="0">
                <a:solidFill>
                  <a:schemeClr val="tx1"/>
                </a:solidFill>
                <a:effectLst/>
                <a:latin typeface="+mn-lt"/>
                <a:ea typeface="+mn-ea"/>
                <a:cs typeface="+mn-cs"/>
              </a:rPr>
              <a:t>eq) in buildings.</a:t>
            </a:r>
            <a:endParaRPr lang="en-GB" dirty="0"/>
          </a:p>
          <a:p>
            <a:pPr marL="285750" indent="-285750">
              <a:buFont typeface="Arial" panose="020B0604020202020204" pitchFamily="34" charset="0"/>
              <a:buChar char="•"/>
            </a:pPr>
            <a:r>
              <a:rPr lang="en-GB" dirty="0"/>
              <a:t>In baseline scenarios, GHG emissions are projected to grow in all sectors, except for net CO2 emissions in the AFOLU sector.</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Energy supply sector emissions are expected to continue to be the major source of GHG emissions, ultimately accounting for the significant increases in indirect emissions from electricity use in the buildings and industry sectors. </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In baseline scenarios, while non-CO</a:t>
            </a:r>
            <a:r>
              <a:rPr lang="en-GB" sz="1600" kern="1200" baseline="-25000" dirty="0">
                <a:solidFill>
                  <a:schemeClr val="tx1"/>
                </a:solidFill>
                <a:effectLst/>
                <a:latin typeface="+mn-lt"/>
                <a:ea typeface="+mn-ea"/>
                <a:cs typeface="+mn-cs"/>
              </a:rPr>
              <a:t>2</a:t>
            </a:r>
            <a:r>
              <a:rPr lang="en-GB" sz="1600" kern="1200" dirty="0">
                <a:solidFill>
                  <a:schemeClr val="tx1"/>
                </a:solidFill>
                <a:effectLst/>
                <a:latin typeface="+mn-lt"/>
                <a:ea typeface="+mn-ea"/>
                <a:cs typeface="+mn-cs"/>
              </a:rPr>
              <a:t> GHG agricultural emissions are projected to increase, net CO</a:t>
            </a:r>
            <a:r>
              <a:rPr lang="en-GB" sz="1600" kern="1200" baseline="-25000" dirty="0">
                <a:solidFill>
                  <a:schemeClr val="tx1"/>
                </a:solidFill>
                <a:effectLst/>
                <a:latin typeface="+mn-lt"/>
                <a:ea typeface="+mn-ea"/>
                <a:cs typeface="+mn-cs"/>
              </a:rPr>
              <a:t>2</a:t>
            </a:r>
            <a:r>
              <a:rPr lang="en-GB" sz="1600" kern="1200" dirty="0">
                <a:solidFill>
                  <a:schemeClr val="tx1"/>
                </a:solidFill>
                <a:effectLst/>
                <a:latin typeface="+mn-lt"/>
                <a:ea typeface="+mn-ea"/>
                <a:cs typeface="+mn-cs"/>
              </a:rPr>
              <a:t> emissions from the AFOLU sector decline over time, with some models projecting a net sink towards the end of the century.</a:t>
            </a:r>
          </a:p>
        </p:txBody>
      </p:sp>
      <p:sp>
        <p:nvSpPr>
          <p:cNvPr id="4" name="Slide Number Placeholder 3"/>
          <p:cNvSpPr>
            <a:spLocks noGrp="1"/>
          </p:cNvSpPr>
          <p:nvPr>
            <p:ph type="sldNum" sz="quarter" idx="10"/>
          </p:nvPr>
        </p:nvSpPr>
        <p:spPr/>
        <p:txBody>
          <a:bodyPr/>
          <a:lstStyle/>
          <a:p>
            <a:fld id="{0F735F8D-0420-4D7D-8668-5EB35A491898}" type="slidenum">
              <a:rPr lang="en-GB" smtClean="0"/>
              <a:t>11</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Emission need to be reduced from baselines</a:t>
            </a:r>
            <a:r>
              <a:rPr lang="en-GB" baseline="0" dirty="0"/>
              <a:t> in all sectors in ambitious mitigation scenarios.</a:t>
            </a:r>
          </a:p>
          <a:p>
            <a:pPr marL="285750" indent="-285750">
              <a:buFont typeface="Arial" panose="020B0604020202020204" pitchFamily="34" charset="0"/>
              <a:buChar char="•"/>
            </a:pPr>
            <a:r>
              <a:rPr lang="en-GB" dirty="0"/>
              <a:t>Well-designed systemic and cross-</a:t>
            </a:r>
            <a:r>
              <a:rPr lang="en-GB" dirty="0" err="1"/>
              <a:t>sectoral</a:t>
            </a:r>
            <a:r>
              <a:rPr lang="en-GB" dirty="0"/>
              <a:t> mitigation strategies are more cost-effective in cutting emissions than a focus on individual technologies and sectors. At the energy system level these include reductions in the GHG emission intensity of the energy supply sector, a switch to low-carbon energy carriers (including low-carbon electricity) and reductions in energy demand in the end-use sectors without compromising development</a:t>
            </a:r>
            <a:endParaRPr lang="de-DE" baseline="0" dirty="0"/>
          </a:p>
        </p:txBody>
      </p:sp>
      <p:sp>
        <p:nvSpPr>
          <p:cNvPr id="4" name="Slide Number Placeholder 3"/>
          <p:cNvSpPr>
            <a:spLocks noGrp="1"/>
          </p:cNvSpPr>
          <p:nvPr>
            <p:ph type="sldNum" sz="quarter" idx="10"/>
          </p:nvPr>
        </p:nvSpPr>
        <p:spPr/>
        <p:txBody>
          <a:bodyPr/>
          <a:lstStyle/>
          <a:p>
            <a:fld id="{0F735F8D-0420-4D7D-8668-5EB35A491898}" type="slidenum">
              <a:rPr lang="en-GB" smtClean="0"/>
              <a:t>12</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There are strong interdependencies in mitigation scenarios between the pace of introducing mitigation measures in energy supply and energy end-use and developments in the AFOLU sector. The distribution of the mitigation effort across sectors is strongly influenced by the availability and performance of BECCS and large scale afforestation. This is particularly the case in scenarios reaching CO2eq concentrations of about 450ppm by 2100.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It is important in ambitious mitigation scenarios to have a „negative emission option“.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If BECCS is not available, this needs to be compensated by AFOLU (afforestation – as negative emission option). Equally, more needs to be done in the energy end-use sectors.</a:t>
            </a:r>
          </a:p>
        </p:txBody>
      </p:sp>
      <p:sp>
        <p:nvSpPr>
          <p:cNvPr id="4" name="Slide Number Placeholder 3"/>
          <p:cNvSpPr>
            <a:spLocks noGrp="1"/>
          </p:cNvSpPr>
          <p:nvPr>
            <p:ph type="sldNum" sz="quarter" idx="10"/>
          </p:nvPr>
        </p:nvSpPr>
        <p:spPr/>
        <p:txBody>
          <a:bodyPr/>
          <a:lstStyle/>
          <a:p>
            <a:fld id="{0F735F8D-0420-4D7D-8668-5EB35A491898}" type="slidenum">
              <a:rPr lang="en-GB" smtClean="0"/>
              <a:t>13</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CBF54-1E74-41DE-989E-CEFD97EAEA60}" type="slidenum">
              <a:rPr lang="th-TH" smtClean="0"/>
              <a:t>21</a:t>
            </a:fld>
            <a:endParaRPr lang="th-TH"/>
          </a:p>
        </p:txBody>
      </p:sp>
    </p:spTree>
    <p:extLst>
      <p:ext uri="{BB962C8B-B14F-4D97-AF65-F5344CB8AC3E}">
        <p14:creationId xmlns:p14="http://schemas.microsoft.com/office/powerpoint/2010/main" val="1482495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F:\work\ppt_template\grey.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7696" y="-4330"/>
            <a:ext cx="12199696" cy="686232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910552" y="1238896"/>
            <a:ext cx="10363200" cy="1470025"/>
          </a:xfrm>
        </p:spPr>
        <p:txBody>
          <a:bodyPr>
            <a:normAutofit/>
          </a:bodyPr>
          <a:lstStyle>
            <a:lvl1pPr>
              <a:defRPr sz="3600" b="1">
                <a:solidFill>
                  <a:srgbClr val="006600"/>
                </a:solidFill>
                <a:latin typeface="Verdana" pitchFamily="34" charset="0"/>
                <a:ea typeface="Verdana" pitchFamily="34" charset="0"/>
                <a:cs typeface="Verdana" pitchFamily="34" charset="0"/>
              </a:defRPr>
            </a:lvl1pPr>
          </a:lstStyle>
          <a:p>
            <a:r>
              <a:rPr lang="en-US"/>
              <a:t>Click to edit Master title style</a:t>
            </a:r>
            <a:endParaRPr lang="th-TH" dirty="0"/>
          </a:p>
        </p:txBody>
      </p:sp>
      <p:sp>
        <p:nvSpPr>
          <p:cNvPr id="3" name="Subtitle 2"/>
          <p:cNvSpPr>
            <a:spLocks noGrp="1"/>
          </p:cNvSpPr>
          <p:nvPr>
            <p:ph type="subTitle" idx="1"/>
          </p:nvPr>
        </p:nvSpPr>
        <p:spPr>
          <a:xfrm>
            <a:off x="1967541" y="2972544"/>
            <a:ext cx="8534400" cy="1752600"/>
          </a:xfrm>
        </p:spPr>
        <p:txBody>
          <a:bodyPr>
            <a:normAutofit/>
          </a:bodyPr>
          <a:lstStyle>
            <a:lvl1pPr marL="0" indent="0" algn="ctr">
              <a:buNone/>
              <a:defRPr sz="2800">
                <a:solidFill>
                  <a:schemeClr val="tx1">
                    <a:lumMod val="65000"/>
                    <a:lumOff val="3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h-TH" dirty="0"/>
          </a:p>
        </p:txBody>
      </p:sp>
    </p:spTree>
    <p:extLst>
      <p:ext uri="{BB962C8B-B14F-4D97-AF65-F5344CB8AC3E}">
        <p14:creationId xmlns:p14="http://schemas.microsoft.com/office/powerpoint/2010/main" val="345049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Blank">
  <p:cSld name="5_Blank">
    <p:spTree>
      <p:nvGrpSpPr>
        <p:cNvPr id="1" name="Shape 30"/>
        <p:cNvGrpSpPr/>
        <p:nvPr/>
      </p:nvGrpSpPr>
      <p:grpSpPr>
        <a:xfrm>
          <a:off x="0" y="0"/>
          <a:ext cx="0" cy="0"/>
          <a:chOff x="0" y="0"/>
          <a:chExt cx="0" cy="0"/>
        </a:xfrm>
      </p:grpSpPr>
      <p:sp>
        <p:nvSpPr>
          <p:cNvPr id="31" name="Google Shape;31;p93"/>
          <p:cNvSpPr txBox="1">
            <a:spLocks noGrp="1"/>
          </p:cNvSpPr>
          <p:nvPr>
            <p:ph type="title"/>
          </p:nvPr>
        </p:nvSpPr>
        <p:spPr>
          <a:xfrm>
            <a:off x="609600" y="285750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4C9BDB"/>
              </a:buClr>
              <a:buSzPts val="4400"/>
              <a:buFont typeface="Calibri"/>
              <a:buNone/>
              <a:defRPr b="1">
                <a:solidFill>
                  <a:srgbClr val="4C9BDB"/>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3"/>
          <p:cNvSpPr txBox="1">
            <a:spLocks noGrp="1"/>
          </p:cNvSpPr>
          <p:nvPr>
            <p:ph type="body" idx="1"/>
          </p:nvPr>
        </p:nvSpPr>
        <p:spPr>
          <a:xfrm>
            <a:off x="609600" y="4440249"/>
            <a:ext cx="10972800" cy="1633537"/>
          </a:xfrm>
          <a:prstGeom prst="rect">
            <a:avLst/>
          </a:prstGeom>
          <a:noFill/>
          <a:ln>
            <a:noFill/>
          </a:ln>
        </p:spPr>
        <p:txBody>
          <a:bodyPr spcFirstLastPara="1" wrap="square" lIns="91425" tIns="45700" rIns="91425" bIns="45700" anchor="ctr" anchorCtr="0">
            <a:normAutofit/>
          </a:bodyPr>
          <a:lstStyle>
            <a:lvl1pPr marL="342900" lvl="0" indent="-171450" algn="ctr">
              <a:lnSpc>
                <a:spcPct val="100000"/>
              </a:lnSpc>
              <a:spcBef>
                <a:spcPts val="480"/>
              </a:spcBef>
              <a:spcAft>
                <a:spcPts val="0"/>
              </a:spcAft>
              <a:buClr>
                <a:srgbClr val="4C9BDB"/>
              </a:buClr>
              <a:buSzPts val="3200"/>
              <a:buFont typeface="Calibri"/>
              <a:buNone/>
              <a:defRPr>
                <a:solidFill>
                  <a:srgbClr val="4C9BDB"/>
                </a:solidFill>
                <a:latin typeface="Calibri"/>
                <a:ea typeface="Calibri"/>
                <a:cs typeface="Calibri"/>
                <a:sym typeface="Calibri"/>
              </a:defRPr>
            </a:lvl1pPr>
            <a:lvl2pPr marL="685800" lvl="1" indent="-171450" algn="ctr">
              <a:lnSpc>
                <a:spcPct val="100000"/>
              </a:lnSpc>
              <a:spcBef>
                <a:spcPts val="420"/>
              </a:spcBef>
              <a:spcAft>
                <a:spcPts val="0"/>
              </a:spcAft>
              <a:buClr>
                <a:srgbClr val="4C9BDB"/>
              </a:buClr>
              <a:buSzPts val="2800"/>
              <a:buFont typeface="Calibri"/>
              <a:buNone/>
              <a:defRPr/>
            </a:lvl2pPr>
            <a:lvl3pPr marL="1028700" lvl="2" indent="-171450" algn="ctr">
              <a:lnSpc>
                <a:spcPct val="100000"/>
              </a:lnSpc>
              <a:spcBef>
                <a:spcPts val="360"/>
              </a:spcBef>
              <a:spcAft>
                <a:spcPts val="0"/>
              </a:spcAft>
              <a:buClr>
                <a:srgbClr val="4C9BDB"/>
              </a:buClr>
              <a:buSzPts val="2400"/>
              <a:buFont typeface="Calibri"/>
              <a:buNone/>
              <a:defRPr/>
            </a:lvl3pPr>
            <a:lvl4pPr marL="1371600" lvl="3" indent="-171450" algn="ctr">
              <a:lnSpc>
                <a:spcPct val="100000"/>
              </a:lnSpc>
              <a:spcBef>
                <a:spcPts val="300"/>
              </a:spcBef>
              <a:spcAft>
                <a:spcPts val="0"/>
              </a:spcAft>
              <a:buClr>
                <a:srgbClr val="4C9BDB"/>
              </a:buClr>
              <a:buSzPts val="2000"/>
              <a:buFont typeface="Calibri"/>
              <a:buNone/>
              <a:defRPr/>
            </a:lvl4pPr>
            <a:lvl5pPr marL="1714500" lvl="4" indent="-171450" algn="ctr">
              <a:lnSpc>
                <a:spcPct val="100000"/>
              </a:lnSpc>
              <a:spcBef>
                <a:spcPts val="300"/>
              </a:spcBef>
              <a:spcAft>
                <a:spcPts val="0"/>
              </a:spcAft>
              <a:buClr>
                <a:srgbClr val="4C9BDB"/>
              </a:buClr>
              <a:buSzPts val="2000"/>
              <a:buFont typeface="Calibri"/>
              <a:buNone/>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pic>
        <p:nvPicPr>
          <p:cNvPr id="33" name="Google Shape;33;p93" descr="GCProject-white-CMJN.jpg"/>
          <p:cNvPicPr preferRelativeResize="0"/>
          <p:nvPr/>
        </p:nvPicPr>
        <p:blipFill rotWithShape="1">
          <a:blip r:embed="rId2">
            <a:alphaModFix/>
          </a:blip>
          <a:srcRect/>
          <a:stretch/>
        </p:blipFill>
        <p:spPr>
          <a:xfrm>
            <a:off x="1" y="11"/>
            <a:ext cx="1741516" cy="743989"/>
          </a:xfrm>
          <a:prstGeom prst="rect">
            <a:avLst/>
          </a:prstGeom>
          <a:noFill/>
          <a:ln>
            <a:noFill/>
          </a:ln>
        </p:spPr>
      </p:pic>
      <p:cxnSp>
        <p:nvCxnSpPr>
          <p:cNvPr id="34" name="Google Shape;34;p93"/>
          <p:cNvCxnSpPr/>
          <p:nvPr/>
        </p:nvCxnSpPr>
        <p:spPr>
          <a:xfrm>
            <a:off x="0" y="746125"/>
            <a:ext cx="12192000" cy="0"/>
          </a:xfrm>
          <a:prstGeom prst="straightConnector1">
            <a:avLst/>
          </a:prstGeom>
          <a:noFill/>
          <a:ln w="9525" cap="flat" cmpd="sng">
            <a:solidFill>
              <a:srgbClr val="595959"/>
            </a:solidFill>
            <a:prstDash val="solid"/>
            <a:round/>
            <a:headEnd type="none" w="sm" len="sm"/>
            <a:tailEnd type="none" w="sm" len="sm"/>
          </a:ln>
        </p:spPr>
      </p:cxnSp>
    </p:spTree>
    <p:extLst>
      <p:ext uri="{BB962C8B-B14F-4D97-AF65-F5344CB8AC3E}">
        <p14:creationId xmlns:p14="http://schemas.microsoft.com/office/powerpoint/2010/main" val="1320161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 y="0"/>
            <a:ext cx="3195662" cy="1368691"/>
          </a:xfrm>
          <a:prstGeom prst="rect">
            <a:avLst/>
          </a:prstGeom>
        </p:spPr>
      </p:pic>
      <p:sp>
        <p:nvSpPr>
          <p:cNvPr id="11" name="Title 10"/>
          <p:cNvSpPr>
            <a:spLocks noGrp="1"/>
          </p:cNvSpPr>
          <p:nvPr>
            <p:ph type="title"/>
          </p:nvPr>
        </p:nvSpPr>
        <p:spPr>
          <a:xfrm>
            <a:off x="744084" y="1934633"/>
            <a:ext cx="10972800" cy="1143000"/>
          </a:xfrm>
        </p:spPr>
        <p:txBody>
          <a:bodyPr/>
          <a:lstStyle>
            <a:lvl1pPr>
              <a:defRPr b="0">
                <a:solidFill>
                  <a:srgbClr val="4C9BDB"/>
                </a:solidFill>
                <a:latin typeface="Calibri"/>
                <a:cs typeface="Calibri"/>
              </a:defRPr>
            </a:lvl1pPr>
          </a:lstStyle>
          <a:p>
            <a:r>
              <a:rPr lang="en-GB"/>
              <a:t>Click to edit Master title style</a:t>
            </a:r>
            <a:endParaRPr lang="en-US"/>
          </a:p>
        </p:txBody>
      </p:sp>
      <p:sp>
        <p:nvSpPr>
          <p:cNvPr id="20" name="Text Placeholder 19"/>
          <p:cNvSpPr>
            <a:spLocks noGrp="1"/>
          </p:cNvSpPr>
          <p:nvPr>
            <p:ph type="body" sz="quarter" idx="11"/>
          </p:nvPr>
        </p:nvSpPr>
        <p:spPr>
          <a:xfrm>
            <a:off x="744090" y="2930241"/>
            <a:ext cx="10972799" cy="2211388"/>
          </a:xfrm>
        </p:spPr>
        <p:txBody>
          <a:bodyPr/>
          <a:lstStyle>
            <a:lvl1pPr marL="0" indent="0" algn="ctr">
              <a:buFontTx/>
              <a:buNone/>
              <a:defRPr sz="13000" b="0">
                <a:solidFill>
                  <a:srgbClr val="4C9BDB"/>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pic>
        <p:nvPicPr>
          <p:cNvPr id="6" name="GCP Logo Widescreen" descr="GCProject-white-CMJN.jpg"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1285"/>
            <a:ext cx="3176645" cy="1361030"/>
          </a:xfrm>
          <a:prstGeom prst="rect">
            <a:avLst/>
          </a:prstGeom>
        </p:spPr>
      </p:pic>
    </p:spTree>
    <p:extLst>
      <p:ext uri="{BB962C8B-B14F-4D97-AF65-F5344CB8AC3E}">
        <p14:creationId xmlns:p14="http://schemas.microsoft.com/office/powerpoint/2010/main" val="2126815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0"/>
            <a:ext cx="10972800" cy="1143000"/>
          </a:xfrm>
        </p:spPr>
        <p:txBody>
          <a:bodyPr/>
          <a:lstStyle>
            <a:lvl1pPr>
              <a:defRPr b="1">
                <a:solidFill>
                  <a:srgbClr val="4C9BDB"/>
                </a:solidFill>
                <a:latin typeface="Calibri"/>
                <a:cs typeface="Calibri"/>
              </a:defRPr>
            </a:lvl1pPr>
          </a:lstStyle>
          <a:p>
            <a:r>
              <a:rPr lang="en-GB"/>
              <a:t>Click to edit Master title style</a:t>
            </a:r>
            <a:endParaRPr lang="en-US"/>
          </a:p>
        </p:txBody>
      </p:sp>
      <p:sp>
        <p:nvSpPr>
          <p:cNvPr id="4" name="Text Placeholder 3"/>
          <p:cNvSpPr>
            <a:spLocks noGrp="1"/>
          </p:cNvSpPr>
          <p:nvPr>
            <p:ph type="body" sz="quarter" idx="10"/>
          </p:nvPr>
        </p:nvSpPr>
        <p:spPr>
          <a:xfrm>
            <a:off x="609600" y="4440247"/>
            <a:ext cx="10972800" cy="1633537"/>
          </a:xfrm>
        </p:spPr>
        <p:txBody>
          <a:bodyPr anchor="ctr"/>
          <a:lstStyle>
            <a:lvl1pPr marL="0" indent="0" algn="ctr">
              <a:buFontTx/>
              <a:buNone/>
              <a:defRPr>
                <a:solidFill>
                  <a:srgbClr val="4C9BDB"/>
                </a:solidFill>
                <a:latin typeface="Calibri"/>
                <a:cs typeface="Calibri"/>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pic>
        <p:nvPicPr>
          <p:cNvPr id="8"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50301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74811" y="119647"/>
            <a:ext cx="9717188" cy="506849"/>
          </a:xfrm>
        </p:spPr>
        <p:txBody>
          <a:bodyPr anchor="ctr">
            <a:normAutofit/>
          </a:bodyPr>
          <a:lstStyle>
            <a:lvl1pPr algn="l">
              <a:defRPr sz="2400" b="1">
                <a:solidFill>
                  <a:srgbClr val="4C9BDB"/>
                </a:solidFill>
                <a:latin typeface="Calibri"/>
                <a:cs typeface="Calibri"/>
              </a:defRPr>
            </a:lvl1pPr>
          </a:lstStyle>
          <a:p>
            <a:r>
              <a:rPr lang="en-GB"/>
              <a:t>Click to edit master title style</a:t>
            </a:r>
            <a:endParaRPr lang="en-US"/>
          </a:p>
        </p:txBody>
      </p:sp>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662877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74811" y="119647"/>
            <a:ext cx="9717188" cy="506849"/>
          </a:xfrm>
        </p:spPr>
        <p:txBody>
          <a:bodyPr>
            <a:normAutofit/>
          </a:bodyPr>
          <a:lstStyle>
            <a:lvl1pPr algn="l">
              <a:defRPr sz="2400" b="1">
                <a:solidFill>
                  <a:srgbClr val="4C9BDB"/>
                </a:solidFill>
                <a:latin typeface="Calibri"/>
                <a:cs typeface="Calibri"/>
              </a:defRPr>
            </a:lvl1pPr>
          </a:lstStyle>
          <a:p>
            <a:r>
              <a:rPr lang="en-GB"/>
              <a:t>Click to edit master title style</a:t>
            </a:r>
            <a:endParaRPr lang="en-US"/>
          </a:p>
        </p:txBody>
      </p:sp>
      <p:sp>
        <p:nvSpPr>
          <p:cNvPr id="3" name="Text Placeholder 2"/>
          <p:cNvSpPr>
            <a:spLocks noGrp="1"/>
          </p:cNvSpPr>
          <p:nvPr>
            <p:ph type="body" sz="quarter" idx="10"/>
          </p:nvPr>
        </p:nvSpPr>
        <p:spPr>
          <a:xfrm>
            <a:off x="130261" y="823853"/>
            <a:ext cx="11944513" cy="684212"/>
          </a:xfrm>
        </p:spPr>
        <p:txBody>
          <a:bodyPr anchor="ctr">
            <a:normAutofit/>
          </a:bodyPr>
          <a:lstStyle>
            <a:lvl1pPr marL="0" indent="0" algn="ctr">
              <a:buNone/>
              <a:defRPr sz="1800" b="0">
                <a:solidFill>
                  <a:srgbClr val="4C9BDB"/>
                </a:solidFill>
                <a:latin typeface="Calibri"/>
                <a:cs typeface="Calibri"/>
              </a:defRPr>
            </a:lvl1pPr>
            <a:lvl3pPr marL="914400" indent="0">
              <a:buNone/>
              <a:defRPr/>
            </a:lvl3pPr>
          </a:lstStyle>
          <a:p>
            <a:pPr lvl="0"/>
            <a:r>
              <a:rPr lang="en-GB"/>
              <a:t>Click to edit Master text styles</a:t>
            </a:r>
          </a:p>
        </p:txBody>
      </p:sp>
      <p:sp>
        <p:nvSpPr>
          <p:cNvPr id="11" name="Text Placeholder 2"/>
          <p:cNvSpPr>
            <a:spLocks noGrp="1"/>
          </p:cNvSpPr>
          <p:nvPr>
            <p:ph type="body" sz="quarter" idx="12"/>
          </p:nvPr>
        </p:nvSpPr>
        <p:spPr>
          <a:xfrm>
            <a:off x="130261" y="5692801"/>
            <a:ext cx="11944513" cy="1077321"/>
          </a:xfrm>
        </p:spPr>
        <p:txBody>
          <a:bodyPr anchor="b" anchorCtr="0">
            <a:normAutofit/>
          </a:bodyPr>
          <a:lstStyle>
            <a:lvl1pPr marL="0" indent="0" algn="ctr">
              <a:buNone/>
              <a:defRPr sz="1400" b="0">
                <a:solidFill>
                  <a:srgbClr val="4C9BDB"/>
                </a:solidFill>
                <a:latin typeface="Calibri"/>
                <a:cs typeface="Calibri"/>
              </a:defRPr>
            </a:lvl1pPr>
            <a:lvl3pPr marL="914400" indent="0">
              <a:buNone/>
              <a:defRPr/>
            </a:lvl3pPr>
          </a:lstStyle>
          <a:p>
            <a:pPr lvl="0"/>
            <a:r>
              <a:rPr lang="en-GB"/>
              <a:t>Click to edit Master text styles</a:t>
            </a:r>
          </a:p>
        </p:txBody>
      </p:sp>
      <p:pic>
        <p:nvPicPr>
          <p:cNvPr id="9"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
        <p:nvSpPr>
          <p:cNvPr id="4" name="Content Placeholder 3">
            <a:extLst>
              <a:ext uri="{FF2B5EF4-FFF2-40B4-BE49-F238E27FC236}">
                <a16:creationId xmlns:a16="http://schemas.microsoft.com/office/drawing/2014/main" id="{203D10DC-741B-4095-9E7A-228E2D2E86FD}"/>
              </a:ext>
            </a:extLst>
          </p:cNvPr>
          <p:cNvSpPr>
            <a:spLocks noGrp="1"/>
          </p:cNvSpPr>
          <p:nvPr>
            <p:ph sz="quarter" idx="13"/>
          </p:nvPr>
        </p:nvSpPr>
        <p:spPr>
          <a:xfrm>
            <a:off x="720725" y="1439863"/>
            <a:ext cx="10772775"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0657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7" name="GCP Logo Widescre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413" y="9"/>
            <a:ext cx="1749112" cy="746125"/>
          </a:xfrm>
          <a:prstGeom prst="rect">
            <a:avLst/>
          </a:prstGeom>
        </p:spPr>
      </p:pic>
      <p:pic>
        <p:nvPicPr>
          <p:cNvPr id="5" name="GCP Logo 4:3" descr="GCProject-white-CMJN.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9"/>
            <a:ext cx="2321941" cy="746125"/>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2474811" y="119647"/>
            <a:ext cx="9717188" cy="506849"/>
          </a:xfrm>
        </p:spPr>
        <p:txBody>
          <a:bodyPr anchor="ctr">
            <a:normAutofit/>
          </a:bodyPr>
          <a:lstStyle>
            <a:lvl1pPr algn="l">
              <a:defRPr sz="2400" b="1">
                <a:solidFill>
                  <a:srgbClr val="4C9BDB"/>
                </a:solidFill>
                <a:latin typeface="Calibri"/>
                <a:cs typeface="Calibri"/>
              </a:defRPr>
            </a:lvl1pPr>
          </a:lstStyle>
          <a:p>
            <a:r>
              <a:rPr lang="en-GB"/>
              <a:t>Click to edit Master title style</a:t>
            </a:r>
            <a:endParaRPr lang="en-US"/>
          </a:p>
        </p:txBody>
      </p:sp>
    </p:spTree>
    <p:extLst>
      <p:ext uri="{BB962C8B-B14F-4D97-AF65-F5344CB8AC3E}">
        <p14:creationId xmlns:p14="http://schemas.microsoft.com/office/powerpoint/2010/main" val="43132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Blank">
  <p:cSld name="5_Blank">
    <p:spTree>
      <p:nvGrpSpPr>
        <p:cNvPr id="1" name="Shape 30"/>
        <p:cNvGrpSpPr/>
        <p:nvPr/>
      </p:nvGrpSpPr>
      <p:grpSpPr>
        <a:xfrm>
          <a:off x="0" y="0"/>
          <a:ext cx="0" cy="0"/>
          <a:chOff x="0" y="0"/>
          <a:chExt cx="0" cy="0"/>
        </a:xfrm>
      </p:grpSpPr>
      <p:sp>
        <p:nvSpPr>
          <p:cNvPr id="31" name="Google Shape;31;p93"/>
          <p:cNvSpPr txBox="1">
            <a:spLocks noGrp="1"/>
          </p:cNvSpPr>
          <p:nvPr>
            <p:ph type="title"/>
          </p:nvPr>
        </p:nvSpPr>
        <p:spPr>
          <a:xfrm>
            <a:off x="609600" y="285750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4C9BDB"/>
              </a:buClr>
              <a:buSzPts val="4400"/>
              <a:buFont typeface="Calibri"/>
              <a:buNone/>
              <a:defRPr b="1">
                <a:solidFill>
                  <a:srgbClr val="4C9BDB"/>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3"/>
          <p:cNvSpPr txBox="1">
            <a:spLocks noGrp="1"/>
          </p:cNvSpPr>
          <p:nvPr>
            <p:ph type="body" idx="1"/>
          </p:nvPr>
        </p:nvSpPr>
        <p:spPr>
          <a:xfrm>
            <a:off x="609600" y="4440247"/>
            <a:ext cx="10972800" cy="163353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640"/>
              </a:spcBef>
              <a:spcAft>
                <a:spcPts val="0"/>
              </a:spcAft>
              <a:buClr>
                <a:srgbClr val="4C9BDB"/>
              </a:buClr>
              <a:buSzPts val="3200"/>
              <a:buFont typeface="Calibri"/>
              <a:buNone/>
              <a:defRPr>
                <a:solidFill>
                  <a:srgbClr val="4C9BDB"/>
                </a:solidFill>
                <a:latin typeface="Calibri"/>
                <a:ea typeface="Calibri"/>
                <a:cs typeface="Calibri"/>
                <a:sym typeface="Calibri"/>
              </a:defRPr>
            </a:lvl1pPr>
            <a:lvl2pPr marL="914400" lvl="1" indent="-228600" algn="ctr">
              <a:lnSpc>
                <a:spcPct val="100000"/>
              </a:lnSpc>
              <a:spcBef>
                <a:spcPts val="560"/>
              </a:spcBef>
              <a:spcAft>
                <a:spcPts val="0"/>
              </a:spcAft>
              <a:buClr>
                <a:srgbClr val="4C9BDB"/>
              </a:buClr>
              <a:buSzPts val="2800"/>
              <a:buFont typeface="Calibri"/>
              <a:buNone/>
              <a:defRPr/>
            </a:lvl2pPr>
            <a:lvl3pPr marL="1371600" lvl="2" indent="-228600" algn="ctr">
              <a:lnSpc>
                <a:spcPct val="100000"/>
              </a:lnSpc>
              <a:spcBef>
                <a:spcPts val="480"/>
              </a:spcBef>
              <a:spcAft>
                <a:spcPts val="0"/>
              </a:spcAft>
              <a:buClr>
                <a:srgbClr val="4C9BDB"/>
              </a:buClr>
              <a:buSzPts val="2400"/>
              <a:buFont typeface="Calibri"/>
              <a:buNone/>
              <a:defRPr/>
            </a:lvl3pPr>
            <a:lvl4pPr marL="1828800" lvl="3" indent="-228600" algn="ctr">
              <a:lnSpc>
                <a:spcPct val="100000"/>
              </a:lnSpc>
              <a:spcBef>
                <a:spcPts val="400"/>
              </a:spcBef>
              <a:spcAft>
                <a:spcPts val="0"/>
              </a:spcAft>
              <a:buClr>
                <a:srgbClr val="4C9BDB"/>
              </a:buClr>
              <a:buSzPts val="2000"/>
              <a:buFont typeface="Calibri"/>
              <a:buNone/>
              <a:defRPr/>
            </a:lvl4pPr>
            <a:lvl5pPr marL="2286000" lvl="4" indent="-228600" algn="ctr">
              <a:lnSpc>
                <a:spcPct val="100000"/>
              </a:lnSpc>
              <a:spcBef>
                <a:spcPts val="400"/>
              </a:spcBef>
              <a:spcAft>
                <a:spcPts val="0"/>
              </a:spcAft>
              <a:buClr>
                <a:srgbClr val="4C9BDB"/>
              </a:buClr>
              <a:buSzPts val="2000"/>
              <a:buFont typeface="Calibri"/>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3" name="Google Shape;33;p93" descr="GCProject-white-CMJN.jpg"/>
          <p:cNvPicPr preferRelativeResize="0"/>
          <p:nvPr/>
        </p:nvPicPr>
        <p:blipFill rotWithShape="1">
          <a:blip r:embed="rId2">
            <a:alphaModFix/>
          </a:blip>
          <a:srcRect/>
          <a:stretch/>
        </p:blipFill>
        <p:spPr>
          <a:xfrm>
            <a:off x="0" y="9"/>
            <a:ext cx="1741516" cy="743989"/>
          </a:xfrm>
          <a:prstGeom prst="rect">
            <a:avLst/>
          </a:prstGeom>
          <a:noFill/>
          <a:ln>
            <a:noFill/>
          </a:ln>
        </p:spPr>
      </p:pic>
      <p:cxnSp>
        <p:nvCxnSpPr>
          <p:cNvPr id="34" name="Google Shape;34;p93"/>
          <p:cNvCxnSpPr/>
          <p:nvPr/>
        </p:nvCxnSpPr>
        <p:spPr>
          <a:xfrm>
            <a:off x="0" y="746125"/>
            <a:ext cx="12192000" cy="0"/>
          </a:xfrm>
          <a:prstGeom prst="straightConnector1">
            <a:avLst/>
          </a:prstGeom>
          <a:noFill/>
          <a:ln w="9525" cap="flat" cmpd="sng">
            <a:solidFill>
              <a:srgbClr val="595959"/>
            </a:solidFill>
            <a:prstDash val="solid"/>
            <a:round/>
            <a:headEnd type="none" w="sm" len="sm"/>
            <a:tailEnd type="none" w="sm" len="sm"/>
          </a:ln>
        </p:spPr>
      </p:cxnSp>
    </p:spTree>
    <p:extLst>
      <p:ext uri="{BB962C8B-B14F-4D97-AF65-F5344CB8AC3E}">
        <p14:creationId xmlns:p14="http://schemas.microsoft.com/office/powerpoint/2010/main" val="370616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30" name="Picture 6" descr="F:\work\ppt_template\images\grey_insid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42"/>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812800" y="151766"/>
            <a:ext cx="10972800" cy="838835"/>
          </a:xfrm>
        </p:spPr>
        <p:txBody>
          <a:bodyPr>
            <a:normAutofit/>
          </a:bodyPr>
          <a:lstStyle>
            <a:lvl1pPr algn="ctr">
              <a:defRPr sz="2800" b="1">
                <a:solidFill>
                  <a:srgbClr val="006600"/>
                </a:solidFill>
                <a:latin typeface="Verdana" pitchFamily="34" charset="0"/>
                <a:ea typeface="Verdana" pitchFamily="34" charset="0"/>
                <a:cs typeface="Verdana" pitchFamily="34" charset="0"/>
              </a:defRPr>
            </a:lvl1pPr>
          </a:lstStyle>
          <a:p>
            <a:r>
              <a:rPr lang="en-US" dirty="0"/>
              <a:t>Click to edit Master title style</a:t>
            </a:r>
            <a:endParaRPr lang="th-TH" dirty="0"/>
          </a:p>
        </p:txBody>
      </p:sp>
      <p:sp>
        <p:nvSpPr>
          <p:cNvPr id="3" name="Content Placeholder 2"/>
          <p:cNvSpPr>
            <a:spLocks noGrp="1"/>
          </p:cNvSpPr>
          <p:nvPr>
            <p:ph idx="1"/>
          </p:nvPr>
        </p:nvSpPr>
        <p:spPr>
          <a:xfrm>
            <a:off x="687999" y="1799268"/>
            <a:ext cx="10972800" cy="4525963"/>
          </a:xfrm>
        </p:spPr>
        <p:txBody>
          <a:bodyPr>
            <a:normAutofit/>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8" name="Date Placeholder 7">
            <a:extLst>
              <a:ext uri="{FF2B5EF4-FFF2-40B4-BE49-F238E27FC236}">
                <a16:creationId xmlns:a16="http://schemas.microsoft.com/office/drawing/2014/main" id="{88CC94E2-0DF1-4E26-B0B9-28AF0E5B3AD4}"/>
              </a:ext>
            </a:extLst>
          </p:cNvPr>
          <p:cNvSpPr>
            <a:spLocks noGrp="1"/>
          </p:cNvSpPr>
          <p:nvPr>
            <p:ph type="dt" sz="half" idx="11"/>
          </p:nvPr>
        </p:nvSpPr>
        <p:spPr/>
        <p:txBody>
          <a:bodyPr/>
          <a:lstStyle/>
          <a:p>
            <a:endParaRPr lang="th-TH"/>
          </a:p>
        </p:txBody>
      </p:sp>
      <p:sp>
        <p:nvSpPr>
          <p:cNvPr id="9" name="Footer Placeholder 8">
            <a:extLst>
              <a:ext uri="{FF2B5EF4-FFF2-40B4-BE49-F238E27FC236}">
                <a16:creationId xmlns:a16="http://schemas.microsoft.com/office/drawing/2014/main" id="{A88033D8-0510-4B21-8C03-953E3A9F680E}"/>
              </a:ext>
            </a:extLst>
          </p:cNvPr>
          <p:cNvSpPr>
            <a:spLocks noGrp="1"/>
          </p:cNvSpPr>
          <p:nvPr>
            <p:ph type="ftr" sz="quarter" idx="12"/>
          </p:nvPr>
        </p:nvSpPr>
        <p:spPr/>
        <p:txBody>
          <a:bodyPr/>
          <a:lstStyle/>
          <a:p>
            <a:endParaRPr lang="th-TH"/>
          </a:p>
        </p:txBody>
      </p:sp>
      <p:sp>
        <p:nvSpPr>
          <p:cNvPr id="10" name="Slide Number Placeholder 9">
            <a:extLst>
              <a:ext uri="{FF2B5EF4-FFF2-40B4-BE49-F238E27FC236}">
                <a16:creationId xmlns:a16="http://schemas.microsoft.com/office/drawing/2014/main" id="{3FED1262-24DE-4D50-963C-4E929BB5E0D3}"/>
              </a:ext>
            </a:extLst>
          </p:cNvPr>
          <p:cNvSpPr>
            <a:spLocks noGrp="1"/>
          </p:cNvSpPr>
          <p:nvPr>
            <p:ph type="sldNum" sz="quarter" idx="13"/>
          </p:nvPr>
        </p:nvSpPr>
        <p:spPr>
          <a:xfrm>
            <a:off x="-124801" y="6356351"/>
            <a:ext cx="812800" cy="365125"/>
          </a:xfrm>
        </p:spPr>
        <p:txBody>
          <a:bodyPr/>
          <a:lstStyle>
            <a:lvl1pPr>
              <a:defRPr sz="1600"/>
            </a:lvl1pPr>
          </a:lstStyle>
          <a:p>
            <a:fld id="{10A2484C-9E4B-47E5-9EA5-8AFFE68A9307}" type="slidenum">
              <a:rPr lang="th-TH" smtClean="0"/>
              <a:pPr/>
              <a:t>‹#›</a:t>
            </a:fld>
            <a:endParaRPr lang="th-TH" sz="1600" dirty="0"/>
          </a:p>
        </p:txBody>
      </p:sp>
      <p:pic>
        <p:nvPicPr>
          <p:cNvPr id="11" name="Picture 10" descr="AIT Logo.jpg">
            <a:extLst>
              <a:ext uri="{FF2B5EF4-FFF2-40B4-BE49-F238E27FC236}">
                <a16:creationId xmlns:a16="http://schemas.microsoft.com/office/drawing/2014/main" id="{380738EF-FF3E-4817-B04E-2FFFD6EA6AF3}"/>
              </a:ext>
            </a:extLst>
          </p:cNvPr>
          <p:cNvPicPr>
            <a:picLocks noChangeAspect="1"/>
          </p:cNvPicPr>
          <p:nvPr userDrawn="1"/>
        </p:nvPicPr>
        <p:blipFill>
          <a:blip r:embed="rId3" cstate="print"/>
          <a:stretch>
            <a:fillRect/>
          </a:stretch>
        </p:blipFill>
        <p:spPr>
          <a:xfrm>
            <a:off x="5204342" y="6493664"/>
            <a:ext cx="1637732" cy="283453"/>
          </a:xfrm>
          <a:prstGeom prst="rect">
            <a:avLst/>
          </a:prstGeom>
        </p:spPr>
      </p:pic>
      <p:cxnSp>
        <p:nvCxnSpPr>
          <p:cNvPr id="12" name="Straight Connector 11">
            <a:extLst>
              <a:ext uri="{FF2B5EF4-FFF2-40B4-BE49-F238E27FC236}">
                <a16:creationId xmlns:a16="http://schemas.microsoft.com/office/drawing/2014/main" id="{828A75FA-A241-4230-AAF0-0636035841AC}"/>
              </a:ext>
            </a:extLst>
          </p:cNvPr>
          <p:cNvCxnSpPr/>
          <p:nvPr userDrawn="1"/>
        </p:nvCxnSpPr>
        <p:spPr>
          <a:xfrm flipV="1">
            <a:off x="633507" y="6632812"/>
            <a:ext cx="4425264" cy="1048"/>
          </a:xfrm>
          <a:prstGeom prst="line">
            <a:avLst/>
          </a:prstGeom>
          <a:ln w="9525">
            <a:solidFill>
              <a:srgbClr val="3F643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DB3DD3-BBF8-41D2-ABB5-2B7B3B991B6A}"/>
              </a:ext>
            </a:extLst>
          </p:cNvPr>
          <p:cNvCxnSpPr>
            <a:stCxn id="11" idx="3"/>
          </p:cNvCxnSpPr>
          <p:nvPr userDrawn="1"/>
        </p:nvCxnSpPr>
        <p:spPr>
          <a:xfrm flipV="1">
            <a:off x="6842073" y="6624872"/>
            <a:ext cx="4746304" cy="10518"/>
          </a:xfrm>
          <a:prstGeom prst="line">
            <a:avLst/>
          </a:prstGeom>
          <a:ln w="9525">
            <a:solidFill>
              <a:srgbClr val="3F6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44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A68CD-0009-EC48-BC1C-315B119571A1}" type="datetimeFigureOut">
              <a:rPr lang="en-US" smtClean="0"/>
              <a:t>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A48114-808C-2246-9293-4F56958A4B09}" type="slidenum">
              <a:rPr lang="en-US" smtClean="0"/>
              <a:t>‹#›</a:t>
            </a:fld>
            <a:endParaRPr lang="en-US"/>
          </a:p>
        </p:txBody>
      </p:sp>
    </p:spTree>
    <p:extLst>
      <p:ext uri="{BB962C8B-B14F-4D97-AF65-F5344CB8AC3E}">
        <p14:creationId xmlns:p14="http://schemas.microsoft.com/office/powerpoint/2010/main" val="49683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 with Title">
    <p:spTree>
      <p:nvGrpSpPr>
        <p:cNvPr id="1" name=""/>
        <p:cNvGrpSpPr/>
        <p:nvPr/>
      </p:nvGrpSpPr>
      <p:grpSpPr>
        <a:xfrm>
          <a:off x="0" y="0"/>
          <a:ext cx="0" cy="0"/>
          <a:chOff x="0" y="0"/>
          <a:chExt cx="0" cy="0"/>
        </a:xfrm>
      </p:grpSpPr>
      <p:pic>
        <p:nvPicPr>
          <p:cNvPr id="10" name="Bild 9" descr="b-bar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10"/>
          <a:stretch/>
        </p:blipFill>
        <p:spPr>
          <a:xfrm>
            <a:off x="-9483" y="0"/>
            <a:ext cx="11814133" cy="1097280"/>
          </a:xfrm>
          <a:prstGeom prst="rect">
            <a:avLst/>
          </a:prstGeom>
        </p:spPr>
      </p:pic>
      <p:sp>
        <p:nvSpPr>
          <p:cNvPr id="11" name="Title 10"/>
          <p:cNvSpPr>
            <a:spLocks noGrp="1"/>
          </p:cNvSpPr>
          <p:nvPr>
            <p:ph type="title"/>
          </p:nvPr>
        </p:nvSpPr>
        <p:spPr>
          <a:xfrm>
            <a:off x="527381" y="0"/>
            <a:ext cx="10945216" cy="1097360"/>
          </a:xfrm>
          <a:prstGeom prst="rect">
            <a:avLst/>
          </a:prstGeom>
        </p:spPr>
        <p:txBody>
          <a:bodyPr lIns="0" tIns="0" rIns="0" bIns="82800" anchor="ctr"/>
          <a:lstStyle>
            <a:lvl1pPr algn="l">
              <a:defRPr sz="2400" b="1" baseline="0">
                <a:solidFill>
                  <a:schemeClr val="bg1"/>
                </a:solidFill>
                <a:latin typeface="Calibri"/>
              </a:defRPr>
            </a:lvl1pPr>
          </a:lstStyle>
          <a:p>
            <a:r>
              <a:rPr lang="en-US" dirty="0"/>
              <a:t>Click to edit Master title style</a:t>
            </a:r>
            <a:endParaRPr lang="en-GB" dirty="0"/>
          </a:p>
        </p:txBody>
      </p:sp>
      <p:sp>
        <p:nvSpPr>
          <p:cNvPr id="12" name="Foliennummernplatzhalter 11"/>
          <p:cNvSpPr>
            <a:spLocks noGrp="1"/>
          </p:cNvSpPr>
          <p:nvPr>
            <p:ph type="sldNum" sz="quarter" idx="10"/>
          </p:nvPr>
        </p:nvSpPr>
        <p:spPr/>
        <p:txBody>
          <a:bodyPr/>
          <a:lstStyle>
            <a:lvl1pPr>
              <a:defRPr>
                <a:solidFill>
                  <a:schemeClr val="accent2">
                    <a:lumMod val="25000"/>
                  </a:schemeClr>
                </a:solidFill>
              </a:defRPr>
            </a:lvl1pPr>
          </a:lstStyle>
          <a:p>
            <a:fld id="{46B5000B-066E-4146-9D4F-43221F944880}" type="slidenum">
              <a:rPr lang="de-DE"/>
              <a:pPr/>
              <a:t>‹#›</a:t>
            </a:fld>
            <a:endParaRPr lang="de-DE"/>
          </a:p>
        </p:txBody>
      </p:sp>
    </p:spTree>
    <p:extLst>
      <p:ext uri="{BB962C8B-B14F-4D97-AF65-F5344CB8AC3E}">
        <p14:creationId xmlns:p14="http://schemas.microsoft.com/office/powerpoint/2010/main" val="246812893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 y="2"/>
            <a:ext cx="3195663" cy="1368691"/>
          </a:xfrm>
          <a:prstGeom prst="rect">
            <a:avLst/>
          </a:prstGeom>
        </p:spPr>
      </p:pic>
      <p:sp>
        <p:nvSpPr>
          <p:cNvPr id="11" name="Title 10"/>
          <p:cNvSpPr>
            <a:spLocks noGrp="1"/>
          </p:cNvSpPr>
          <p:nvPr>
            <p:ph type="title"/>
          </p:nvPr>
        </p:nvSpPr>
        <p:spPr>
          <a:xfrm>
            <a:off x="744084" y="1934633"/>
            <a:ext cx="10972800" cy="1143000"/>
          </a:xfrm>
        </p:spPr>
        <p:txBody>
          <a:bodyPr/>
          <a:lstStyle>
            <a:lvl1pPr>
              <a:defRPr b="0">
                <a:solidFill>
                  <a:srgbClr val="4C9BDB"/>
                </a:solidFill>
                <a:latin typeface="Calibri"/>
                <a:cs typeface="Calibri"/>
              </a:defRPr>
            </a:lvl1pPr>
          </a:lstStyle>
          <a:p>
            <a:r>
              <a:rPr lang="en-GB"/>
              <a:t>Click to edit Master title style</a:t>
            </a:r>
            <a:endParaRPr lang="en-US"/>
          </a:p>
        </p:txBody>
      </p:sp>
      <p:sp>
        <p:nvSpPr>
          <p:cNvPr id="20" name="Text Placeholder 19"/>
          <p:cNvSpPr>
            <a:spLocks noGrp="1"/>
          </p:cNvSpPr>
          <p:nvPr>
            <p:ph type="body" sz="quarter" idx="11"/>
          </p:nvPr>
        </p:nvSpPr>
        <p:spPr>
          <a:xfrm>
            <a:off x="744091" y="2930241"/>
            <a:ext cx="10972799" cy="2211388"/>
          </a:xfrm>
        </p:spPr>
        <p:txBody>
          <a:bodyPr/>
          <a:lstStyle>
            <a:lvl1pPr marL="0" indent="0" algn="ctr">
              <a:buFontTx/>
              <a:buNone/>
              <a:defRPr sz="9750" b="0">
                <a:solidFill>
                  <a:srgbClr val="4C9BDB"/>
                </a:solidFill>
                <a:latin typeface="Calibri"/>
                <a:cs typeface="Calibri"/>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a:t>Click to edit Master text styles</a:t>
            </a:r>
          </a:p>
        </p:txBody>
      </p:sp>
      <p:pic>
        <p:nvPicPr>
          <p:cNvPr id="6" name="GCP Logo Widescreen" descr="GCProject-white-CMJN.jpg"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1285"/>
            <a:ext cx="3176645" cy="1361030"/>
          </a:xfrm>
          <a:prstGeom prst="rect">
            <a:avLst/>
          </a:prstGeom>
        </p:spPr>
      </p:pic>
    </p:spTree>
    <p:extLst>
      <p:ext uri="{BB962C8B-B14F-4D97-AF65-F5344CB8AC3E}">
        <p14:creationId xmlns:p14="http://schemas.microsoft.com/office/powerpoint/2010/main" val="325527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0"/>
            <a:ext cx="10972800" cy="1143000"/>
          </a:xfrm>
        </p:spPr>
        <p:txBody>
          <a:bodyPr/>
          <a:lstStyle>
            <a:lvl1pPr>
              <a:defRPr b="1">
                <a:solidFill>
                  <a:srgbClr val="4C9BDB"/>
                </a:solidFill>
                <a:latin typeface="Calibri"/>
                <a:cs typeface="Calibri"/>
              </a:defRPr>
            </a:lvl1pPr>
          </a:lstStyle>
          <a:p>
            <a:r>
              <a:rPr lang="en-GB"/>
              <a:t>Click to edit Master title style</a:t>
            </a:r>
            <a:endParaRPr lang="en-US"/>
          </a:p>
        </p:txBody>
      </p:sp>
      <p:sp>
        <p:nvSpPr>
          <p:cNvPr id="4" name="Text Placeholder 3"/>
          <p:cNvSpPr>
            <a:spLocks noGrp="1"/>
          </p:cNvSpPr>
          <p:nvPr>
            <p:ph type="body" sz="quarter" idx="10"/>
          </p:nvPr>
        </p:nvSpPr>
        <p:spPr>
          <a:xfrm>
            <a:off x="609600" y="4440249"/>
            <a:ext cx="10972800" cy="1633537"/>
          </a:xfrm>
        </p:spPr>
        <p:txBody>
          <a:bodyPr anchor="ctr"/>
          <a:lstStyle>
            <a:lvl1pPr marL="0" indent="0" algn="ctr">
              <a:buFontTx/>
              <a:buNone/>
              <a:defRPr>
                <a:solidFill>
                  <a:srgbClr val="4C9BDB"/>
                </a:solidFill>
                <a:latin typeface="Calibri"/>
                <a:cs typeface="Calibri"/>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GB"/>
              <a:t>Click to edit Master text styles</a:t>
            </a:r>
          </a:p>
        </p:txBody>
      </p:sp>
      <p:pic>
        <p:nvPicPr>
          <p:cNvPr id="8"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1"/>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618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74811" y="119649"/>
            <a:ext cx="9717188" cy="506849"/>
          </a:xfrm>
        </p:spPr>
        <p:txBody>
          <a:bodyPr anchor="ctr">
            <a:normAutofit/>
          </a:bodyPr>
          <a:lstStyle>
            <a:lvl1pPr algn="l">
              <a:defRPr sz="1800" b="1">
                <a:solidFill>
                  <a:srgbClr val="4C9BDB"/>
                </a:solidFill>
                <a:latin typeface="Calibri"/>
                <a:cs typeface="Calibri"/>
              </a:defRPr>
            </a:lvl1pPr>
          </a:lstStyle>
          <a:p>
            <a:r>
              <a:rPr lang="en-GB"/>
              <a:t>Click to edit master title style</a:t>
            </a:r>
            <a:endParaRPr lang="en-US"/>
          </a:p>
        </p:txBody>
      </p:sp>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1"/>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2588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74811" y="119649"/>
            <a:ext cx="9717188" cy="506849"/>
          </a:xfrm>
        </p:spPr>
        <p:txBody>
          <a:bodyPr>
            <a:normAutofit/>
          </a:bodyPr>
          <a:lstStyle>
            <a:lvl1pPr algn="l">
              <a:defRPr sz="1800" b="1">
                <a:solidFill>
                  <a:srgbClr val="4C9BDB"/>
                </a:solidFill>
                <a:latin typeface="Calibri"/>
                <a:cs typeface="Calibri"/>
              </a:defRPr>
            </a:lvl1pPr>
          </a:lstStyle>
          <a:p>
            <a:r>
              <a:rPr lang="en-GB"/>
              <a:t>Click to edit master title style</a:t>
            </a:r>
            <a:endParaRPr lang="en-US"/>
          </a:p>
        </p:txBody>
      </p:sp>
      <p:sp>
        <p:nvSpPr>
          <p:cNvPr id="3" name="Text Placeholder 2"/>
          <p:cNvSpPr>
            <a:spLocks noGrp="1"/>
          </p:cNvSpPr>
          <p:nvPr>
            <p:ph type="body" sz="quarter" idx="10"/>
          </p:nvPr>
        </p:nvSpPr>
        <p:spPr>
          <a:xfrm>
            <a:off x="130262" y="823853"/>
            <a:ext cx="11944513" cy="684212"/>
          </a:xfrm>
        </p:spPr>
        <p:txBody>
          <a:bodyPr anchor="ctr">
            <a:normAutofit/>
          </a:bodyPr>
          <a:lstStyle>
            <a:lvl1pPr marL="0" indent="0" algn="ctr">
              <a:buNone/>
              <a:defRPr sz="1350" b="0">
                <a:solidFill>
                  <a:srgbClr val="4C9BDB"/>
                </a:solidFill>
                <a:latin typeface="Calibri"/>
                <a:cs typeface="Calibri"/>
              </a:defRPr>
            </a:lvl1pPr>
            <a:lvl3pPr marL="685800" indent="0">
              <a:buNone/>
              <a:defRPr/>
            </a:lvl3pPr>
          </a:lstStyle>
          <a:p>
            <a:pPr lvl="0"/>
            <a:r>
              <a:rPr lang="en-GB"/>
              <a:t>Click to edit Master text styles</a:t>
            </a:r>
          </a:p>
        </p:txBody>
      </p:sp>
      <p:sp>
        <p:nvSpPr>
          <p:cNvPr id="11" name="Text Placeholder 2"/>
          <p:cNvSpPr>
            <a:spLocks noGrp="1"/>
          </p:cNvSpPr>
          <p:nvPr>
            <p:ph type="body" sz="quarter" idx="12"/>
          </p:nvPr>
        </p:nvSpPr>
        <p:spPr>
          <a:xfrm>
            <a:off x="130262" y="5692803"/>
            <a:ext cx="11944513" cy="1077321"/>
          </a:xfrm>
        </p:spPr>
        <p:txBody>
          <a:bodyPr anchor="b" anchorCtr="0">
            <a:normAutofit/>
          </a:bodyPr>
          <a:lstStyle>
            <a:lvl1pPr marL="0" indent="0" algn="ctr">
              <a:buNone/>
              <a:defRPr sz="1050" b="0">
                <a:solidFill>
                  <a:srgbClr val="4C9BDB"/>
                </a:solidFill>
                <a:latin typeface="Calibri"/>
                <a:cs typeface="Calibri"/>
              </a:defRPr>
            </a:lvl1pPr>
            <a:lvl3pPr marL="685800" indent="0">
              <a:buNone/>
              <a:defRPr/>
            </a:lvl3pPr>
          </a:lstStyle>
          <a:p>
            <a:pPr lvl="0"/>
            <a:r>
              <a:rPr lang="en-GB"/>
              <a:t>Click to edit Master text styles</a:t>
            </a:r>
          </a:p>
        </p:txBody>
      </p:sp>
      <p:pic>
        <p:nvPicPr>
          <p:cNvPr id="9"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1"/>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
        <p:nvSpPr>
          <p:cNvPr id="4" name="Content Placeholder 3">
            <a:extLst>
              <a:ext uri="{FF2B5EF4-FFF2-40B4-BE49-F238E27FC236}">
                <a16:creationId xmlns:a16="http://schemas.microsoft.com/office/drawing/2014/main" id="{203D10DC-741B-4095-9E7A-228E2D2E86FD}"/>
              </a:ext>
            </a:extLst>
          </p:cNvPr>
          <p:cNvSpPr>
            <a:spLocks noGrp="1"/>
          </p:cNvSpPr>
          <p:nvPr>
            <p:ph sz="quarter" idx="13"/>
          </p:nvPr>
        </p:nvSpPr>
        <p:spPr>
          <a:xfrm>
            <a:off x="720726" y="1439863"/>
            <a:ext cx="10772775"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610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7" name="GCP Logo Widescre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413" y="11"/>
            <a:ext cx="1749112" cy="746125"/>
          </a:xfrm>
          <a:prstGeom prst="rect">
            <a:avLst/>
          </a:prstGeom>
        </p:spPr>
      </p:pic>
      <p:pic>
        <p:nvPicPr>
          <p:cNvPr id="5" name="GCP Logo 4:3" descr="GCProject-white-CMJN.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1"/>
            <a:ext cx="2321941" cy="746125"/>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2474811" y="119649"/>
            <a:ext cx="9717188" cy="506849"/>
          </a:xfrm>
        </p:spPr>
        <p:txBody>
          <a:bodyPr anchor="ctr">
            <a:normAutofit/>
          </a:bodyPr>
          <a:lstStyle>
            <a:lvl1pPr algn="l">
              <a:defRPr sz="1800" b="1">
                <a:solidFill>
                  <a:srgbClr val="4C9BDB"/>
                </a:solidFill>
                <a:latin typeface="Calibri"/>
                <a:cs typeface="Calibri"/>
              </a:defRPr>
            </a:lvl1pPr>
          </a:lstStyle>
          <a:p>
            <a:r>
              <a:rPr lang="en-GB"/>
              <a:t>Click to edit Master title style</a:t>
            </a:r>
            <a:endParaRPr lang="en-US"/>
          </a:p>
        </p:txBody>
      </p:sp>
    </p:spTree>
    <p:extLst>
      <p:ext uri="{BB962C8B-B14F-4D97-AF65-F5344CB8AC3E}">
        <p14:creationId xmlns:p14="http://schemas.microsoft.com/office/powerpoint/2010/main" val="5841729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639762"/>
          </a:xfrm>
          <a:prstGeom prst="rect">
            <a:avLst/>
          </a:prstGeom>
        </p:spPr>
        <p:txBody>
          <a:bodyPr vert="horz" lIns="91440" tIns="45720" rIns="91440" bIns="45720" rtlCol="0" anchor="ctr">
            <a:normAutofit/>
          </a:bodyPr>
          <a:lstStyle/>
          <a:p>
            <a:r>
              <a:rPr lang="en-US" dirty="0"/>
              <a:t>Click to edit Master title style</a:t>
            </a:r>
            <a:endParaRPr lang="th-TH"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h-TH"/>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2484C-9E4B-47E5-9EA5-8AFFE68A9307}" type="slidenum">
              <a:rPr lang="th-TH" smtClean="0"/>
              <a:t>‹#›</a:t>
            </a:fld>
            <a:endParaRPr lang="th-TH"/>
          </a:p>
        </p:txBody>
      </p:sp>
    </p:spTree>
    <p:extLst>
      <p:ext uri="{BB962C8B-B14F-4D97-AF65-F5344CB8AC3E}">
        <p14:creationId xmlns:p14="http://schemas.microsoft.com/office/powerpoint/2010/main" val="1825841102"/>
      </p:ext>
    </p:extLst>
  </p:cSld>
  <p:clrMap bg1="lt1" tx1="dk1" bg2="lt2" tx2="dk2" accent1="accent1" accent2="accent2" accent3="accent3" accent4="accent4" accent5="accent5" accent6="accent6" hlink="hlink" folHlink="folHlink"/>
  <p:sldLayoutIdLst>
    <p:sldLayoutId id="2147483665" r:id="rId1"/>
    <p:sldLayoutId id="2147483650" r:id="rId2"/>
    <p:sldLayoutId id="2147483680" r:id="rId3"/>
    <p:sldLayoutId id="2147483681"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900">
                <a:solidFill>
                  <a:srgbClr val="4CB2FF"/>
                </a:solidFill>
              </a:defRPr>
            </a:lvl1pPr>
          </a:lstStyle>
          <a:p>
            <a:endParaRPr lang="en-US"/>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900">
                <a:solidFill>
                  <a:srgbClr val="4CB2FF"/>
                </a:solidFill>
              </a:defRPr>
            </a:lvl1pPr>
          </a:lstStyle>
          <a:p>
            <a:endParaRPr lang="en-US"/>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900">
                <a:solidFill>
                  <a:srgbClr val="4CB2FF"/>
                </a:solidFill>
              </a:defRPr>
            </a:lvl1pPr>
          </a:lstStyle>
          <a:p>
            <a:fld id="{15A9F3D0-B985-0345-B86B-74512F59448E}" type="slidenum">
              <a:rPr lang="en-US" smtClean="0"/>
              <a:pPr/>
              <a:t>‹#›</a:t>
            </a:fld>
            <a:endParaRPr lang="en-US"/>
          </a:p>
        </p:txBody>
      </p:sp>
    </p:spTree>
    <p:extLst>
      <p:ext uri="{BB962C8B-B14F-4D97-AF65-F5344CB8AC3E}">
        <p14:creationId xmlns:p14="http://schemas.microsoft.com/office/powerpoint/2010/main" val="28733126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lvl1pPr algn="ctr" defTabSz="342900" rtl="0" eaLnBrk="1" latinLnBrk="0" hangingPunct="1">
        <a:spcBef>
          <a:spcPct val="0"/>
        </a:spcBef>
        <a:buNone/>
        <a:defRPr sz="3300" kern="1200">
          <a:solidFill>
            <a:srgbClr val="4C9BDB"/>
          </a:solidFill>
          <a:latin typeface=""/>
          <a:ea typeface="+mj-ea"/>
          <a:cs typeface=""/>
        </a:defRPr>
      </a:lvl1pPr>
    </p:titleStyle>
    <p:bodyStyle>
      <a:lvl1pPr marL="257175" indent="-257175" algn="l" defTabSz="342900" rtl="0" eaLnBrk="1" latinLnBrk="0" hangingPunct="1">
        <a:spcBef>
          <a:spcPct val="20000"/>
        </a:spcBef>
        <a:buFont typeface="Arial"/>
        <a:buChar char="•"/>
        <a:defRPr sz="2400" kern="1200">
          <a:solidFill>
            <a:srgbClr val="4C9BDB"/>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4C9BDB"/>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4C9BDB"/>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4C9BDB"/>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4C9BDB"/>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rgbClr val="4CB2FF"/>
                </a:solidFill>
              </a:defRPr>
            </a:lvl1pPr>
          </a:lstStyle>
          <a:p>
            <a:endParaRPr lang="en-US"/>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rgbClr val="4CB2FF"/>
                </a:solidFill>
              </a:defRPr>
            </a:lvl1pPr>
          </a:lstStyle>
          <a:p>
            <a:endParaRPr lang="en-US"/>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rgbClr val="4CB2FF"/>
                </a:solidFill>
              </a:defRPr>
            </a:lvl1pPr>
          </a:lstStyle>
          <a:p>
            <a:fld id="{15A9F3D0-B985-0345-B86B-74512F59448E}" type="slidenum">
              <a:rPr lang="en-US" smtClean="0"/>
              <a:pPr/>
              <a:t>‹#›</a:t>
            </a:fld>
            <a:endParaRPr lang="en-US"/>
          </a:p>
        </p:txBody>
      </p:sp>
    </p:spTree>
    <p:extLst>
      <p:ext uri="{BB962C8B-B14F-4D97-AF65-F5344CB8AC3E}">
        <p14:creationId xmlns:p14="http://schemas.microsoft.com/office/powerpoint/2010/main" val="36291244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dt="0"/>
  <p:txStyles>
    <p:titleStyle>
      <a:lvl1pPr algn="ctr" defTabSz="457200" rtl="0" eaLnBrk="1" latinLnBrk="0" hangingPunct="1">
        <a:spcBef>
          <a:spcPct val="0"/>
        </a:spcBef>
        <a:buNone/>
        <a:defRPr sz="4400" kern="1200">
          <a:solidFill>
            <a:srgbClr val="4C9BDB"/>
          </a:solidFill>
          <a:latin typeface=""/>
          <a:ea typeface="+mj-ea"/>
          <a:cs typeface=""/>
        </a:defRPr>
      </a:lvl1pPr>
    </p:titleStyle>
    <p:bodyStyle>
      <a:lvl1pPr marL="342900" indent="-342900" algn="l" defTabSz="457200" rtl="0" eaLnBrk="1" latinLnBrk="0" hangingPunct="1">
        <a:spcBef>
          <a:spcPct val="20000"/>
        </a:spcBef>
        <a:buFont typeface="Arial"/>
        <a:buChar char="•"/>
        <a:defRPr sz="3200" kern="1200">
          <a:solidFill>
            <a:srgbClr val="4C9BD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carbonbrief.org/in-depth-qa-ipccs-special-report-on-climate-change-at-one-point-five-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p.europa.eu/en/publication-detail/-/publication/92f6d5bc-76bc-11e9-9f05-01aa75ed71a1"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ec.europa.eu/clima/policies/eu-climate-action/law_en"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oi.org/10.1038/d41586-020-02927-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iddri.org/en/publications-and-events/blog-post/carbon-neutrality-key-political-attractor-reach-paris-agreement" TargetMode="External"/><Relationship Id="rId2" Type="http://schemas.openxmlformats.org/officeDocument/2006/relationships/hyperlink" Target="https://www.iddri.org/sites/default/files/import/publications/ddpp_2015synthetisreport.pdf" TargetMode="External"/><Relationship Id="rId1" Type="http://schemas.openxmlformats.org/officeDocument/2006/relationships/slideLayout" Target="../slideLayouts/slideLayout2.xml"/><Relationship Id="rId4" Type="http://schemas.openxmlformats.org/officeDocument/2006/relationships/hyperlink" Target="https://www.nature.com/articles/d41586-020-02927-9"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mailto:bnlohani@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2400" dirty="0">
                <a:effectLst>
                  <a:outerShdw blurRad="38100" dist="38100" dir="2700000" algn="tl">
                    <a:srgbClr val="000000">
                      <a:alpha val="43137"/>
                    </a:srgbClr>
                  </a:outerShdw>
                </a:effectLst>
              </a:rPr>
              <a:t>DEEP DECARBONIZATION PATHWAYS AND CARBON NEUTRALITY UNDER 1.5 DEGREE AND OTHER SCENARIO FOCUSING ON ENERGY SECTOR</a:t>
            </a:r>
            <a:endParaRPr lang="th-TH" sz="2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1800" b="1" dirty="0"/>
              <a:t>IN 00.41: Climate Change </a:t>
            </a:r>
            <a:r>
              <a:rPr lang="en-IN" sz="1800" b="1" dirty="0"/>
              <a:t>Challenges and Responses</a:t>
            </a:r>
            <a:endParaRPr lang="th-TH" sz="1800" b="1" dirty="0"/>
          </a:p>
        </p:txBody>
      </p:sp>
      <p:sp>
        <p:nvSpPr>
          <p:cNvPr id="6" name="TextBox 5">
            <a:extLst>
              <a:ext uri="{FF2B5EF4-FFF2-40B4-BE49-F238E27FC236}">
                <a16:creationId xmlns:a16="http://schemas.microsoft.com/office/drawing/2014/main" id="{AC578A97-2FC5-4A0D-B2E1-6D4BEA4A2E1A}"/>
              </a:ext>
            </a:extLst>
          </p:cNvPr>
          <p:cNvSpPr txBox="1"/>
          <p:nvPr/>
        </p:nvSpPr>
        <p:spPr>
          <a:xfrm>
            <a:off x="2461398" y="3848844"/>
            <a:ext cx="7546686" cy="2431435"/>
          </a:xfrm>
          <a:prstGeom prst="rect">
            <a:avLst/>
          </a:prstGeom>
          <a:noFill/>
        </p:spPr>
        <p:txBody>
          <a:bodyPr wrap="square">
            <a:spAutoFit/>
          </a:bodyPr>
          <a:lstStyle/>
          <a:p>
            <a:pPr algn="ctr"/>
            <a:r>
              <a:rPr lang="en-US" sz="3200" b="1" dirty="0"/>
              <a:t> Dr Bindu </a:t>
            </a:r>
            <a:r>
              <a:rPr lang="en-US" sz="3200" b="1" dirty="0" err="1"/>
              <a:t>Lohani</a:t>
            </a:r>
            <a:endParaRPr lang="en-US" sz="3200" b="1" dirty="0"/>
          </a:p>
          <a:p>
            <a:pPr algn="ctr">
              <a:buNone/>
            </a:pPr>
            <a:r>
              <a:rPr lang="en-US" sz="3200" b="1" dirty="0"/>
              <a:t>Prof. </a:t>
            </a:r>
            <a:r>
              <a:rPr lang="en-US" sz="3200" b="1" dirty="0" err="1"/>
              <a:t>Shobhakar</a:t>
            </a:r>
            <a:r>
              <a:rPr lang="en-US" sz="3200" b="1" dirty="0"/>
              <a:t>  </a:t>
            </a:r>
            <a:r>
              <a:rPr lang="en-US" sz="3200" b="1" dirty="0" err="1"/>
              <a:t>Dhakal</a:t>
            </a:r>
            <a:endParaRPr lang="en-US" sz="3200" b="1" dirty="0"/>
          </a:p>
          <a:p>
            <a:pPr algn="ctr">
              <a:buNone/>
            </a:pPr>
            <a:r>
              <a:rPr lang="en-US" sz="3200" b="1" dirty="0"/>
              <a:t>Prof . </a:t>
            </a:r>
            <a:r>
              <a:rPr lang="en-US" sz="3200" b="1" dirty="0" err="1"/>
              <a:t>Rajendra</a:t>
            </a:r>
            <a:r>
              <a:rPr lang="en-US" sz="3200" b="1" dirty="0"/>
              <a:t> </a:t>
            </a:r>
            <a:r>
              <a:rPr lang="en-US" sz="3200" b="1" dirty="0" err="1"/>
              <a:t>Shrestha</a:t>
            </a:r>
            <a:endParaRPr lang="en-US" sz="3200" b="1" dirty="0"/>
          </a:p>
          <a:p>
            <a:pPr algn="ctr">
              <a:buNone/>
            </a:pPr>
            <a:r>
              <a:rPr lang="en-US" dirty="0"/>
              <a:t>Asian Institute of Technology</a:t>
            </a:r>
          </a:p>
          <a:p>
            <a:pPr algn="ctr">
              <a:buNone/>
            </a:pPr>
            <a:r>
              <a:rPr lang="en-US" dirty="0"/>
              <a:t>January 2021</a:t>
            </a:r>
          </a:p>
        </p:txBody>
      </p:sp>
    </p:spTree>
    <p:extLst>
      <p:ext uri="{BB962C8B-B14F-4D97-AF65-F5344CB8AC3E}">
        <p14:creationId xmlns:p14="http://schemas.microsoft.com/office/powerpoint/2010/main" val="1020205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7644"/>
            <a:ext cx="10397067" cy="5143578"/>
          </a:xfrm>
        </p:spPr>
        <p:txBody>
          <a:bodyPr>
            <a:normAutofit/>
          </a:bodyPr>
          <a:lstStyle/>
          <a:p>
            <a:pPr marL="0" indent="0" algn="just">
              <a:buNone/>
            </a:pPr>
            <a:r>
              <a:rPr lang="en-US" sz="2000" b="1" dirty="0"/>
              <a:t>6. Emissions will need to reach net-zero around mid-century</a:t>
            </a:r>
          </a:p>
          <a:p>
            <a:pPr algn="just"/>
            <a:r>
              <a:rPr lang="en-US" sz="2000" dirty="0"/>
              <a:t>the sooner emissions peak before 2030 and the lower the level at which they do so, the less daunting the challenges will be</a:t>
            </a:r>
            <a:endParaRPr lang="en-US" sz="2000" b="1" dirty="0"/>
          </a:p>
          <a:p>
            <a:pPr algn="just"/>
            <a:r>
              <a:rPr lang="en-US" sz="2000" dirty="0"/>
              <a:t>the critical role of short-lived but highly potent climate pollutants, such as methane and hydrofluorocarbons (HFCs) must be addressed </a:t>
            </a:r>
            <a:endParaRPr lang="en-US" sz="2000" b="1" dirty="0"/>
          </a:p>
          <a:p>
            <a:pPr marL="0" indent="0" algn="just">
              <a:buNone/>
            </a:pPr>
            <a:r>
              <a:rPr lang="en-US" sz="2000" b="1" dirty="0"/>
              <a:t>7. All 1.5˚C emissions pathways rely upon carbon removal to some extent</a:t>
            </a:r>
          </a:p>
          <a:p>
            <a:pPr algn="just"/>
            <a:r>
              <a:rPr lang="en-US" sz="2000" dirty="0"/>
              <a:t>we will need to focus efforts not only on reducing emissions, but also removing and storing carbon from the atmosphere</a:t>
            </a:r>
          </a:p>
          <a:p>
            <a:pPr algn="just"/>
            <a:r>
              <a:rPr lang="en-US" sz="2000" dirty="0"/>
              <a:t>carbon removal is necessary for both moving to net-zero emissions and for producing net-negative emissions to compensate for any overshoot of 1.5˚C</a:t>
            </a:r>
          </a:p>
          <a:p>
            <a:pPr algn="just"/>
            <a:r>
              <a:rPr lang="en-US" sz="2000" dirty="0"/>
              <a:t>feasibility and sustainability of carbon removal could be enhanced if a portfolio of carbon-removal approaches is pursued i.e. different levels of carbon removal (ranging from 100-1,000 GtCO2 over the 21st century for scenarios with limited or no overshoot</a:t>
            </a:r>
            <a:endParaRPr lang="en-US" sz="2000" b="1" dirty="0"/>
          </a:p>
          <a:p>
            <a:pPr algn="just"/>
            <a:endParaRPr lang="en-US" sz="2000" b="1" dirty="0"/>
          </a:p>
        </p:txBody>
      </p:sp>
    </p:spTree>
    <p:extLst>
      <p:ext uri="{BB962C8B-B14F-4D97-AF65-F5344CB8AC3E}">
        <p14:creationId xmlns:p14="http://schemas.microsoft.com/office/powerpoint/2010/main" val="4004213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a:t>IPCC AR5 base scenario: GHG emissions rise in all sectors, except LU </a:t>
            </a:r>
            <a:r>
              <a:rPr lang="en-US" sz="2800" dirty="0" err="1"/>
              <a:t>settor</a:t>
            </a:r>
            <a:endParaRPr lang="en-GB" sz="2800" dirty="0"/>
          </a:p>
        </p:txBody>
      </p:sp>
      <p:sp>
        <p:nvSpPr>
          <p:cNvPr id="3" name="Foliennummernplatzhalter 2"/>
          <p:cNvSpPr>
            <a:spLocks noGrp="1"/>
          </p:cNvSpPr>
          <p:nvPr>
            <p:ph type="sldNum" sz="quarter" idx="13"/>
          </p:nvPr>
        </p:nvSpPr>
        <p:spPr/>
        <p:txBody>
          <a:bodyPr/>
          <a:lstStyle/>
          <a:p>
            <a:fld id="{46B5000B-066E-4146-9D4F-43221F944880}" type="slidenum">
              <a:rPr lang="de-DE"/>
              <a:pPr/>
              <a:t>11</a:t>
            </a:fld>
            <a:endParaRPr lang="de-DE"/>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627" y="1591149"/>
            <a:ext cx="8383770" cy="4070099"/>
          </a:xfrm>
          <a:prstGeom prst="rect">
            <a:avLst/>
          </a:prstGeom>
        </p:spPr>
      </p:pic>
      <p:sp>
        <p:nvSpPr>
          <p:cNvPr id="5" name="TextBox 4"/>
          <p:cNvSpPr txBox="1"/>
          <p:nvPr/>
        </p:nvSpPr>
        <p:spPr>
          <a:xfrm>
            <a:off x="8760296" y="5800270"/>
            <a:ext cx="1584176" cy="221018"/>
          </a:xfrm>
          <a:prstGeom prst="rect">
            <a:avLst/>
          </a:prstGeom>
          <a:noFill/>
        </p:spPr>
        <p:txBody>
          <a:bodyPr wrap="square" lIns="18000" tIns="18000" rIns="18000" bIns="18000" rtlCol="0">
            <a:spAutoFit/>
          </a:bodyPr>
          <a:lstStyle/>
          <a:p>
            <a:pPr algn="r"/>
            <a:r>
              <a:rPr lang="de-DE" sz="1200" dirty="0">
                <a:latin typeface="Calibri" panose="020F0502020204030204" pitchFamily="34" charset="0"/>
                <a:cs typeface="Calibri" panose="020F0502020204030204" pitchFamily="34" charset="0"/>
              </a:rPr>
              <a:t>Based on Figure TS.17</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834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For 2⁰C </a:t>
            </a:r>
            <a:r>
              <a:rPr lang="en-US" sz="3200" dirty="0" err="1"/>
              <a:t>stablisation</a:t>
            </a:r>
            <a:r>
              <a:rPr lang="en-US" sz="3200" dirty="0"/>
              <a:t>: With CCS</a:t>
            </a:r>
            <a:endParaRPr lang="en-GB" sz="3200" dirty="0"/>
          </a:p>
        </p:txBody>
      </p:sp>
      <p:sp>
        <p:nvSpPr>
          <p:cNvPr id="3" name="Foliennummernplatzhalter 2"/>
          <p:cNvSpPr>
            <a:spLocks noGrp="1"/>
          </p:cNvSpPr>
          <p:nvPr>
            <p:ph type="sldNum" sz="quarter" idx="13"/>
          </p:nvPr>
        </p:nvSpPr>
        <p:spPr/>
        <p:txBody>
          <a:bodyPr/>
          <a:lstStyle/>
          <a:p>
            <a:fld id="{46B5000B-066E-4146-9D4F-43221F944880}" type="slidenum">
              <a:rPr lang="de-DE"/>
              <a:pPr/>
              <a:t>12</a:t>
            </a:fld>
            <a:endParaRPr lang="de-DE"/>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628" y="1584280"/>
            <a:ext cx="8383768" cy="4070098"/>
          </a:xfrm>
          <a:prstGeom prst="rect">
            <a:avLst/>
          </a:prstGeom>
        </p:spPr>
      </p:pic>
      <p:sp>
        <p:nvSpPr>
          <p:cNvPr id="5" name="TextBox 4"/>
          <p:cNvSpPr txBox="1"/>
          <p:nvPr/>
        </p:nvSpPr>
        <p:spPr>
          <a:xfrm>
            <a:off x="8760296" y="5800270"/>
            <a:ext cx="1584176" cy="221018"/>
          </a:xfrm>
          <a:prstGeom prst="rect">
            <a:avLst/>
          </a:prstGeom>
          <a:noFill/>
        </p:spPr>
        <p:txBody>
          <a:bodyPr wrap="square" lIns="18000" tIns="18000" rIns="18000" bIns="18000" rtlCol="0">
            <a:spAutoFit/>
          </a:bodyPr>
          <a:lstStyle/>
          <a:p>
            <a:pPr algn="r"/>
            <a:r>
              <a:rPr lang="de-DE" sz="1200" dirty="0">
                <a:latin typeface="Calibri" panose="020F0502020204030204" pitchFamily="34" charset="0"/>
                <a:cs typeface="Calibri" panose="020F0502020204030204" pitchFamily="34" charset="0"/>
              </a:rPr>
              <a:t>Based on Figure TS.17</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855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t>For 2⁰C </a:t>
            </a:r>
            <a:r>
              <a:rPr lang="en-US" sz="3200" dirty="0" err="1"/>
              <a:t>stablisation</a:t>
            </a:r>
            <a:r>
              <a:rPr lang="en-US" sz="3200" dirty="0"/>
              <a:t>: Without CCS</a:t>
            </a:r>
            <a:endParaRPr lang="en-GB" sz="3200" dirty="0"/>
          </a:p>
        </p:txBody>
      </p:sp>
      <p:sp>
        <p:nvSpPr>
          <p:cNvPr id="3" name="Foliennummernplatzhalter 2"/>
          <p:cNvSpPr>
            <a:spLocks noGrp="1"/>
          </p:cNvSpPr>
          <p:nvPr>
            <p:ph type="sldNum" sz="quarter" idx="13"/>
          </p:nvPr>
        </p:nvSpPr>
        <p:spPr/>
        <p:txBody>
          <a:bodyPr/>
          <a:lstStyle/>
          <a:p>
            <a:fld id="{46B5000B-066E-4146-9D4F-43221F944880}" type="slidenum">
              <a:rPr lang="de-DE"/>
              <a:pPr/>
              <a:t>13</a:t>
            </a:fld>
            <a:endParaRPr lang="de-DE"/>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628" y="1584280"/>
            <a:ext cx="8383768" cy="4070098"/>
          </a:xfrm>
          <a:prstGeom prst="rect">
            <a:avLst/>
          </a:prstGeom>
        </p:spPr>
      </p:pic>
      <p:sp>
        <p:nvSpPr>
          <p:cNvPr id="5" name="TextBox 4"/>
          <p:cNvSpPr txBox="1"/>
          <p:nvPr/>
        </p:nvSpPr>
        <p:spPr>
          <a:xfrm>
            <a:off x="8760296" y="5800270"/>
            <a:ext cx="1584176" cy="221018"/>
          </a:xfrm>
          <a:prstGeom prst="rect">
            <a:avLst/>
          </a:prstGeom>
          <a:noFill/>
        </p:spPr>
        <p:txBody>
          <a:bodyPr wrap="square" lIns="18000" tIns="18000" rIns="18000" bIns="18000" rtlCol="0">
            <a:spAutoFit/>
          </a:bodyPr>
          <a:lstStyle/>
          <a:p>
            <a:pPr algn="r"/>
            <a:r>
              <a:rPr lang="de-DE" sz="1200" dirty="0">
                <a:latin typeface="Calibri" panose="020F0502020204030204" pitchFamily="34" charset="0"/>
                <a:cs typeface="Calibri" panose="020F0502020204030204" pitchFamily="34" charset="0"/>
              </a:rPr>
              <a:t>Based on Figure TS.17</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909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D4B0CA1-6448-4295-B29F-D69BEA4ADA1F}"/>
              </a:ext>
            </a:extLst>
          </p:cNvPr>
          <p:cNvPicPr>
            <a:picLocks noGrp="1" noChangeAspect="1"/>
          </p:cNvPicPr>
          <p:nvPr>
            <p:ph idx="1"/>
          </p:nvPr>
        </p:nvPicPr>
        <p:blipFill>
          <a:blip r:embed="rId2"/>
          <a:stretch>
            <a:fillRect/>
          </a:stretch>
        </p:blipFill>
        <p:spPr>
          <a:xfrm>
            <a:off x="7107241" y="2235205"/>
            <a:ext cx="4724665" cy="4258671"/>
          </a:xfrm>
        </p:spPr>
      </p:pic>
      <p:sp>
        <p:nvSpPr>
          <p:cNvPr id="4" name="Slide Number Placeholder 3">
            <a:extLst>
              <a:ext uri="{FF2B5EF4-FFF2-40B4-BE49-F238E27FC236}">
                <a16:creationId xmlns:a16="http://schemas.microsoft.com/office/drawing/2014/main" id="{92B0ACD1-EC6A-494E-8FE8-E2FC71BB65F5}"/>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2484C-9E4B-47E5-9EA5-8AFFE68A9307}" type="slidenum">
              <a:rPr kumimoji="0" lang="th-TH" sz="1600" b="0" i="0" u="none" strike="noStrike" kern="1200" cap="none" spc="0" normalizeH="0" baseline="0" noProof="0" smtClean="0">
                <a:ln>
                  <a:noFill/>
                </a:ln>
                <a:solidFill>
                  <a:prstClr val="black">
                    <a:tint val="75000"/>
                  </a:prstClr>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h-TH" sz="1600" b="0" i="0" u="none" strike="noStrike" kern="1200" cap="none" spc="0" normalizeH="0" baseline="0" noProof="0" dirty="0">
              <a:ln>
                <a:noFill/>
              </a:ln>
              <a:solidFill>
                <a:prstClr val="black">
                  <a:tint val="75000"/>
                </a:prstClr>
              </a:solidFill>
              <a:effectLst/>
              <a:uLnTx/>
              <a:uFillTx/>
              <a:latin typeface="Calibri"/>
              <a:ea typeface="+mn-ea"/>
              <a:cs typeface="Cordia New" panose="020B0304020202020204" pitchFamily="34" charset="-34"/>
            </a:endParaRPr>
          </a:p>
        </p:txBody>
      </p:sp>
      <p:pic>
        <p:nvPicPr>
          <p:cNvPr id="8" name="Picture 7">
            <a:extLst>
              <a:ext uri="{FF2B5EF4-FFF2-40B4-BE49-F238E27FC236}">
                <a16:creationId xmlns:a16="http://schemas.microsoft.com/office/drawing/2014/main" id="{EB7569E8-7CA4-4B18-89FC-87C9A38F3246}"/>
              </a:ext>
            </a:extLst>
          </p:cNvPr>
          <p:cNvPicPr>
            <a:picLocks noChangeAspect="1"/>
          </p:cNvPicPr>
          <p:nvPr/>
        </p:nvPicPr>
        <p:blipFill>
          <a:blip r:embed="rId3"/>
          <a:stretch>
            <a:fillRect/>
          </a:stretch>
        </p:blipFill>
        <p:spPr>
          <a:xfrm>
            <a:off x="31048" y="2701372"/>
            <a:ext cx="6307316" cy="3623228"/>
          </a:xfrm>
          <a:prstGeom prst="rect">
            <a:avLst/>
          </a:prstGeom>
        </p:spPr>
      </p:pic>
      <p:sp>
        <p:nvSpPr>
          <p:cNvPr id="10" name="TextBox 9">
            <a:extLst>
              <a:ext uri="{FF2B5EF4-FFF2-40B4-BE49-F238E27FC236}">
                <a16:creationId xmlns:a16="http://schemas.microsoft.com/office/drawing/2014/main" id="{3F26DFC0-2621-4E4D-8B6D-0CECC29E7148}"/>
              </a:ext>
            </a:extLst>
          </p:cNvPr>
          <p:cNvSpPr txBox="1"/>
          <p:nvPr/>
        </p:nvSpPr>
        <p:spPr>
          <a:xfrm>
            <a:off x="799926" y="6324600"/>
            <a:ext cx="453407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hlinkClick r:id="rId4"/>
              </a:rPr>
              <a:t>https://www.carbonbrief.org/in-depth-qa-ipccs-special-report-on-climate-change-at-one-point-five-c</a:t>
            </a:r>
            <a:r>
              <a:rPr kumimoji="0" lang="en-US" sz="800" b="0" i="0" u="none" strike="noStrike" kern="1200" cap="none" spc="0" normalizeH="0" baseline="0" noProof="0" dirty="0">
                <a:ln>
                  <a:noFill/>
                </a:ln>
                <a:solidFill>
                  <a:prstClr val="black"/>
                </a:solidFill>
                <a:effectLst/>
                <a:uLnTx/>
                <a:uFillTx/>
                <a:latin typeface="Calibri"/>
                <a:ea typeface="+mn-ea"/>
                <a:cs typeface="+mn-cs"/>
              </a:rPr>
              <a:t> (Source: IPCC SR15 SPM figure 3b. Chart by Carbon Brief)</a:t>
            </a:r>
          </a:p>
        </p:txBody>
      </p:sp>
      <p:sp>
        <p:nvSpPr>
          <p:cNvPr id="12" name="TextBox 11">
            <a:extLst>
              <a:ext uri="{FF2B5EF4-FFF2-40B4-BE49-F238E27FC236}">
                <a16:creationId xmlns:a16="http://schemas.microsoft.com/office/drawing/2014/main" id="{715D519B-32E4-43CB-A09E-FF2D43235815}"/>
              </a:ext>
            </a:extLst>
          </p:cNvPr>
          <p:cNvSpPr txBox="1"/>
          <p:nvPr/>
        </p:nvSpPr>
        <p:spPr>
          <a:xfrm>
            <a:off x="1098305" y="3368442"/>
            <a:ext cx="213360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Compared to 2010 levels (%), in pathways that limit temperatures in 2100 to 1.5C</a:t>
            </a:r>
          </a:p>
        </p:txBody>
      </p:sp>
      <p:sp>
        <p:nvSpPr>
          <p:cNvPr id="14" name="TextBox 13">
            <a:extLst>
              <a:ext uri="{FF2B5EF4-FFF2-40B4-BE49-F238E27FC236}">
                <a16:creationId xmlns:a16="http://schemas.microsoft.com/office/drawing/2014/main" id="{180FDABB-AF68-4F2C-8814-0819E2CC97D4}"/>
              </a:ext>
            </a:extLst>
          </p:cNvPr>
          <p:cNvSpPr txBox="1"/>
          <p:nvPr/>
        </p:nvSpPr>
        <p:spPr>
          <a:xfrm>
            <a:off x="7620000" y="5791200"/>
            <a:ext cx="16764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Source: IPCC SR15 SPM </a:t>
            </a:r>
          </a:p>
        </p:txBody>
      </p:sp>
      <p:pic>
        <p:nvPicPr>
          <p:cNvPr id="15" name="Picture 14">
            <a:extLst>
              <a:ext uri="{FF2B5EF4-FFF2-40B4-BE49-F238E27FC236}">
                <a16:creationId xmlns:a16="http://schemas.microsoft.com/office/drawing/2014/main" id="{6C3D0100-C742-4A92-88B1-30FBF3069677}"/>
              </a:ext>
            </a:extLst>
          </p:cNvPr>
          <p:cNvPicPr>
            <a:picLocks noChangeAspect="1"/>
          </p:cNvPicPr>
          <p:nvPr/>
        </p:nvPicPr>
        <p:blipFill>
          <a:blip r:embed="rId5"/>
          <a:stretch>
            <a:fillRect/>
          </a:stretch>
        </p:blipFill>
        <p:spPr>
          <a:xfrm>
            <a:off x="125445" y="5137"/>
            <a:ext cx="8458200" cy="2205410"/>
          </a:xfrm>
          <a:prstGeom prst="rect">
            <a:avLst/>
          </a:prstGeom>
        </p:spPr>
      </p:pic>
      <p:sp>
        <p:nvSpPr>
          <p:cNvPr id="9" name="TextBox 8">
            <a:extLst>
              <a:ext uri="{FF2B5EF4-FFF2-40B4-BE49-F238E27FC236}">
                <a16:creationId xmlns:a16="http://schemas.microsoft.com/office/drawing/2014/main" id="{DBD98758-CD7A-4830-9A63-A8B95CED02AF}"/>
              </a:ext>
            </a:extLst>
          </p:cNvPr>
          <p:cNvSpPr txBox="1"/>
          <p:nvPr/>
        </p:nvSpPr>
        <p:spPr>
          <a:xfrm>
            <a:off x="9677400" y="1897588"/>
            <a:ext cx="16764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Source: IPCC SR15 SPM </a:t>
            </a:r>
          </a:p>
        </p:txBody>
      </p:sp>
    </p:spTree>
    <p:extLst>
      <p:ext uri="{BB962C8B-B14F-4D97-AF65-F5344CB8AC3E}">
        <p14:creationId xmlns:p14="http://schemas.microsoft.com/office/powerpoint/2010/main" val="1278548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0844"/>
            <a:ext cx="10191044" cy="4940378"/>
          </a:xfrm>
        </p:spPr>
        <p:txBody>
          <a:bodyPr>
            <a:normAutofit lnSpcReduction="10000"/>
          </a:bodyPr>
          <a:lstStyle/>
          <a:p>
            <a:pPr marL="0" indent="0" algn="just">
              <a:buNone/>
            </a:pPr>
            <a:r>
              <a:rPr lang="en-US" b="1" dirty="0"/>
              <a:t>8. Everyone – countries, cities, the private sector, individuals — will need to strengthen their action, without delay</a:t>
            </a:r>
          </a:p>
          <a:p>
            <a:pPr algn="just"/>
            <a:r>
              <a:rPr lang="en-US" dirty="0"/>
              <a:t>without transformation in society and rapid implementation of ambitious emissions cuts, limiting warming to 1.5˚C while achieving sustainable development will be exceedingly difficult, if not impossible</a:t>
            </a:r>
            <a:endParaRPr lang="en-US" b="1" dirty="0"/>
          </a:p>
          <a:p>
            <a:pPr algn="just"/>
            <a:r>
              <a:rPr lang="en-US" dirty="0"/>
              <a:t>even if countries fulfill their current national climate goals and make deep emissions cuts after 2030, warming would still very likely exceed 1.5˚C, given the challenges associated with dropping emissions to net-zero well before 2045</a:t>
            </a:r>
          </a:p>
          <a:p>
            <a:pPr algn="just"/>
            <a:r>
              <a:rPr lang="en-US" dirty="0"/>
              <a:t>therefore, all countries and non-state actors will need to strengthen their contributions without delay</a:t>
            </a:r>
            <a:endParaRPr lang="en-US" b="1" dirty="0"/>
          </a:p>
        </p:txBody>
      </p:sp>
    </p:spTree>
    <p:extLst>
      <p:ext uri="{BB962C8B-B14F-4D97-AF65-F5344CB8AC3E}">
        <p14:creationId xmlns:p14="http://schemas.microsoft.com/office/powerpoint/2010/main" val="1254450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44103"/>
            <a:ext cx="7886700" cy="764428"/>
          </a:xfrm>
        </p:spPr>
        <p:txBody>
          <a:bodyPr>
            <a:normAutofit/>
          </a:bodyPr>
          <a:lstStyle/>
          <a:p>
            <a:r>
              <a:rPr lang="en-US" sz="3600" dirty="0"/>
              <a:t>What is carbon neutrality?</a:t>
            </a:r>
          </a:p>
        </p:txBody>
      </p:sp>
      <p:sp>
        <p:nvSpPr>
          <p:cNvPr id="3" name="Content Placeholder 2"/>
          <p:cNvSpPr>
            <a:spLocks noGrp="1"/>
          </p:cNvSpPr>
          <p:nvPr>
            <p:ph idx="1"/>
          </p:nvPr>
        </p:nvSpPr>
        <p:spPr>
          <a:xfrm>
            <a:off x="762000" y="1129556"/>
            <a:ext cx="10744200" cy="5047409"/>
          </a:xfrm>
        </p:spPr>
        <p:txBody>
          <a:bodyPr>
            <a:normAutofit lnSpcReduction="10000"/>
          </a:bodyPr>
          <a:lstStyle/>
          <a:p>
            <a:r>
              <a:rPr lang="en-US" dirty="0"/>
              <a:t>Another equivalent term for carbon neutrality is net zero emissions</a:t>
            </a:r>
          </a:p>
          <a:p>
            <a:r>
              <a:rPr lang="en-US" dirty="0"/>
              <a:t>Maintaining balance between emitted carbon and absorbed carbon from the atmosphere in </a:t>
            </a:r>
            <a:r>
              <a:rPr lang="en-US" b="1" dirty="0"/>
              <a:t>carbon sinks </a:t>
            </a:r>
            <a:r>
              <a:rPr lang="en-US" dirty="0"/>
              <a:t>(ocean, atmosphere etc.).</a:t>
            </a:r>
          </a:p>
          <a:p>
            <a:r>
              <a:rPr lang="en-US" dirty="0"/>
              <a:t>Storage of carbon also known as carbon sequestration</a:t>
            </a:r>
          </a:p>
          <a:p>
            <a:r>
              <a:rPr lang="en-US" dirty="0"/>
              <a:t>For achieving net zero emissions, the global greenhouse gas emissions will have to be counterbalanced by carbon sequestration.</a:t>
            </a:r>
          </a:p>
          <a:p>
            <a:endParaRPr lang="en-US" dirty="0"/>
          </a:p>
          <a:p>
            <a:r>
              <a:rPr lang="en-US" dirty="0"/>
              <a:t>To reduce the threatening and costly impacts of climate change, current levels of greenhouse gas emissions must be decreased by half by 2030 and reach net zero by mid-century. </a:t>
            </a:r>
          </a:p>
        </p:txBody>
      </p:sp>
      <p:sp>
        <p:nvSpPr>
          <p:cNvPr id="7" name="TextBox 6">
            <a:extLst>
              <a:ext uri="{FF2B5EF4-FFF2-40B4-BE49-F238E27FC236}">
                <a16:creationId xmlns:a16="http://schemas.microsoft.com/office/drawing/2014/main" id="{26BF18EF-84C3-4BE4-9AE9-F98A624CA738}"/>
              </a:ext>
            </a:extLst>
          </p:cNvPr>
          <p:cNvSpPr txBox="1"/>
          <p:nvPr/>
        </p:nvSpPr>
        <p:spPr>
          <a:xfrm>
            <a:off x="762000" y="6038465"/>
            <a:ext cx="6096000" cy="276999"/>
          </a:xfrm>
          <a:prstGeom prst="rect">
            <a:avLst/>
          </a:prstGeom>
          <a:noFill/>
        </p:spPr>
        <p:txBody>
          <a:bodyPr wrap="square">
            <a:spAutoFit/>
          </a:bodyPr>
          <a:lstStyle/>
          <a:p>
            <a:r>
              <a:rPr lang="en-US" sz="1200" dirty="0"/>
              <a:t> (Source: wri.org, europarl.europa.eu, carbonbrief.org)</a:t>
            </a:r>
            <a:endParaRPr lang="en-IN" sz="1200" dirty="0"/>
          </a:p>
        </p:txBody>
      </p:sp>
    </p:spTree>
    <p:extLst>
      <p:ext uri="{BB962C8B-B14F-4D97-AF65-F5344CB8AC3E}">
        <p14:creationId xmlns:p14="http://schemas.microsoft.com/office/powerpoint/2010/main" val="49753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24785"/>
            <a:ext cx="9042026" cy="589615"/>
          </a:xfrm>
        </p:spPr>
        <p:txBody>
          <a:bodyPr>
            <a:normAutofit fontScale="90000"/>
          </a:bodyPr>
          <a:lstStyle/>
          <a:p>
            <a:r>
              <a:rPr lang="en-US" sz="3600" dirty="0"/>
              <a:t>Myths about net zero targets and carbon offsetting</a:t>
            </a:r>
            <a:endParaRPr lang="en-US" sz="2700" dirty="0"/>
          </a:p>
        </p:txBody>
      </p:sp>
      <p:sp>
        <p:nvSpPr>
          <p:cNvPr id="3" name="Content Placeholder 2"/>
          <p:cNvSpPr>
            <a:spLocks noGrp="1"/>
          </p:cNvSpPr>
          <p:nvPr>
            <p:ph idx="1"/>
          </p:nvPr>
        </p:nvSpPr>
        <p:spPr>
          <a:xfrm>
            <a:off x="762000" y="1169894"/>
            <a:ext cx="10515600" cy="5109882"/>
          </a:xfrm>
        </p:spPr>
        <p:txBody>
          <a:bodyPr>
            <a:normAutofit lnSpcReduction="10000"/>
          </a:bodyPr>
          <a:lstStyle/>
          <a:p>
            <a:r>
              <a:rPr lang="en-US" sz="2600" dirty="0"/>
              <a:t>Myth 1: Net zero by 2050 is sufficient to solve the climate crisis. </a:t>
            </a:r>
            <a:r>
              <a:rPr lang="en-US" sz="2600" i="1" dirty="0"/>
              <a:t>Misleading</a:t>
            </a:r>
            <a:r>
              <a:rPr lang="en-US" sz="2600" dirty="0"/>
              <a:t>.</a:t>
            </a:r>
          </a:p>
          <a:p>
            <a:r>
              <a:rPr lang="en-US" sz="2600" dirty="0"/>
              <a:t>Myth 2: We can compensate for fossil fuel emissions using so-called “nature-based solutions” (such as carbon sequestration in vegetation and soils). </a:t>
            </a:r>
            <a:r>
              <a:rPr lang="en-US" sz="2600" i="1" dirty="0"/>
              <a:t>Misleading</a:t>
            </a:r>
            <a:r>
              <a:rPr lang="en-US" sz="2600" dirty="0"/>
              <a:t>.</a:t>
            </a:r>
          </a:p>
          <a:p>
            <a:r>
              <a:rPr lang="en-US" sz="2600" dirty="0"/>
              <a:t>Myth 3: Net zero targets as well as carbon offsetting increase the incentives to reduce emissions because emissions are allocated a cost. </a:t>
            </a:r>
            <a:r>
              <a:rPr lang="en-US" sz="2600" i="1" dirty="0"/>
              <a:t>Misleading.</a:t>
            </a:r>
          </a:p>
          <a:p>
            <a:r>
              <a:rPr lang="en-US" sz="2600" dirty="0"/>
              <a:t>Myth 4: Carbon offsetting in low-income countries must increase to meet the Paris agreement. </a:t>
            </a:r>
            <a:r>
              <a:rPr lang="en-US" sz="2600" i="1" dirty="0"/>
              <a:t>Misleading</a:t>
            </a:r>
            <a:r>
              <a:rPr lang="en-US" sz="2600" dirty="0"/>
              <a:t>.</a:t>
            </a:r>
          </a:p>
          <a:p>
            <a:r>
              <a:rPr lang="en-US" sz="2600" dirty="0"/>
              <a:t>Myth 5: Funding renewable energy projects is a good way to compensate for fossil fuel emissions. </a:t>
            </a:r>
            <a:r>
              <a:rPr lang="en-US" sz="2600" i="1" dirty="0"/>
              <a:t>Problematic</a:t>
            </a:r>
            <a:r>
              <a:rPr lang="en-US" sz="2600" dirty="0"/>
              <a:t>.</a:t>
            </a:r>
          </a:p>
        </p:txBody>
      </p:sp>
      <p:sp>
        <p:nvSpPr>
          <p:cNvPr id="5" name="TextBox 4">
            <a:extLst>
              <a:ext uri="{FF2B5EF4-FFF2-40B4-BE49-F238E27FC236}">
                <a16:creationId xmlns:a16="http://schemas.microsoft.com/office/drawing/2014/main" id="{2BA409D9-57A5-4F47-B532-9E1737B5D963}"/>
              </a:ext>
            </a:extLst>
          </p:cNvPr>
          <p:cNvSpPr txBox="1"/>
          <p:nvPr/>
        </p:nvSpPr>
        <p:spPr>
          <a:xfrm>
            <a:off x="914400" y="6018960"/>
            <a:ext cx="6096000" cy="276999"/>
          </a:xfrm>
          <a:prstGeom prst="rect">
            <a:avLst/>
          </a:prstGeom>
          <a:noFill/>
        </p:spPr>
        <p:txBody>
          <a:bodyPr wrap="square">
            <a:spAutoFit/>
          </a:bodyPr>
          <a:lstStyle/>
          <a:p>
            <a:r>
              <a:rPr lang="en-US" sz="1200" dirty="0"/>
              <a:t>climatechangenews.com</a:t>
            </a:r>
            <a:endParaRPr lang="en-IN" sz="1200" dirty="0"/>
          </a:p>
        </p:txBody>
      </p:sp>
    </p:spTree>
    <p:extLst>
      <p:ext uri="{BB962C8B-B14F-4D97-AF65-F5344CB8AC3E}">
        <p14:creationId xmlns:p14="http://schemas.microsoft.com/office/powerpoint/2010/main" val="5035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683746"/>
          </a:xfrm>
        </p:spPr>
        <p:txBody>
          <a:bodyPr>
            <a:normAutofit fontScale="90000"/>
          </a:bodyPr>
          <a:lstStyle/>
          <a:p>
            <a:r>
              <a:rPr lang="en-US" sz="3200" dirty="0"/>
              <a:t>Myths about net zero targets and carbon offsetting</a:t>
            </a:r>
            <a:endParaRPr lang="en-US" sz="2400" dirty="0"/>
          </a:p>
        </p:txBody>
      </p:sp>
      <p:sp>
        <p:nvSpPr>
          <p:cNvPr id="3" name="Content Placeholder 2"/>
          <p:cNvSpPr>
            <a:spLocks noGrp="1"/>
          </p:cNvSpPr>
          <p:nvPr>
            <p:ph idx="1"/>
          </p:nvPr>
        </p:nvSpPr>
        <p:spPr>
          <a:xfrm>
            <a:off x="838200" y="1358153"/>
            <a:ext cx="10287000" cy="4818810"/>
          </a:xfrm>
        </p:spPr>
        <p:txBody>
          <a:bodyPr>
            <a:normAutofit/>
          </a:bodyPr>
          <a:lstStyle/>
          <a:p>
            <a:r>
              <a:rPr lang="en-US" sz="2600" dirty="0"/>
              <a:t>Myth 6: Technological solutions for carbon dioxide removal will solve the problem. </a:t>
            </a:r>
            <a:r>
              <a:rPr lang="en-US" sz="2600" i="1" dirty="0"/>
              <a:t>Overly optimistic</a:t>
            </a:r>
            <a:r>
              <a:rPr lang="en-US" sz="2600" dirty="0"/>
              <a:t>.</a:t>
            </a:r>
          </a:p>
          <a:p>
            <a:r>
              <a:rPr lang="en-US" sz="2600" dirty="0"/>
              <a:t>Myth 7: Tree plantations capture more carbon than leaving old forests undisturbed. </a:t>
            </a:r>
            <a:r>
              <a:rPr lang="en-US" sz="2600" i="1" dirty="0"/>
              <a:t>Misleading</a:t>
            </a:r>
            <a:r>
              <a:rPr lang="en-US" sz="2600" dirty="0"/>
              <a:t>.</a:t>
            </a:r>
          </a:p>
          <a:p>
            <a:r>
              <a:rPr lang="en-US" sz="2600" dirty="0"/>
              <a:t>Myth 8: Planting trees in the tropics is a cost-effective win-win solution for both nature and local communities. </a:t>
            </a:r>
            <a:r>
              <a:rPr lang="en-US" sz="2600" i="1" dirty="0"/>
              <a:t>Oversimplified</a:t>
            </a:r>
            <a:r>
              <a:rPr lang="en-US" sz="2600" dirty="0"/>
              <a:t>.</a:t>
            </a:r>
          </a:p>
          <a:p>
            <a:r>
              <a:rPr lang="en-US" sz="2600" dirty="0"/>
              <a:t>Myth 9: Each ton of carbon dioxide is the same and can be treated interchangeably. </a:t>
            </a:r>
            <a:r>
              <a:rPr lang="en-US" sz="2600" i="1" dirty="0"/>
              <a:t>False.</a:t>
            </a:r>
          </a:p>
          <a:p>
            <a:r>
              <a:rPr lang="en-US" sz="2600" dirty="0"/>
              <a:t>Myth 10: Products and travel can be “climate neutral” or even “climate positive”. </a:t>
            </a:r>
            <a:r>
              <a:rPr lang="en-US" sz="2600" i="1" dirty="0"/>
              <a:t>False</a:t>
            </a:r>
            <a:r>
              <a:rPr lang="en-US" sz="2600" dirty="0"/>
              <a:t>.</a:t>
            </a:r>
          </a:p>
        </p:txBody>
      </p:sp>
      <p:sp>
        <p:nvSpPr>
          <p:cNvPr id="4" name="TextBox 3">
            <a:extLst>
              <a:ext uri="{FF2B5EF4-FFF2-40B4-BE49-F238E27FC236}">
                <a16:creationId xmlns:a16="http://schemas.microsoft.com/office/drawing/2014/main" id="{95219DFC-87C4-4579-8B55-C0E83F3922DD}"/>
              </a:ext>
            </a:extLst>
          </p:cNvPr>
          <p:cNvSpPr txBox="1"/>
          <p:nvPr/>
        </p:nvSpPr>
        <p:spPr>
          <a:xfrm>
            <a:off x="914400" y="6018960"/>
            <a:ext cx="6096000" cy="276999"/>
          </a:xfrm>
          <a:prstGeom prst="rect">
            <a:avLst/>
          </a:prstGeom>
          <a:noFill/>
        </p:spPr>
        <p:txBody>
          <a:bodyPr wrap="square">
            <a:spAutoFit/>
          </a:bodyPr>
          <a:lstStyle/>
          <a:p>
            <a:r>
              <a:rPr lang="en-US" sz="1200" dirty="0"/>
              <a:t>climatechangenews.com</a:t>
            </a:r>
            <a:endParaRPr lang="en-IN" sz="1200" dirty="0"/>
          </a:p>
        </p:txBody>
      </p:sp>
    </p:spTree>
    <p:extLst>
      <p:ext uri="{BB962C8B-B14F-4D97-AF65-F5344CB8AC3E}">
        <p14:creationId xmlns:p14="http://schemas.microsoft.com/office/powerpoint/2010/main" val="257568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8576-3C05-4B84-BAD7-9068875810F0}"/>
              </a:ext>
            </a:extLst>
          </p:cNvPr>
          <p:cNvSpPr>
            <a:spLocks noGrp="1"/>
          </p:cNvSpPr>
          <p:nvPr>
            <p:ph type="title"/>
          </p:nvPr>
        </p:nvSpPr>
        <p:spPr>
          <a:xfrm>
            <a:off x="812800" y="151767"/>
            <a:ext cx="10972800" cy="519308"/>
          </a:xfrm>
        </p:spPr>
        <p:txBody>
          <a:bodyPr/>
          <a:lstStyle/>
          <a:p>
            <a:r>
              <a:rPr lang="en-IN" dirty="0"/>
              <a:t>Carbon Neutrality of Countries</a:t>
            </a:r>
          </a:p>
        </p:txBody>
      </p:sp>
      <p:sp>
        <p:nvSpPr>
          <p:cNvPr id="4" name="Slide Number Placeholder 3">
            <a:extLst>
              <a:ext uri="{FF2B5EF4-FFF2-40B4-BE49-F238E27FC236}">
                <a16:creationId xmlns:a16="http://schemas.microsoft.com/office/drawing/2014/main" id="{2398E0C1-8B21-4E64-92BC-F01DCA165868}"/>
              </a:ext>
            </a:extLst>
          </p:cNvPr>
          <p:cNvSpPr>
            <a:spLocks noGrp="1"/>
          </p:cNvSpPr>
          <p:nvPr>
            <p:ph type="sldNum" sz="quarter" idx="13"/>
          </p:nvPr>
        </p:nvSpPr>
        <p:spPr/>
        <p:txBody>
          <a:bodyPr/>
          <a:lstStyle/>
          <a:p>
            <a:fld id="{10A2484C-9E4B-47E5-9EA5-8AFFE68A9307}" type="slidenum">
              <a:rPr lang="th-TH" smtClean="0"/>
              <a:pPr/>
              <a:t>19</a:t>
            </a:fld>
            <a:endParaRPr lang="th-TH" sz="1600" dirty="0"/>
          </a:p>
        </p:txBody>
      </p:sp>
      <p:graphicFrame>
        <p:nvGraphicFramePr>
          <p:cNvPr id="5" name="Table 5">
            <a:extLst>
              <a:ext uri="{FF2B5EF4-FFF2-40B4-BE49-F238E27FC236}">
                <a16:creationId xmlns:a16="http://schemas.microsoft.com/office/drawing/2014/main" id="{73939111-D370-4B95-8E32-C7B9066D8BD2}"/>
              </a:ext>
            </a:extLst>
          </p:cNvPr>
          <p:cNvGraphicFramePr>
            <a:graphicFrameLocks noGrp="1"/>
          </p:cNvGraphicFramePr>
          <p:nvPr>
            <p:extLst>
              <p:ext uri="{D42A27DB-BD31-4B8C-83A1-F6EECF244321}">
                <p14:modId xmlns:p14="http://schemas.microsoft.com/office/powerpoint/2010/main" val="404119449"/>
              </p:ext>
            </p:extLst>
          </p:nvPr>
        </p:nvGraphicFramePr>
        <p:xfrm>
          <a:off x="152400" y="810103"/>
          <a:ext cx="7010400" cy="399592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229836525"/>
                    </a:ext>
                  </a:extLst>
                </a:gridCol>
                <a:gridCol w="1645813">
                  <a:extLst>
                    <a:ext uri="{9D8B030D-6E8A-4147-A177-3AD203B41FA5}">
                      <a16:colId xmlns:a16="http://schemas.microsoft.com/office/drawing/2014/main" val="3325347831"/>
                    </a:ext>
                  </a:extLst>
                </a:gridCol>
                <a:gridCol w="1371600">
                  <a:extLst>
                    <a:ext uri="{9D8B030D-6E8A-4147-A177-3AD203B41FA5}">
                      <a16:colId xmlns:a16="http://schemas.microsoft.com/office/drawing/2014/main" val="944276296"/>
                    </a:ext>
                  </a:extLst>
                </a:gridCol>
                <a:gridCol w="2468987">
                  <a:extLst>
                    <a:ext uri="{9D8B030D-6E8A-4147-A177-3AD203B41FA5}">
                      <a16:colId xmlns:a16="http://schemas.microsoft.com/office/drawing/2014/main" val="1005053804"/>
                    </a:ext>
                  </a:extLst>
                </a:gridCol>
              </a:tblGrid>
              <a:tr h="370840">
                <a:tc>
                  <a:txBody>
                    <a:bodyPr/>
                    <a:lstStyle/>
                    <a:p>
                      <a:endParaRPr lang="en-IN"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kern="1200" dirty="0">
                          <a:solidFill>
                            <a:schemeClr val="lt1"/>
                          </a:solidFill>
                          <a:effectLst/>
                          <a:latin typeface="+mn-lt"/>
                          <a:ea typeface="+mn-ea"/>
                          <a:cs typeface="+mn-cs"/>
                        </a:rPr>
                        <a:t>Net-zero target in place by law</a:t>
                      </a:r>
                    </a:p>
                  </a:txBody>
                  <a:tcPr/>
                </a:tc>
                <a:tc>
                  <a:txBody>
                    <a:bodyPr/>
                    <a:lstStyle/>
                    <a:p>
                      <a:r>
                        <a:rPr lang="en-IN" sz="1800" dirty="0"/>
                        <a:t>Pledge in</a:t>
                      </a:r>
                    </a:p>
                  </a:txBody>
                  <a:tcPr/>
                </a:tc>
                <a:tc>
                  <a:txBody>
                    <a:bodyPr/>
                    <a:lstStyle/>
                    <a:p>
                      <a:r>
                        <a:rPr lang="en-US" sz="1800" dirty="0"/>
                        <a:t>Status</a:t>
                      </a:r>
                      <a:endParaRPr lang="en-IN" sz="1800" dirty="0"/>
                    </a:p>
                  </a:txBody>
                  <a:tcPr/>
                </a:tc>
                <a:extLst>
                  <a:ext uri="{0D108BD9-81ED-4DB2-BD59-A6C34878D82A}">
                    <a16:rowId xmlns:a16="http://schemas.microsoft.com/office/drawing/2014/main" val="1582403436"/>
                  </a:ext>
                </a:extLst>
              </a:tr>
              <a:tr h="370840">
                <a:tc>
                  <a:txBody>
                    <a:bodyPr/>
                    <a:lstStyle/>
                    <a:p>
                      <a:r>
                        <a:rPr lang="en-IN" sz="1800" dirty="0"/>
                        <a:t>Sweden</a:t>
                      </a:r>
                    </a:p>
                  </a:txBody>
                  <a:tcPr/>
                </a:tc>
                <a:tc>
                  <a:txBody>
                    <a:bodyPr/>
                    <a:lstStyle/>
                    <a:p>
                      <a:r>
                        <a:rPr lang="en-IN" sz="1800" dirty="0"/>
                        <a:t>2045</a:t>
                      </a:r>
                    </a:p>
                  </a:txBody>
                  <a:tcPr/>
                </a:tc>
                <a:tc>
                  <a:txBody>
                    <a:bodyPr/>
                    <a:lstStyle/>
                    <a:p>
                      <a:r>
                        <a:rPr lang="en-IN" sz="1800" dirty="0"/>
                        <a:t>June 2017</a:t>
                      </a:r>
                    </a:p>
                  </a:txBody>
                  <a:tcPr/>
                </a:tc>
                <a:tc>
                  <a:txBody>
                    <a:bodyPr/>
                    <a:lstStyle/>
                    <a:p>
                      <a:r>
                        <a:rPr lang="en-IN" sz="1800" b="0" i="0" kern="1200" dirty="0">
                          <a:solidFill>
                            <a:schemeClr val="dk1"/>
                          </a:solidFill>
                          <a:effectLst/>
                          <a:latin typeface="+mn-lt"/>
                          <a:ea typeface="+mn-ea"/>
                          <a:cs typeface="+mn-cs"/>
                        </a:rPr>
                        <a:t>In law</a:t>
                      </a:r>
                      <a:endParaRPr lang="en-IN" sz="1800" dirty="0"/>
                    </a:p>
                  </a:txBody>
                  <a:tcPr/>
                </a:tc>
                <a:extLst>
                  <a:ext uri="{0D108BD9-81ED-4DB2-BD59-A6C34878D82A}">
                    <a16:rowId xmlns:a16="http://schemas.microsoft.com/office/drawing/2014/main" val="1693172883"/>
                  </a:ext>
                </a:extLst>
              </a:tr>
              <a:tr h="370840">
                <a:tc>
                  <a:txBody>
                    <a:bodyPr/>
                    <a:lstStyle/>
                    <a:p>
                      <a:r>
                        <a:rPr lang="en-IN" sz="1800" dirty="0"/>
                        <a:t>UK</a:t>
                      </a:r>
                    </a:p>
                  </a:txBody>
                  <a:tcPr/>
                </a:tc>
                <a:tc>
                  <a:txBody>
                    <a:bodyPr/>
                    <a:lstStyle/>
                    <a:p>
                      <a:r>
                        <a:rPr lang="en-IN" sz="1800" dirty="0"/>
                        <a:t>2050</a:t>
                      </a:r>
                    </a:p>
                  </a:txBody>
                  <a:tcPr/>
                </a:tc>
                <a:tc>
                  <a:txBody>
                    <a:bodyPr/>
                    <a:lstStyle/>
                    <a:p>
                      <a:r>
                        <a:rPr lang="en-IN" sz="1800" dirty="0"/>
                        <a:t>June 2019</a:t>
                      </a:r>
                    </a:p>
                  </a:txBody>
                  <a:tcPr/>
                </a:tc>
                <a:tc>
                  <a:txBody>
                    <a:bodyPr/>
                    <a:lstStyle/>
                    <a:p>
                      <a:r>
                        <a:rPr lang="en-IN" sz="1800" b="0" i="0" kern="1200" dirty="0">
                          <a:solidFill>
                            <a:schemeClr val="dk1"/>
                          </a:solidFill>
                          <a:effectLst/>
                          <a:latin typeface="+mn-lt"/>
                          <a:ea typeface="+mn-ea"/>
                          <a:cs typeface="+mn-cs"/>
                        </a:rPr>
                        <a:t>In law</a:t>
                      </a:r>
                      <a:endParaRPr lang="en-IN" sz="1800" dirty="0"/>
                    </a:p>
                  </a:txBody>
                  <a:tcPr/>
                </a:tc>
                <a:extLst>
                  <a:ext uri="{0D108BD9-81ED-4DB2-BD59-A6C34878D82A}">
                    <a16:rowId xmlns:a16="http://schemas.microsoft.com/office/drawing/2014/main" val="3963807238"/>
                  </a:ext>
                </a:extLst>
              </a:tr>
              <a:tr h="370840">
                <a:tc>
                  <a:txBody>
                    <a:bodyPr/>
                    <a:lstStyle/>
                    <a:p>
                      <a:r>
                        <a:rPr lang="en-IN" sz="1800" dirty="0"/>
                        <a:t>France</a:t>
                      </a:r>
                    </a:p>
                  </a:txBody>
                  <a:tcPr/>
                </a:tc>
                <a:tc>
                  <a:txBody>
                    <a:bodyPr/>
                    <a:lstStyle/>
                    <a:p>
                      <a:r>
                        <a:rPr lang="en-IN" sz="1800" dirty="0"/>
                        <a:t>2050</a:t>
                      </a:r>
                    </a:p>
                  </a:txBody>
                  <a:tcPr/>
                </a:tc>
                <a:tc>
                  <a:txBody>
                    <a:bodyPr/>
                    <a:lstStyle/>
                    <a:p>
                      <a:r>
                        <a:rPr lang="en-IN" sz="1800" dirty="0"/>
                        <a:t>June 2019</a:t>
                      </a:r>
                    </a:p>
                  </a:txBody>
                  <a:tcPr/>
                </a:tc>
                <a:tc>
                  <a:txBody>
                    <a:bodyPr/>
                    <a:lstStyle/>
                    <a:p>
                      <a:r>
                        <a:rPr lang="en-IN" sz="1800" b="0" i="0" kern="1200" dirty="0">
                          <a:solidFill>
                            <a:schemeClr val="dk1"/>
                          </a:solidFill>
                          <a:effectLst/>
                          <a:latin typeface="+mn-lt"/>
                          <a:ea typeface="+mn-ea"/>
                          <a:cs typeface="+mn-cs"/>
                        </a:rPr>
                        <a:t>In law</a:t>
                      </a:r>
                      <a:endParaRPr lang="en-IN" sz="1800" dirty="0"/>
                    </a:p>
                  </a:txBody>
                  <a:tcPr/>
                </a:tc>
                <a:extLst>
                  <a:ext uri="{0D108BD9-81ED-4DB2-BD59-A6C34878D82A}">
                    <a16:rowId xmlns:a16="http://schemas.microsoft.com/office/drawing/2014/main" val="1841753283"/>
                  </a:ext>
                </a:extLst>
              </a:tr>
              <a:tr h="0">
                <a:tc>
                  <a:txBody>
                    <a:bodyPr/>
                    <a:lstStyle/>
                    <a:p>
                      <a:r>
                        <a:rPr lang="en-IN" sz="1800" dirty="0"/>
                        <a:t>Denmark</a:t>
                      </a:r>
                    </a:p>
                  </a:txBody>
                  <a:tcPr/>
                </a:tc>
                <a:tc>
                  <a:txBody>
                    <a:bodyPr/>
                    <a:lstStyle/>
                    <a:p>
                      <a:r>
                        <a:rPr lang="en-IN" sz="1800" dirty="0"/>
                        <a:t>2050</a:t>
                      </a:r>
                    </a:p>
                  </a:txBody>
                  <a:tcPr/>
                </a:tc>
                <a:tc>
                  <a:txBody>
                    <a:bodyPr/>
                    <a:lstStyle/>
                    <a:p>
                      <a:r>
                        <a:rPr lang="en-IN" sz="1800" dirty="0"/>
                        <a:t>June 2019</a:t>
                      </a:r>
                    </a:p>
                  </a:txBody>
                  <a:tcPr/>
                </a:tc>
                <a:tc>
                  <a:txBody>
                    <a:bodyPr/>
                    <a:lstStyle/>
                    <a:p>
                      <a:r>
                        <a:rPr lang="en-IN" sz="1800" b="0" i="0" kern="1200" dirty="0">
                          <a:solidFill>
                            <a:schemeClr val="dk1"/>
                          </a:solidFill>
                          <a:effectLst/>
                          <a:latin typeface="+mn-lt"/>
                          <a:ea typeface="+mn-ea"/>
                          <a:cs typeface="+mn-cs"/>
                        </a:rPr>
                        <a:t>In law</a:t>
                      </a:r>
                      <a:endParaRPr lang="en-IN" sz="1800" dirty="0"/>
                    </a:p>
                  </a:txBody>
                  <a:tcPr/>
                </a:tc>
                <a:extLst>
                  <a:ext uri="{0D108BD9-81ED-4DB2-BD59-A6C34878D82A}">
                    <a16:rowId xmlns:a16="http://schemas.microsoft.com/office/drawing/2014/main" val="809070093"/>
                  </a:ext>
                </a:extLst>
              </a:tr>
              <a:tr h="414528">
                <a:tc>
                  <a:txBody>
                    <a:bodyPr/>
                    <a:lstStyle/>
                    <a:p>
                      <a:r>
                        <a:rPr lang="en-IN" sz="1800" dirty="0"/>
                        <a:t>New Zealand</a:t>
                      </a:r>
                    </a:p>
                  </a:txBody>
                  <a:tcPr/>
                </a:tc>
                <a:tc>
                  <a:txBody>
                    <a:bodyPr/>
                    <a:lstStyle/>
                    <a:p>
                      <a:r>
                        <a:rPr lang="en-IN" sz="1800" dirty="0"/>
                        <a:t>2050</a:t>
                      </a:r>
                    </a:p>
                  </a:txBody>
                  <a:tcPr/>
                </a:tc>
                <a:tc>
                  <a:txBody>
                    <a:bodyPr/>
                    <a:lstStyle/>
                    <a:p>
                      <a:r>
                        <a:rPr lang="en-IN" sz="1800" dirty="0"/>
                        <a:t>Nov 2019</a:t>
                      </a:r>
                    </a:p>
                  </a:txBody>
                  <a:tcPr/>
                </a:tc>
                <a:tc>
                  <a:txBody>
                    <a:bodyPr/>
                    <a:lstStyle/>
                    <a:p>
                      <a:r>
                        <a:rPr lang="en-IN" sz="1800" b="0" i="0" kern="1200" dirty="0">
                          <a:solidFill>
                            <a:schemeClr val="dk1"/>
                          </a:solidFill>
                          <a:effectLst/>
                          <a:latin typeface="+mn-lt"/>
                          <a:ea typeface="+mn-ea"/>
                          <a:cs typeface="+mn-cs"/>
                        </a:rPr>
                        <a:t>In law</a:t>
                      </a:r>
                      <a:endParaRPr lang="en-IN" sz="1800" dirty="0"/>
                    </a:p>
                  </a:txBody>
                  <a:tcPr/>
                </a:tc>
                <a:extLst>
                  <a:ext uri="{0D108BD9-81ED-4DB2-BD59-A6C34878D82A}">
                    <a16:rowId xmlns:a16="http://schemas.microsoft.com/office/drawing/2014/main" val="1440827403"/>
                  </a:ext>
                </a:extLst>
              </a:tr>
              <a:tr h="310896">
                <a:tc>
                  <a:txBody>
                    <a:bodyPr/>
                    <a:lstStyle/>
                    <a:p>
                      <a:r>
                        <a:rPr lang="en-IN" sz="1800" dirty="0"/>
                        <a:t>Hungary</a:t>
                      </a:r>
                    </a:p>
                  </a:txBody>
                  <a:tcPr/>
                </a:tc>
                <a:tc>
                  <a:txBody>
                    <a:bodyPr/>
                    <a:lstStyle/>
                    <a:p>
                      <a:r>
                        <a:rPr lang="en-IN" sz="1800" dirty="0"/>
                        <a:t>2050</a:t>
                      </a:r>
                    </a:p>
                  </a:txBody>
                  <a:tcPr/>
                </a:tc>
                <a:tc>
                  <a:txBody>
                    <a:bodyPr/>
                    <a:lstStyle/>
                    <a:p>
                      <a:r>
                        <a:rPr lang="en-IN" sz="1800" dirty="0"/>
                        <a:t>June 2020</a:t>
                      </a:r>
                    </a:p>
                  </a:txBody>
                  <a:tcPr/>
                </a:tc>
                <a:tc>
                  <a:txBody>
                    <a:bodyPr/>
                    <a:lstStyle/>
                    <a:p>
                      <a:r>
                        <a:rPr lang="en-IN" sz="1800" b="0" i="0" kern="1200" dirty="0">
                          <a:solidFill>
                            <a:schemeClr val="dk1"/>
                          </a:solidFill>
                          <a:effectLst/>
                          <a:latin typeface="+mn-lt"/>
                          <a:ea typeface="+mn-ea"/>
                          <a:cs typeface="+mn-cs"/>
                        </a:rPr>
                        <a:t>In law</a:t>
                      </a:r>
                      <a:endParaRPr lang="en-IN" sz="1800" dirty="0"/>
                    </a:p>
                  </a:txBody>
                  <a:tcPr/>
                </a:tc>
                <a:extLst>
                  <a:ext uri="{0D108BD9-81ED-4DB2-BD59-A6C34878D82A}">
                    <a16:rowId xmlns:a16="http://schemas.microsoft.com/office/drawing/2014/main" val="3802050215"/>
                  </a:ext>
                </a:extLst>
              </a:tr>
              <a:tr h="207264">
                <a:tc>
                  <a:txBody>
                    <a:bodyPr/>
                    <a:lstStyle/>
                    <a:p>
                      <a:r>
                        <a:rPr lang="en-IN" sz="1800" dirty="0"/>
                        <a:t>China</a:t>
                      </a:r>
                    </a:p>
                  </a:txBody>
                  <a:tcPr/>
                </a:tc>
                <a:tc>
                  <a:txBody>
                    <a:bodyPr/>
                    <a:lstStyle/>
                    <a:p>
                      <a:r>
                        <a:rPr lang="en-IN" sz="1800" dirty="0"/>
                        <a:t>2060</a:t>
                      </a:r>
                    </a:p>
                  </a:txBody>
                  <a:tcPr/>
                </a:tc>
                <a:tc>
                  <a:txBody>
                    <a:bodyPr/>
                    <a:lstStyle/>
                    <a:p>
                      <a:r>
                        <a:rPr lang="en-IN" sz="1800" dirty="0"/>
                        <a:t>Sep 2020</a:t>
                      </a:r>
                    </a:p>
                  </a:txBody>
                  <a:tcPr/>
                </a:tc>
                <a:tc>
                  <a:txBody>
                    <a:bodyPr/>
                    <a:lstStyle/>
                    <a:p>
                      <a:r>
                        <a:rPr lang="en-IN" sz="1800" b="0" i="0" kern="1200" dirty="0">
                          <a:solidFill>
                            <a:schemeClr val="dk1"/>
                          </a:solidFill>
                          <a:effectLst/>
                          <a:latin typeface="+mn-lt"/>
                          <a:ea typeface="+mn-ea"/>
                          <a:cs typeface="+mn-cs"/>
                        </a:rPr>
                        <a:t>Statement of intent</a:t>
                      </a:r>
                      <a:endParaRPr lang="en-IN" sz="1800" dirty="0"/>
                    </a:p>
                  </a:txBody>
                  <a:tcPr/>
                </a:tc>
                <a:extLst>
                  <a:ext uri="{0D108BD9-81ED-4DB2-BD59-A6C34878D82A}">
                    <a16:rowId xmlns:a16="http://schemas.microsoft.com/office/drawing/2014/main" val="2416888856"/>
                  </a:ext>
                </a:extLst>
              </a:tr>
              <a:tr h="172720">
                <a:tc>
                  <a:txBody>
                    <a:bodyPr/>
                    <a:lstStyle/>
                    <a:p>
                      <a:r>
                        <a:rPr lang="en-IN" sz="1800" dirty="0"/>
                        <a:t>Japan</a:t>
                      </a:r>
                    </a:p>
                  </a:txBody>
                  <a:tcPr/>
                </a:tc>
                <a:tc>
                  <a:txBody>
                    <a:bodyPr/>
                    <a:lstStyle/>
                    <a:p>
                      <a:r>
                        <a:rPr lang="en-IN" sz="1800" dirty="0"/>
                        <a:t>2050</a:t>
                      </a:r>
                    </a:p>
                  </a:txBody>
                  <a:tcPr/>
                </a:tc>
                <a:tc>
                  <a:txBody>
                    <a:bodyPr/>
                    <a:lstStyle/>
                    <a:p>
                      <a:r>
                        <a:rPr lang="en-IN" sz="1800" dirty="0"/>
                        <a:t>Oct 2020</a:t>
                      </a:r>
                    </a:p>
                  </a:txBody>
                  <a:tcPr/>
                </a:tc>
                <a:tc>
                  <a:txBody>
                    <a:bodyPr/>
                    <a:lstStyle/>
                    <a:p>
                      <a:r>
                        <a:rPr lang="en-IN" sz="1800" b="0" i="0" kern="1200" dirty="0">
                          <a:solidFill>
                            <a:schemeClr val="dk1"/>
                          </a:solidFill>
                          <a:effectLst/>
                          <a:latin typeface="+mn-lt"/>
                          <a:ea typeface="+mn-ea"/>
                          <a:cs typeface="+mn-cs"/>
                        </a:rPr>
                        <a:t>Statement of intent</a:t>
                      </a:r>
                      <a:endParaRPr lang="en-IN" sz="1800" dirty="0"/>
                    </a:p>
                  </a:txBody>
                  <a:tcPr/>
                </a:tc>
                <a:extLst>
                  <a:ext uri="{0D108BD9-81ED-4DB2-BD59-A6C34878D82A}">
                    <a16:rowId xmlns:a16="http://schemas.microsoft.com/office/drawing/2014/main" val="2746683452"/>
                  </a:ext>
                </a:extLst>
              </a:tr>
              <a:tr h="345440">
                <a:tc>
                  <a:txBody>
                    <a:bodyPr/>
                    <a:lstStyle/>
                    <a:p>
                      <a:r>
                        <a:rPr lang="en-IN" sz="1800" dirty="0"/>
                        <a:t>South Korea</a:t>
                      </a:r>
                    </a:p>
                  </a:txBody>
                  <a:tcPr/>
                </a:tc>
                <a:tc>
                  <a:txBody>
                    <a:bodyPr/>
                    <a:lstStyle/>
                    <a:p>
                      <a:r>
                        <a:rPr lang="en-IN" sz="1800" dirty="0"/>
                        <a:t>2050</a:t>
                      </a:r>
                    </a:p>
                  </a:txBody>
                  <a:tcPr/>
                </a:tc>
                <a:tc>
                  <a:txBody>
                    <a:bodyPr/>
                    <a:lstStyle/>
                    <a:p>
                      <a:r>
                        <a:rPr lang="en-IN" sz="1800" dirty="0"/>
                        <a:t>Oct 2020</a:t>
                      </a:r>
                    </a:p>
                  </a:txBody>
                  <a:tcPr/>
                </a:tc>
                <a:tc>
                  <a:txBody>
                    <a:bodyPr/>
                    <a:lstStyle/>
                    <a:p>
                      <a:r>
                        <a:rPr lang="en-IN" sz="1800" b="0" i="0" kern="1200" dirty="0">
                          <a:solidFill>
                            <a:schemeClr val="dk1"/>
                          </a:solidFill>
                          <a:effectLst/>
                          <a:latin typeface="+mn-lt"/>
                          <a:ea typeface="+mn-ea"/>
                          <a:cs typeface="+mn-cs"/>
                        </a:rPr>
                        <a:t>Submission to the UN</a:t>
                      </a:r>
                      <a:endParaRPr lang="en-IN" sz="1800" dirty="0"/>
                    </a:p>
                  </a:txBody>
                  <a:tcPr/>
                </a:tc>
                <a:extLst>
                  <a:ext uri="{0D108BD9-81ED-4DB2-BD59-A6C34878D82A}">
                    <a16:rowId xmlns:a16="http://schemas.microsoft.com/office/drawing/2014/main" val="4025802121"/>
                  </a:ext>
                </a:extLst>
              </a:tr>
            </a:tbl>
          </a:graphicData>
        </a:graphic>
      </p:graphicFrame>
      <p:sp>
        <p:nvSpPr>
          <p:cNvPr id="7" name="TextBox 6">
            <a:extLst>
              <a:ext uri="{FF2B5EF4-FFF2-40B4-BE49-F238E27FC236}">
                <a16:creationId xmlns:a16="http://schemas.microsoft.com/office/drawing/2014/main" id="{60973BD5-0B27-482F-BD71-4ACA08D4F270}"/>
              </a:ext>
            </a:extLst>
          </p:cNvPr>
          <p:cNvSpPr txBox="1"/>
          <p:nvPr/>
        </p:nvSpPr>
        <p:spPr>
          <a:xfrm>
            <a:off x="470648" y="5940705"/>
            <a:ext cx="6158752" cy="246221"/>
          </a:xfrm>
          <a:prstGeom prst="rect">
            <a:avLst/>
          </a:prstGeom>
          <a:noFill/>
        </p:spPr>
        <p:txBody>
          <a:bodyPr wrap="square">
            <a:spAutoFit/>
          </a:bodyPr>
          <a:lstStyle/>
          <a:p>
            <a:r>
              <a:rPr lang="en-IN" sz="1000" dirty="0"/>
              <a:t>https://www.nsenergybusiness.com/news/countries-net-zero-emissions/</a:t>
            </a:r>
          </a:p>
        </p:txBody>
      </p:sp>
      <p:sp>
        <p:nvSpPr>
          <p:cNvPr id="9" name="TextBox 8">
            <a:extLst>
              <a:ext uri="{FF2B5EF4-FFF2-40B4-BE49-F238E27FC236}">
                <a16:creationId xmlns:a16="http://schemas.microsoft.com/office/drawing/2014/main" id="{172FE51B-B932-45F4-8ECD-54A212437B78}"/>
              </a:ext>
            </a:extLst>
          </p:cNvPr>
          <p:cNvSpPr txBox="1"/>
          <p:nvPr/>
        </p:nvSpPr>
        <p:spPr>
          <a:xfrm>
            <a:off x="7848599" y="5538801"/>
            <a:ext cx="3894089"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IN" sz="2400" i="0" dirty="0">
                <a:solidFill>
                  <a:srgbClr val="0A0A0A"/>
                </a:solidFill>
                <a:effectLst/>
                <a:latin typeface="Merriweather"/>
              </a:rPr>
              <a:t>Already Carbon Neutral: Bhutan </a:t>
            </a:r>
            <a:r>
              <a:rPr lang="en-IN" sz="2400" dirty="0">
                <a:solidFill>
                  <a:srgbClr val="0A0A0A"/>
                </a:solidFill>
                <a:latin typeface="Merriweather"/>
              </a:rPr>
              <a:t>&amp; </a:t>
            </a:r>
            <a:r>
              <a:rPr lang="en-IN" sz="2400" i="0" dirty="0">
                <a:solidFill>
                  <a:srgbClr val="0A0A0A"/>
                </a:solidFill>
                <a:effectLst/>
                <a:latin typeface="Merriweather"/>
              </a:rPr>
              <a:t>Suriname</a:t>
            </a:r>
            <a:endParaRPr lang="en-IN" sz="2400" dirty="0"/>
          </a:p>
        </p:txBody>
      </p:sp>
      <p:sp>
        <p:nvSpPr>
          <p:cNvPr id="11" name="TextBox 10">
            <a:extLst>
              <a:ext uri="{FF2B5EF4-FFF2-40B4-BE49-F238E27FC236}">
                <a16:creationId xmlns:a16="http://schemas.microsoft.com/office/drawing/2014/main" id="{58CCBF07-529F-4FB7-B860-8F35F88565FB}"/>
              </a:ext>
            </a:extLst>
          </p:cNvPr>
          <p:cNvSpPr txBox="1"/>
          <p:nvPr/>
        </p:nvSpPr>
        <p:spPr>
          <a:xfrm>
            <a:off x="449312" y="6185887"/>
            <a:ext cx="6158752" cy="246221"/>
          </a:xfrm>
          <a:prstGeom prst="rect">
            <a:avLst/>
          </a:prstGeom>
          <a:noFill/>
        </p:spPr>
        <p:txBody>
          <a:bodyPr wrap="square">
            <a:spAutoFit/>
          </a:bodyPr>
          <a:lstStyle/>
          <a:p>
            <a:r>
              <a:rPr lang="en-IN" sz="1000" dirty="0"/>
              <a:t>https://www.climatechangenews.com/2019/06/14/countries-net-zero-climate-goal/</a:t>
            </a:r>
          </a:p>
        </p:txBody>
      </p:sp>
      <p:sp>
        <p:nvSpPr>
          <p:cNvPr id="12" name="Rectangle 11">
            <a:extLst>
              <a:ext uri="{FF2B5EF4-FFF2-40B4-BE49-F238E27FC236}">
                <a16:creationId xmlns:a16="http://schemas.microsoft.com/office/drawing/2014/main" id="{B89920FB-83FB-4E8C-905B-EF64E56B177A}"/>
              </a:ext>
            </a:extLst>
          </p:cNvPr>
          <p:cNvSpPr/>
          <p:nvPr/>
        </p:nvSpPr>
        <p:spPr>
          <a:xfrm>
            <a:off x="152400" y="5271933"/>
            <a:ext cx="5257800" cy="56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Many other countries have also pledged for carbon neutrality</a:t>
            </a:r>
            <a:endParaRPr lang="en-IN" sz="1600" dirty="0"/>
          </a:p>
        </p:txBody>
      </p:sp>
      <p:pic>
        <p:nvPicPr>
          <p:cNvPr id="13" name="Picture 12">
            <a:extLst>
              <a:ext uri="{FF2B5EF4-FFF2-40B4-BE49-F238E27FC236}">
                <a16:creationId xmlns:a16="http://schemas.microsoft.com/office/drawing/2014/main" id="{F37F3F39-0D9A-4A92-BD68-DD034EDAF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223" y="671075"/>
            <a:ext cx="4541412" cy="4662925"/>
          </a:xfrm>
          <a:prstGeom prst="rect">
            <a:avLst/>
          </a:prstGeom>
        </p:spPr>
      </p:pic>
    </p:spTree>
    <p:extLst>
      <p:ext uri="{BB962C8B-B14F-4D97-AF65-F5344CB8AC3E}">
        <p14:creationId xmlns:p14="http://schemas.microsoft.com/office/powerpoint/2010/main" val="25844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Questions</a:t>
            </a:r>
            <a:endParaRPr lang="th-TH" dirty="0"/>
          </a:p>
        </p:txBody>
      </p:sp>
      <p:sp>
        <p:nvSpPr>
          <p:cNvPr id="3" name="Subtitle 2"/>
          <p:cNvSpPr>
            <a:spLocks noGrp="1"/>
          </p:cNvSpPr>
          <p:nvPr>
            <p:ph idx="1"/>
          </p:nvPr>
        </p:nvSpPr>
        <p:spPr>
          <a:xfrm>
            <a:off x="812800" y="990601"/>
            <a:ext cx="10388600" cy="3220699"/>
          </a:xfrm>
        </p:spPr>
        <p:txBody>
          <a:bodyPr>
            <a:normAutofit/>
          </a:bodyPr>
          <a:lstStyle/>
          <a:p>
            <a:pPr marL="457200" indent="-457200">
              <a:buFont typeface="+mj-lt"/>
              <a:buAutoNum type="arabicPeriod"/>
            </a:pPr>
            <a:r>
              <a:rPr lang="en-US" sz="2100" dirty="0"/>
              <a:t>What is Carbon Neutrality? What is Deep Decarbonization? How can we achieve them?</a:t>
            </a:r>
          </a:p>
          <a:p>
            <a:pPr marL="457200" indent="-457200">
              <a:buFont typeface="+mj-lt"/>
              <a:buAutoNum type="arabicPeriod"/>
            </a:pPr>
            <a:endParaRPr lang="en-US" sz="2100" dirty="0"/>
          </a:p>
          <a:p>
            <a:pPr marL="457200" indent="-457200">
              <a:buFont typeface="+mj-lt"/>
              <a:buAutoNum type="arabicPeriod"/>
            </a:pPr>
            <a:r>
              <a:rPr lang="en-US" sz="2100" dirty="0"/>
              <a:t>What are some of the technological options for deep decarbonization of the energy sector? </a:t>
            </a:r>
          </a:p>
          <a:p>
            <a:pPr marL="0" indent="0">
              <a:buNone/>
            </a:pPr>
            <a:endParaRPr lang="en-US" sz="2100" dirty="0"/>
          </a:p>
        </p:txBody>
      </p:sp>
      <p:sp>
        <p:nvSpPr>
          <p:cNvPr id="4" name="Slide Number Placeholder 3">
            <a:extLst>
              <a:ext uri="{FF2B5EF4-FFF2-40B4-BE49-F238E27FC236}">
                <a16:creationId xmlns:a16="http://schemas.microsoft.com/office/drawing/2014/main" id="{FC915F3C-59BA-4E8D-9A79-1669ECD33C32}"/>
              </a:ext>
            </a:extLst>
          </p:cNvPr>
          <p:cNvSpPr>
            <a:spLocks noGrp="1"/>
          </p:cNvSpPr>
          <p:nvPr>
            <p:ph type="sldNum" sz="quarter" idx="13"/>
          </p:nvPr>
        </p:nvSpPr>
        <p:spPr/>
        <p:txBody>
          <a:bodyPr/>
          <a:lstStyle/>
          <a:p>
            <a:fld id="{10A2484C-9E4B-47E5-9EA5-8AFFE68A9307}" type="slidenum">
              <a:rPr lang="th-TH" smtClean="0"/>
              <a:t>2</a:t>
            </a:fld>
            <a:endParaRPr lang="th-TH"/>
          </a:p>
        </p:txBody>
      </p:sp>
      <p:sp>
        <p:nvSpPr>
          <p:cNvPr id="5" name="TextBox 4">
            <a:extLst>
              <a:ext uri="{FF2B5EF4-FFF2-40B4-BE49-F238E27FC236}">
                <a16:creationId xmlns:a16="http://schemas.microsoft.com/office/drawing/2014/main" id="{407E1412-C705-4501-B4F3-DA0B3EB76271}"/>
              </a:ext>
            </a:extLst>
          </p:cNvPr>
          <p:cNvSpPr txBox="1"/>
          <p:nvPr/>
        </p:nvSpPr>
        <p:spPr>
          <a:xfrm>
            <a:off x="688000" y="4267200"/>
            <a:ext cx="10691200" cy="1200329"/>
          </a:xfrm>
          <a:prstGeom prst="rect">
            <a:avLst/>
          </a:prstGeom>
          <a:noFill/>
        </p:spPr>
        <p:txBody>
          <a:bodyPr wrap="square" rtlCol="0">
            <a:spAutoFit/>
          </a:bodyPr>
          <a:lstStyle/>
          <a:p>
            <a:r>
              <a:rPr lang="en-IN" sz="2400" dirty="0"/>
              <a:t>This lecture focuses on the need for deep decarbonization and carbon neutrality that needs to be achieved for limiting temperature rise. It discusses the concepts of carbon neutrality and deep decarbonization highlighting role in the Energy Sector. </a:t>
            </a:r>
          </a:p>
        </p:txBody>
      </p:sp>
    </p:spTree>
    <p:extLst>
      <p:ext uri="{BB962C8B-B14F-4D97-AF65-F5344CB8AC3E}">
        <p14:creationId xmlns:p14="http://schemas.microsoft.com/office/powerpoint/2010/main" val="821083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03536"/>
            <a:ext cx="9525000" cy="5850928"/>
          </a:xfrm>
          <a:prstGeom prst="rect">
            <a:avLst/>
          </a:prstGeom>
        </p:spPr>
      </p:pic>
      <p:sp>
        <p:nvSpPr>
          <p:cNvPr id="3" name="TextBox 2"/>
          <p:cNvSpPr txBox="1"/>
          <p:nvPr/>
        </p:nvSpPr>
        <p:spPr>
          <a:xfrm flipH="1">
            <a:off x="1143000" y="6390323"/>
            <a:ext cx="1286885" cy="276999"/>
          </a:xfrm>
          <a:prstGeom prst="rect">
            <a:avLst/>
          </a:prstGeom>
          <a:noFill/>
        </p:spPr>
        <p:txBody>
          <a:bodyPr wrap="square" rtlCol="0">
            <a:spAutoFit/>
          </a:bodyPr>
          <a:lstStyle/>
          <a:p>
            <a:r>
              <a:rPr lang="en-US" sz="1200" dirty="0"/>
              <a:t>Source: wri.org</a:t>
            </a:r>
          </a:p>
        </p:txBody>
      </p:sp>
      <p:sp>
        <p:nvSpPr>
          <p:cNvPr id="7" name="Rectangle 6">
            <a:extLst>
              <a:ext uri="{FF2B5EF4-FFF2-40B4-BE49-F238E27FC236}">
                <a16:creationId xmlns:a16="http://schemas.microsoft.com/office/drawing/2014/main" id="{9796B436-AB00-425E-926B-50EEEF400B67}"/>
              </a:ext>
            </a:extLst>
          </p:cNvPr>
          <p:cNvSpPr/>
          <p:nvPr/>
        </p:nvSpPr>
        <p:spPr>
          <a:xfrm>
            <a:off x="9525000" y="762000"/>
            <a:ext cx="2286000" cy="1600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Renewables, Energy Efficiency</a:t>
            </a:r>
            <a:endParaRPr lang="en-IN" dirty="0"/>
          </a:p>
        </p:txBody>
      </p:sp>
      <p:cxnSp>
        <p:nvCxnSpPr>
          <p:cNvPr id="8" name="Straight Arrow Connector 7">
            <a:extLst>
              <a:ext uri="{FF2B5EF4-FFF2-40B4-BE49-F238E27FC236}">
                <a16:creationId xmlns:a16="http://schemas.microsoft.com/office/drawing/2014/main" id="{EB9899EB-5A20-4307-BD81-CB58CE07E6CB}"/>
              </a:ext>
            </a:extLst>
          </p:cNvPr>
          <p:cNvCxnSpPr>
            <a:cxnSpLocks/>
            <a:stCxn id="7" idx="1"/>
          </p:cNvCxnSpPr>
          <p:nvPr/>
        </p:nvCxnSpPr>
        <p:spPr>
          <a:xfrm flipH="1">
            <a:off x="8610600" y="1562100"/>
            <a:ext cx="914400" cy="11811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F745E9D-1644-4735-96DE-149EAC96D6E6}"/>
              </a:ext>
            </a:extLst>
          </p:cNvPr>
          <p:cNvSpPr/>
          <p:nvPr/>
        </p:nvSpPr>
        <p:spPr>
          <a:xfrm>
            <a:off x="9677400" y="4038600"/>
            <a:ext cx="2286000" cy="19572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Forestation, CCS, BECCS, Direct Air Capture</a:t>
            </a:r>
            <a:endParaRPr lang="en-IN" dirty="0"/>
          </a:p>
        </p:txBody>
      </p:sp>
      <p:cxnSp>
        <p:nvCxnSpPr>
          <p:cNvPr id="13" name="Straight Arrow Connector 12">
            <a:extLst>
              <a:ext uri="{FF2B5EF4-FFF2-40B4-BE49-F238E27FC236}">
                <a16:creationId xmlns:a16="http://schemas.microsoft.com/office/drawing/2014/main" id="{9526989F-6EC6-4BE9-BEE4-26976488381C}"/>
              </a:ext>
            </a:extLst>
          </p:cNvPr>
          <p:cNvCxnSpPr>
            <a:cxnSpLocks/>
          </p:cNvCxnSpPr>
          <p:nvPr/>
        </p:nvCxnSpPr>
        <p:spPr>
          <a:xfrm flipH="1">
            <a:off x="9220200" y="5017238"/>
            <a:ext cx="457200" cy="4982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C74D1F9-5097-4288-AAB7-5EA819EC2314}"/>
              </a:ext>
            </a:extLst>
          </p:cNvPr>
          <p:cNvSpPr txBox="1"/>
          <p:nvPr/>
        </p:nvSpPr>
        <p:spPr>
          <a:xfrm>
            <a:off x="1219200" y="6611779"/>
            <a:ext cx="6096000" cy="246221"/>
          </a:xfrm>
          <a:prstGeom prst="rect">
            <a:avLst/>
          </a:prstGeom>
          <a:noFill/>
        </p:spPr>
        <p:txBody>
          <a:bodyPr wrap="square">
            <a:spAutoFit/>
          </a:bodyPr>
          <a:lstStyle/>
          <a:p>
            <a:r>
              <a:rPr lang="en-IN" sz="1000" dirty="0"/>
              <a:t>https://www.wri.org/blog/2020/06/6-ways-remove-carbon-pollution-sky</a:t>
            </a:r>
          </a:p>
        </p:txBody>
      </p:sp>
    </p:spTree>
    <p:extLst>
      <p:ext uri="{BB962C8B-B14F-4D97-AF65-F5344CB8AC3E}">
        <p14:creationId xmlns:p14="http://schemas.microsoft.com/office/powerpoint/2010/main" val="2624700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68" y="324784"/>
            <a:ext cx="7886700" cy="616510"/>
          </a:xfrm>
        </p:spPr>
        <p:txBody>
          <a:bodyPr>
            <a:normAutofit fontScale="90000"/>
          </a:bodyPr>
          <a:lstStyle/>
          <a:p>
            <a:r>
              <a:rPr lang="en-US" sz="3600" dirty="0"/>
              <a:t>How can we achieve carbon neutrality by 2050?</a:t>
            </a:r>
          </a:p>
        </p:txBody>
      </p:sp>
      <p:sp>
        <p:nvSpPr>
          <p:cNvPr id="3" name="Content Placeholder 2"/>
          <p:cNvSpPr>
            <a:spLocks noGrp="1"/>
          </p:cNvSpPr>
          <p:nvPr>
            <p:ph idx="1"/>
          </p:nvPr>
        </p:nvSpPr>
        <p:spPr>
          <a:xfrm>
            <a:off x="838200" y="1089214"/>
            <a:ext cx="10134599" cy="5499847"/>
          </a:xfrm>
        </p:spPr>
        <p:txBody>
          <a:bodyPr>
            <a:normAutofit fontScale="92500" lnSpcReduction="10000"/>
          </a:bodyPr>
          <a:lstStyle/>
          <a:p>
            <a:r>
              <a:rPr lang="en-US" dirty="0"/>
              <a:t>Minimize or zero use of fossil fuel in transport, industry, power plant</a:t>
            </a:r>
          </a:p>
          <a:p>
            <a:r>
              <a:rPr lang="en-US" dirty="0"/>
              <a:t>Promote EV especially that rely on perennial energy source such as solar, wind etc.</a:t>
            </a:r>
          </a:p>
          <a:p>
            <a:r>
              <a:rPr lang="en-US" dirty="0"/>
              <a:t>Industries to use eco-friendly technologies that will help to reduce emission</a:t>
            </a:r>
          </a:p>
          <a:p>
            <a:r>
              <a:rPr lang="en-US" dirty="0"/>
              <a:t>Protect existing forests and plant locally suitable trees to expand the forest areas. Sustainable agriculture and forest protection together could deliver over US$2 trillion each year in economic benefits.”</a:t>
            </a:r>
          </a:p>
          <a:p>
            <a:r>
              <a:rPr lang="en-US" dirty="0"/>
              <a:t>Develop energy efficient and low carbon heating/cooling system</a:t>
            </a:r>
          </a:p>
          <a:p>
            <a:r>
              <a:rPr lang="en-US" dirty="0"/>
              <a:t>Better urban planning and strategic infrastructure investment, particularly the expansion of public and non-motorized transport networks, can overcome bottlenecks to economic growth—such as congestion and air pollution—for more livable cities</a:t>
            </a:r>
          </a:p>
          <a:p>
            <a:r>
              <a:rPr lang="en-US" dirty="0"/>
              <a:t>OTHERS</a:t>
            </a:r>
          </a:p>
        </p:txBody>
      </p:sp>
    </p:spTree>
    <p:extLst>
      <p:ext uri="{BB962C8B-B14F-4D97-AF65-F5344CB8AC3E}">
        <p14:creationId xmlns:p14="http://schemas.microsoft.com/office/powerpoint/2010/main" val="257245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
            <a:ext cx="7981950" cy="1143002"/>
          </a:xfrm>
        </p:spPr>
        <p:txBody>
          <a:bodyPr>
            <a:normAutofit fontScale="90000"/>
          </a:bodyPr>
          <a:lstStyle/>
          <a:p>
            <a:r>
              <a:rPr lang="en-US" sz="3600" dirty="0"/>
              <a:t>How can we achieve carbon neutrality by 2050?</a:t>
            </a:r>
          </a:p>
        </p:txBody>
      </p:sp>
      <p:sp>
        <p:nvSpPr>
          <p:cNvPr id="3" name="Content Placeholder 2"/>
          <p:cNvSpPr>
            <a:spLocks noGrp="1"/>
          </p:cNvSpPr>
          <p:nvPr>
            <p:ph idx="1"/>
          </p:nvPr>
        </p:nvSpPr>
        <p:spPr>
          <a:xfrm>
            <a:off x="609600" y="990600"/>
            <a:ext cx="10972800" cy="5105400"/>
          </a:xfrm>
        </p:spPr>
        <p:txBody>
          <a:bodyPr>
            <a:normAutofit lnSpcReduction="10000"/>
          </a:bodyPr>
          <a:lstStyle/>
          <a:p>
            <a:r>
              <a:rPr lang="en-US" dirty="0"/>
              <a:t>Well planned waste management and explore innovative ways to convert waste into energy</a:t>
            </a:r>
          </a:p>
          <a:p>
            <a:r>
              <a:rPr lang="en-US" dirty="0"/>
              <a:t>Use of low carbon machineries and technologies to improve agriculture productivity</a:t>
            </a:r>
          </a:p>
          <a:p>
            <a:r>
              <a:rPr lang="en-US" dirty="0"/>
              <a:t>Incentives for using low carbon technologies</a:t>
            </a:r>
          </a:p>
          <a:p>
            <a:r>
              <a:rPr lang="en-US" dirty="0"/>
              <a:t>Conservation and management of natural and artificial wetlands and water bodies</a:t>
            </a:r>
          </a:p>
          <a:p>
            <a:r>
              <a:rPr lang="en-US" dirty="0"/>
              <a:t>Use of improved technology (example: drip irrigation, remote sensors, water-efficient crops), planning and governance, use of water prices with targeted support to the poor, or by investing in public </a:t>
            </a:r>
          </a:p>
          <a:p>
            <a:r>
              <a:rPr lang="en-US" dirty="0"/>
              <a:t>Life style changes: walking/cycling; less meat consumption</a:t>
            </a:r>
          </a:p>
          <a:p>
            <a:r>
              <a:rPr lang="en-US" dirty="0"/>
              <a:t>OTHERS</a:t>
            </a:r>
          </a:p>
          <a:p>
            <a:endParaRPr lang="en-US" dirty="0"/>
          </a:p>
          <a:p>
            <a:endParaRPr lang="en-US" dirty="0"/>
          </a:p>
        </p:txBody>
      </p:sp>
    </p:spTree>
    <p:extLst>
      <p:ext uri="{BB962C8B-B14F-4D97-AF65-F5344CB8AC3E}">
        <p14:creationId xmlns:p14="http://schemas.microsoft.com/office/powerpoint/2010/main" val="2700530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A454-C7E5-4D2F-9EE2-6914FD12B31F}"/>
              </a:ext>
            </a:extLst>
          </p:cNvPr>
          <p:cNvSpPr>
            <a:spLocks noGrp="1"/>
          </p:cNvSpPr>
          <p:nvPr>
            <p:ph type="title"/>
          </p:nvPr>
        </p:nvSpPr>
        <p:spPr>
          <a:xfrm>
            <a:off x="304800" y="0"/>
            <a:ext cx="10972800" cy="1143000"/>
          </a:xfrm>
        </p:spPr>
        <p:txBody>
          <a:bodyPr>
            <a:normAutofit/>
          </a:bodyPr>
          <a:lstStyle/>
          <a:p>
            <a:r>
              <a:rPr lang="en-US" dirty="0"/>
              <a:t>EU GHG emission trajectory in 1.5⁰C scenario</a:t>
            </a:r>
          </a:p>
        </p:txBody>
      </p:sp>
      <p:pic>
        <p:nvPicPr>
          <p:cNvPr id="5" name="Content Placeholder 4">
            <a:extLst>
              <a:ext uri="{FF2B5EF4-FFF2-40B4-BE49-F238E27FC236}">
                <a16:creationId xmlns:a16="http://schemas.microsoft.com/office/drawing/2014/main" id="{4ECDCEFC-EF44-4BCE-A137-E41DBC2EF4DB}"/>
              </a:ext>
            </a:extLst>
          </p:cNvPr>
          <p:cNvPicPr>
            <a:picLocks noGrp="1" noChangeAspect="1"/>
          </p:cNvPicPr>
          <p:nvPr>
            <p:ph idx="1"/>
          </p:nvPr>
        </p:nvPicPr>
        <p:blipFill>
          <a:blip r:embed="rId2"/>
          <a:stretch>
            <a:fillRect/>
          </a:stretch>
        </p:blipFill>
        <p:spPr>
          <a:xfrm>
            <a:off x="381000" y="914400"/>
            <a:ext cx="8610600" cy="5115208"/>
          </a:xfrm>
        </p:spPr>
      </p:pic>
      <p:sp>
        <p:nvSpPr>
          <p:cNvPr id="7" name="TextBox 6">
            <a:extLst>
              <a:ext uri="{FF2B5EF4-FFF2-40B4-BE49-F238E27FC236}">
                <a16:creationId xmlns:a16="http://schemas.microsoft.com/office/drawing/2014/main" id="{E97D1BAE-ECB9-4417-AF73-7D52B238374A}"/>
              </a:ext>
            </a:extLst>
          </p:cNvPr>
          <p:cNvSpPr txBox="1"/>
          <p:nvPr/>
        </p:nvSpPr>
        <p:spPr>
          <a:xfrm>
            <a:off x="304800" y="6019800"/>
            <a:ext cx="8327205" cy="400110"/>
          </a:xfrm>
          <a:prstGeom prst="rect">
            <a:avLst/>
          </a:prstGeom>
          <a:noFill/>
        </p:spPr>
        <p:txBody>
          <a:bodyPr wrap="square">
            <a:spAutoFit/>
          </a:bodyPr>
          <a:lstStyle/>
          <a:p>
            <a:pPr defTabSz="457200"/>
            <a:r>
              <a:rPr lang="en-US" sz="1000" dirty="0">
                <a:solidFill>
                  <a:prstClr val="black"/>
                </a:solidFill>
                <a:latin typeface="Calibri"/>
              </a:rPr>
              <a:t>Going climate-neutral by 2050: A strategic long-term vision for a prosperous, modern, competitive and climate-neutral EU economy, European Commission, 2019. </a:t>
            </a:r>
            <a:r>
              <a:rPr lang="en-US" sz="1000" dirty="0">
                <a:solidFill>
                  <a:prstClr val="black"/>
                </a:solidFill>
                <a:latin typeface="Calibri"/>
                <a:hlinkClick r:id="rId3"/>
              </a:rPr>
              <a:t>https://op.europa.eu/en/publication-detail/-/publication/92f6d5bc-76bc-11e9-9f05-01aa75ed71a1</a:t>
            </a:r>
            <a:r>
              <a:rPr lang="en-US" sz="1000" dirty="0">
                <a:solidFill>
                  <a:prstClr val="black"/>
                </a:solidFill>
                <a:latin typeface="Calibri"/>
              </a:rPr>
              <a:t> </a:t>
            </a:r>
          </a:p>
        </p:txBody>
      </p:sp>
      <p:sp>
        <p:nvSpPr>
          <p:cNvPr id="6" name="TextBox 5">
            <a:extLst>
              <a:ext uri="{FF2B5EF4-FFF2-40B4-BE49-F238E27FC236}">
                <a16:creationId xmlns:a16="http://schemas.microsoft.com/office/drawing/2014/main" id="{BF41BB74-BBB6-4D52-A73F-97E3C426629A}"/>
              </a:ext>
            </a:extLst>
          </p:cNvPr>
          <p:cNvSpPr txBox="1"/>
          <p:nvPr/>
        </p:nvSpPr>
        <p:spPr>
          <a:xfrm>
            <a:off x="8991600" y="1358352"/>
            <a:ext cx="3048000" cy="3970318"/>
          </a:xfrm>
          <a:prstGeom prst="rect">
            <a:avLst/>
          </a:prstGeom>
          <a:noFill/>
        </p:spPr>
        <p:txBody>
          <a:bodyPr wrap="square">
            <a:spAutoFit/>
          </a:bodyPr>
          <a:lstStyle/>
          <a:p>
            <a:pPr marL="285750" indent="-285750">
              <a:buFont typeface="Arial" panose="020B0604020202020204" pitchFamily="34" charset="0"/>
              <a:buChar char="•"/>
            </a:pPr>
            <a:r>
              <a:rPr lang="en-US" sz="2000" dirty="0"/>
              <a:t>European Climate Law </a:t>
            </a:r>
            <a:r>
              <a:rPr lang="en-US" sz="2000" dirty="0">
                <a:sym typeface="Wingdings" panose="05000000000000000000" pitchFamily="2" charset="2"/>
              </a:rPr>
              <a:t> </a:t>
            </a:r>
            <a:r>
              <a:rPr lang="en-US" sz="2000" dirty="0"/>
              <a:t>the EC has proposed a legally binding target of net zero greenhouse gas emissions by 2050 </a:t>
            </a:r>
            <a:r>
              <a:rPr lang="en-US" sz="1600" dirty="0">
                <a:hlinkClick r:id="rId4"/>
              </a:rPr>
              <a:t>https://ec.europa.eu/clima/policies/eu-climate-action/law_en</a:t>
            </a:r>
            <a:r>
              <a:rPr lang="en-US" sz="1600" dirty="0"/>
              <a:t>  </a:t>
            </a:r>
          </a:p>
          <a:p>
            <a:pPr marL="285750" indent="-285750">
              <a:buFont typeface="Arial" panose="020B0604020202020204" pitchFamily="34" charset="0"/>
              <a:buChar char="•"/>
            </a:pPr>
            <a:r>
              <a:rPr lang="en-US" sz="2000" dirty="0"/>
              <a:t>EC proposed new EU target for 2030 of reducing greenhouse gas emissions by at least 55% compared to levels in 1990. </a:t>
            </a:r>
          </a:p>
        </p:txBody>
      </p:sp>
    </p:spTree>
    <p:extLst>
      <p:ext uri="{BB962C8B-B14F-4D97-AF65-F5344CB8AC3E}">
        <p14:creationId xmlns:p14="http://schemas.microsoft.com/office/powerpoint/2010/main" val="977760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293781"/>
          </a:xfrm>
        </p:spPr>
        <p:txBody>
          <a:bodyPr>
            <a:noAutofit/>
          </a:bodyPr>
          <a:lstStyle/>
          <a:p>
            <a:r>
              <a:rPr lang="en-US" sz="3600" dirty="0"/>
              <a:t>The building block approach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1912" y="1061116"/>
            <a:ext cx="6851635" cy="5476979"/>
          </a:xfrm>
        </p:spPr>
      </p:pic>
      <p:sp>
        <p:nvSpPr>
          <p:cNvPr id="5" name="TextBox 4"/>
          <p:cNvSpPr txBox="1"/>
          <p:nvPr/>
        </p:nvSpPr>
        <p:spPr>
          <a:xfrm>
            <a:off x="762000" y="1524000"/>
            <a:ext cx="2688650" cy="4093428"/>
          </a:xfrm>
          <a:prstGeom prst="rect">
            <a:avLst/>
          </a:prstGeom>
          <a:noFill/>
        </p:spPr>
        <p:txBody>
          <a:bodyPr wrap="square" rtlCol="0">
            <a:spAutoFit/>
          </a:bodyPr>
          <a:lstStyle/>
          <a:p>
            <a:r>
              <a:rPr lang="en-US" sz="2000" dirty="0"/>
              <a:t>A framework for understanding the linkages between a COVID-19 recovery and NDC enhancement, as well as how they jointly build toward broader social and development objectives (including the Sustainable Development Goals) and ultimately a zero-carbon future by 2050.</a:t>
            </a:r>
          </a:p>
        </p:txBody>
      </p:sp>
      <p:sp>
        <p:nvSpPr>
          <p:cNvPr id="6" name="TextBox 5"/>
          <p:cNvSpPr txBox="1"/>
          <p:nvPr/>
        </p:nvSpPr>
        <p:spPr>
          <a:xfrm>
            <a:off x="10680327" y="6291874"/>
            <a:ext cx="1008530" cy="246221"/>
          </a:xfrm>
          <a:prstGeom prst="rect">
            <a:avLst/>
          </a:prstGeom>
          <a:noFill/>
        </p:spPr>
        <p:txBody>
          <a:bodyPr wrap="square" rtlCol="0">
            <a:spAutoFit/>
          </a:bodyPr>
          <a:lstStyle/>
          <a:p>
            <a:r>
              <a:rPr lang="en-US" sz="1000" dirty="0"/>
              <a:t>Source: WRI</a:t>
            </a:r>
          </a:p>
        </p:txBody>
      </p:sp>
    </p:spTree>
    <p:extLst>
      <p:ext uri="{BB962C8B-B14F-4D97-AF65-F5344CB8AC3E}">
        <p14:creationId xmlns:p14="http://schemas.microsoft.com/office/powerpoint/2010/main" val="4193229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616510"/>
          </a:xfrm>
        </p:spPr>
        <p:txBody>
          <a:bodyPr>
            <a:normAutofit fontScale="90000"/>
          </a:bodyPr>
          <a:lstStyle/>
          <a:p>
            <a:r>
              <a:rPr lang="en-US" sz="3600" dirty="0"/>
              <a:t>Asia and carbon neutrality</a:t>
            </a:r>
          </a:p>
        </p:txBody>
      </p:sp>
      <p:sp>
        <p:nvSpPr>
          <p:cNvPr id="3" name="Content Placeholder 2"/>
          <p:cNvSpPr>
            <a:spLocks noGrp="1"/>
          </p:cNvSpPr>
          <p:nvPr>
            <p:ph idx="1"/>
          </p:nvPr>
        </p:nvSpPr>
        <p:spPr>
          <a:xfrm>
            <a:off x="609600" y="1250578"/>
            <a:ext cx="10896599" cy="4926387"/>
          </a:xfrm>
        </p:spPr>
        <p:txBody>
          <a:bodyPr>
            <a:normAutofit fontScale="92500" lnSpcReduction="10000"/>
          </a:bodyPr>
          <a:lstStyle/>
          <a:p>
            <a:r>
              <a:rPr lang="en-US" dirty="0"/>
              <a:t>Together China, Japan and Korea emitted one third of all global carbon emissions in 2018</a:t>
            </a:r>
          </a:p>
          <a:p>
            <a:r>
              <a:rPr lang="en-US" dirty="0"/>
              <a:t>These three countries committed to 100% carbon neutrality by 2050 (Japan and Korea) and 2060 (China) in 2020</a:t>
            </a:r>
          </a:p>
          <a:p>
            <a:r>
              <a:rPr lang="en-US" dirty="0"/>
              <a:t>China must halt the construction of all new coal-fired power plants, continue to boost the renewable sector, and implement a low-carbon transition across all aspects of society. </a:t>
            </a:r>
          </a:p>
          <a:p>
            <a:r>
              <a:rPr lang="en-US" dirty="0"/>
              <a:t>Japan should target 50% renewable energy by 2030 and introduce policies to make it easier for renewable energy providers to enter the market. </a:t>
            </a:r>
          </a:p>
          <a:p>
            <a:r>
              <a:rPr lang="en-US" dirty="0"/>
              <a:t>Korea needs to strengthen its 2030 greenhouse gas emissions target by  agreeing to reduce emissions by at least half by 2030, compared to 20% as currently planned. In addition, Korea must also commit to scrapping all coal-fired plants.</a:t>
            </a:r>
          </a:p>
        </p:txBody>
      </p:sp>
      <p:sp>
        <p:nvSpPr>
          <p:cNvPr id="4" name="Rectangle 3"/>
          <p:cNvSpPr/>
          <p:nvPr/>
        </p:nvSpPr>
        <p:spPr>
          <a:xfrm>
            <a:off x="990600" y="5984238"/>
            <a:ext cx="9479057" cy="523220"/>
          </a:xfrm>
          <a:prstGeom prst="rect">
            <a:avLst/>
          </a:prstGeom>
        </p:spPr>
        <p:txBody>
          <a:bodyPr wrap="square">
            <a:spAutoFit/>
          </a:bodyPr>
          <a:lstStyle/>
          <a:p>
            <a:r>
              <a:rPr lang="en-US" sz="1400" dirty="0"/>
              <a:t>https://www.greenpeace.org/eastasia/blog/6219/china-japan-and-korea-promised-carbon-neutrality-now-we-need-them-to-make-it-happen/</a:t>
            </a:r>
          </a:p>
        </p:txBody>
      </p:sp>
    </p:spTree>
    <p:extLst>
      <p:ext uri="{BB962C8B-B14F-4D97-AF65-F5344CB8AC3E}">
        <p14:creationId xmlns:p14="http://schemas.microsoft.com/office/powerpoint/2010/main" val="3386674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360E-7DD2-468C-B0BE-09DA8FCEC52F}"/>
              </a:ext>
            </a:extLst>
          </p:cNvPr>
          <p:cNvSpPr>
            <a:spLocks noGrp="1"/>
          </p:cNvSpPr>
          <p:nvPr>
            <p:ph type="title"/>
          </p:nvPr>
        </p:nvSpPr>
        <p:spPr/>
        <p:txBody>
          <a:bodyPr/>
          <a:lstStyle/>
          <a:p>
            <a:r>
              <a:rPr lang="en-US" dirty="0"/>
              <a:t>China Carbon Neutrality Pledge </a:t>
            </a:r>
          </a:p>
        </p:txBody>
      </p:sp>
      <p:sp>
        <p:nvSpPr>
          <p:cNvPr id="3" name="Content Placeholder 2">
            <a:extLst>
              <a:ext uri="{FF2B5EF4-FFF2-40B4-BE49-F238E27FC236}">
                <a16:creationId xmlns:a16="http://schemas.microsoft.com/office/drawing/2014/main" id="{2A8AEA89-9F78-467E-924E-2A65500573E1}"/>
              </a:ext>
            </a:extLst>
          </p:cNvPr>
          <p:cNvSpPr>
            <a:spLocks noGrp="1"/>
          </p:cNvSpPr>
          <p:nvPr>
            <p:ph idx="1"/>
          </p:nvPr>
        </p:nvSpPr>
        <p:spPr>
          <a:xfrm>
            <a:off x="687999" y="1295400"/>
            <a:ext cx="10972800" cy="5029831"/>
          </a:xfrm>
        </p:spPr>
        <p:txBody>
          <a:bodyPr>
            <a:normAutofit lnSpcReduction="10000"/>
          </a:bodyPr>
          <a:lstStyle/>
          <a:p>
            <a:r>
              <a:rPr lang="en-US" dirty="0"/>
              <a:t>President Xi Jinping made ambitious pledge at the UN General Assembly on 22 September 2020 for China to be carbon neutral </a:t>
            </a:r>
            <a:r>
              <a:rPr lang="en-US"/>
              <a:t>by 2060 </a:t>
            </a:r>
            <a:r>
              <a:rPr lang="en-US">
                <a:sym typeface="Wingdings" panose="05000000000000000000" pitchFamily="2" charset="2"/>
              </a:rPr>
              <a:t> green, low-carbon, circular and sustainable economic system</a:t>
            </a:r>
            <a:endParaRPr lang="en-US" dirty="0"/>
          </a:p>
          <a:p>
            <a:r>
              <a:rPr lang="en-US" dirty="0"/>
              <a:t>China’s carbon neutrality target as a “game-changer” for the global climate </a:t>
            </a:r>
            <a:r>
              <a:rPr lang="en-US" sz="1600" dirty="0"/>
              <a:t>(Mark Levine, Lawrence Berkeley National Laboratory)</a:t>
            </a:r>
          </a:p>
          <a:p>
            <a:r>
              <a:rPr lang="en-US" dirty="0"/>
              <a:t>Required </a:t>
            </a:r>
            <a:r>
              <a:rPr lang="en-US" sz="1600" dirty="0"/>
              <a:t>(Zhang </a:t>
            </a:r>
            <a:r>
              <a:rPr lang="en-US" sz="1600" dirty="0" err="1"/>
              <a:t>Xiliang</a:t>
            </a:r>
            <a:r>
              <a:rPr lang="en-US" sz="1600" dirty="0"/>
              <a:t>, Tsinghua University) </a:t>
            </a:r>
          </a:p>
          <a:p>
            <a:pPr lvl="1"/>
            <a:r>
              <a:rPr lang="en-US" dirty="0"/>
              <a:t>Massive rise of renewable electricity generation by 2060</a:t>
            </a:r>
          </a:p>
          <a:p>
            <a:pPr lvl="1"/>
            <a:r>
              <a:rPr lang="en-US" dirty="0"/>
              <a:t>A 16-fold increase in solar; a 9-fold increase in wind</a:t>
            </a:r>
          </a:p>
          <a:p>
            <a:pPr lvl="1"/>
            <a:r>
              <a:rPr lang="en-US" dirty="0"/>
              <a:t>Replace coal-fired power generation by 6-fold increase in nuclear power, and 2-fold increase in hydroelectricity</a:t>
            </a:r>
          </a:p>
          <a:p>
            <a:pPr lvl="1"/>
            <a:r>
              <a:rPr lang="en-US" dirty="0"/>
              <a:t>Some fossil fuels (coal, oil and gas) still will persist; need CCS or offset by new forest growth</a:t>
            </a:r>
          </a:p>
          <a:p>
            <a:pPr lvl="1"/>
            <a:r>
              <a:rPr lang="en-US" dirty="0"/>
              <a:t>Emission peak in 2025, plateau till 2035 and steeply decline </a:t>
            </a:r>
          </a:p>
          <a:p>
            <a:endParaRPr lang="en-US" dirty="0"/>
          </a:p>
        </p:txBody>
      </p:sp>
      <p:sp>
        <p:nvSpPr>
          <p:cNvPr id="4" name="Slide Number Placeholder 3">
            <a:extLst>
              <a:ext uri="{FF2B5EF4-FFF2-40B4-BE49-F238E27FC236}">
                <a16:creationId xmlns:a16="http://schemas.microsoft.com/office/drawing/2014/main" id="{EB453462-8F62-4659-9D3B-BAA64FBF0925}"/>
              </a:ext>
            </a:extLst>
          </p:cNvPr>
          <p:cNvSpPr>
            <a:spLocks noGrp="1"/>
          </p:cNvSpPr>
          <p:nvPr>
            <p:ph type="sldNum" sz="quarter" idx="13"/>
          </p:nvPr>
        </p:nvSpPr>
        <p:spPr/>
        <p:txBody>
          <a:bodyPr/>
          <a:lstStyle/>
          <a:p>
            <a:fld id="{10A2484C-9E4B-47E5-9EA5-8AFFE68A9307}" type="slidenum">
              <a:rPr lang="th-TH" smtClean="0"/>
              <a:pPr/>
              <a:t>26</a:t>
            </a:fld>
            <a:endParaRPr lang="th-TH" sz="1600" dirty="0"/>
          </a:p>
        </p:txBody>
      </p:sp>
      <p:sp>
        <p:nvSpPr>
          <p:cNvPr id="6" name="TextBox 5">
            <a:extLst>
              <a:ext uri="{FF2B5EF4-FFF2-40B4-BE49-F238E27FC236}">
                <a16:creationId xmlns:a16="http://schemas.microsoft.com/office/drawing/2014/main" id="{C6924486-0643-45F3-A2AA-B9A6D7BF2C2C}"/>
              </a:ext>
            </a:extLst>
          </p:cNvPr>
          <p:cNvSpPr txBox="1"/>
          <p:nvPr/>
        </p:nvSpPr>
        <p:spPr>
          <a:xfrm>
            <a:off x="8305800" y="5943600"/>
            <a:ext cx="3568556" cy="523220"/>
          </a:xfrm>
          <a:prstGeom prst="rect">
            <a:avLst/>
          </a:prstGeom>
          <a:noFill/>
        </p:spPr>
        <p:txBody>
          <a:bodyPr wrap="square">
            <a:spAutoFit/>
          </a:bodyPr>
          <a:lstStyle/>
          <a:p>
            <a:r>
              <a:rPr lang="en-US" sz="1400" dirty="0"/>
              <a:t>Nature 586, 482-483 (2020)</a:t>
            </a:r>
          </a:p>
          <a:p>
            <a:r>
              <a:rPr lang="en-US" sz="1400" dirty="0">
                <a:hlinkClick r:id="rId2"/>
              </a:rPr>
              <a:t>https://doi.org/10.1038/d41586-020-02927-9</a:t>
            </a:r>
            <a:r>
              <a:rPr lang="en-US" sz="1400" dirty="0"/>
              <a:t>   </a:t>
            </a:r>
          </a:p>
        </p:txBody>
      </p:sp>
    </p:spTree>
    <p:extLst>
      <p:ext uri="{BB962C8B-B14F-4D97-AF65-F5344CB8AC3E}">
        <p14:creationId xmlns:p14="http://schemas.microsoft.com/office/powerpoint/2010/main" val="3309823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DEEP DECARBONIZATION ?</a:t>
            </a:r>
          </a:p>
        </p:txBody>
      </p:sp>
      <p:sp>
        <p:nvSpPr>
          <p:cNvPr id="3" name="Content Placeholder 2"/>
          <p:cNvSpPr>
            <a:spLocks noGrp="1"/>
          </p:cNvSpPr>
          <p:nvPr>
            <p:ph idx="1"/>
          </p:nvPr>
        </p:nvSpPr>
        <p:spPr/>
        <p:txBody>
          <a:bodyPr>
            <a:normAutofit/>
          </a:bodyPr>
          <a:lstStyle/>
          <a:p>
            <a:r>
              <a:rPr lang="en-US" sz="2000" dirty="0"/>
              <a:t>De-carbonization refers to the reduction or elimination of carbon dioxide from </a:t>
            </a:r>
            <a:r>
              <a:rPr lang="en-US" sz="2000" i="1" dirty="0"/>
              <a:t>ENERGY SOURCES </a:t>
            </a:r>
          </a:p>
          <a:p>
            <a:r>
              <a:rPr lang="en-US" sz="2000" dirty="0"/>
              <a:t>Full de-carbonization of our energy systems is the only way to climate stabilization ( WEF)</a:t>
            </a:r>
          </a:p>
          <a:p>
            <a:r>
              <a:rPr lang="en-US" sz="2000" dirty="0"/>
              <a:t>In practice , getting to zero net emissions requires switching to clean energy sources and shifting from fossil fuels to electricity</a:t>
            </a:r>
          </a:p>
        </p:txBody>
      </p:sp>
      <p:sp>
        <p:nvSpPr>
          <p:cNvPr id="4" name="Slide Number Placeholder 3"/>
          <p:cNvSpPr>
            <a:spLocks noGrp="1"/>
          </p:cNvSpPr>
          <p:nvPr>
            <p:ph type="sldNum" sz="quarter" idx="13"/>
          </p:nvPr>
        </p:nvSpPr>
        <p:spPr/>
        <p:txBody>
          <a:bodyPr/>
          <a:lstStyle/>
          <a:p>
            <a:fld id="{10A2484C-9E4B-47E5-9EA5-8AFFE68A9307}" type="slidenum">
              <a:rPr lang="th-TH" smtClean="0"/>
              <a:pPr/>
              <a:t>27</a:t>
            </a:fld>
            <a:endParaRPr lang="th-TH" sz="1600" dirty="0"/>
          </a:p>
        </p:txBody>
      </p:sp>
    </p:spTree>
    <p:extLst>
      <p:ext uri="{BB962C8B-B14F-4D97-AF65-F5344CB8AC3E}">
        <p14:creationId xmlns:p14="http://schemas.microsoft.com/office/powerpoint/2010/main" val="3185342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3F2F-9534-423F-8F02-4CC8A70A8E10}"/>
              </a:ext>
            </a:extLst>
          </p:cNvPr>
          <p:cNvSpPr>
            <a:spLocks noGrp="1"/>
          </p:cNvSpPr>
          <p:nvPr>
            <p:ph type="title"/>
          </p:nvPr>
        </p:nvSpPr>
        <p:spPr/>
        <p:txBody>
          <a:bodyPr/>
          <a:lstStyle/>
          <a:p>
            <a:r>
              <a:rPr lang="en-US" dirty="0"/>
              <a:t>Deep Decarbonization in the Energy Sector</a:t>
            </a:r>
            <a:endParaRPr lang="en-IN" dirty="0"/>
          </a:p>
        </p:txBody>
      </p:sp>
      <p:sp>
        <p:nvSpPr>
          <p:cNvPr id="3" name="Content Placeholder 2">
            <a:extLst>
              <a:ext uri="{FF2B5EF4-FFF2-40B4-BE49-F238E27FC236}">
                <a16:creationId xmlns:a16="http://schemas.microsoft.com/office/drawing/2014/main" id="{0476D1F9-326A-4E9D-B2C7-D9C3AE6EE3A9}"/>
              </a:ext>
            </a:extLst>
          </p:cNvPr>
          <p:cNvSpPr>
            <a:spLocks noGrp="1"/>
          </p:cNvSpPr>
          <p:nvPr>
            <p:ph idx="1"/>
          </p:nvPr>
        </p:nvSpPr>
        <p:spPr>
          <a:xfrm>
            <a:off x="719375" y="1371600"/>
            <a:ext cx="10972800" cy="4525963"/>
          </a:xfrm>
        </p:spPr>
        <p:txBody>
          <a:bodyPr/>
          <a:lstStyle/>
          <a:p>
            <a:pPr>
              <a:buFont typeface="Wingdings" panose="05000000000000000000" pitchFamily="2" charset="2"/>
              <a:buChar char="ü"/>
            </a:pPr>
            <a:r>
              <a:rPr lang="en-IN" i="0" dirty="0">
                <a:solidFill>
                  <a:srgbClr val="4D4D4D"/>
                </a:solidFill>
                <a:effectLst/>
              </a:rPr>
              <a:t>Investments in energy efficiency  and enduse </a:t>
            </a:r>
            <a:endParaRPr lang="en-IN" dirty="0">
              <a:solidFill>
                <a:srgbClr val="4D4D4D"/>
              </a:solidFill>
            </a:endParaRPr>
          </a:p>
          <a:p>
            <a:pPr>
              <a:buFont typeface="Wingdings" panose="05000000000000000000" pitchFamily="2" charset="2"/>
              <a:buChar char="ü"/>
            </a:pPr>
            <a:r>
              <a:rPr lang="en-IN" i="0" dirty="0">
                <a:solidFill>
                  <a:srgbClr val="4D4D4D"/>
                </a:solidFill>
                <a:effectLst/>
              </a:rPr>
              <a:t>Hydropower investments</a:t>
            </a:r>
          </a:p>
          <a:p>
            <a:pPr>
              <a:buFont typeface="Wingdings" panose="05000000000000000000" pitchFamily="2" charset="2"/>
              <a:buChar char="ü"/>
            </a:pPr>
            <a:r>
              <a:rPr lang="en-IN" i="0" dirty="0">
                <a:solidFill>
                  <a:srgbClr val="4D4D4D"/>
                </a:solidFill>
                <a:effectLst/>
              </a:rPr>
              <a:t>Investment in non-hydro renewables – solar, wind etc</a:t>
            </a:r>
            <a:endParaRPr lang="en-IN" dirty="0">
              <a:solidFill>
                <a:srgbClr val="4D4D4D"/>
              </a:solidFill>
            </a:endParaRPr>
          </a:p>
          <a:p>
            <a:pPr>
              <a:buFont typeface="Wingdings" panose="05000000000000000000" pitchFamily="2" charset="2"/>
              <a:buChar char="ü"/>
            </a:pPr>
            <a:r>
              <a:rPr lang="en-IN" i="0" dirty="0">
                <a:solidFill>
                  <a:srgbClr val="4D4D4D"/>
                </a:solidFill>
                <a:effectLst/>
              </a:rPr>
              <a:t>Growing wealth and economic modernization correlate with electrification of the energy sector</a:t>
            </a:r>
            <a:endParaRPr lang="en-IN" dirty="0">
              <a:solidFill>
                <a:srgbClr val="4D4D4D"/>
              </a:solidFill>
            </a:endParaRPr>
          </a:p>
          <a:p>
            <a:pPr>
              <a:buFont typeface="Wingdings" panose="05000000000000000000" pitchFamily="2" charset="2"/>
              <a:buChar char="ü"/>
            </a:pPr>
            <a:r>
              <a:rPr lang="en-IN" i="0" dirty="0">
                <a:solidFill>
                  <a:srgbClr val="4D4D4D"/>
                </a:solidFill>
                <a:effectLst/>
              </a:rPr>
              <a:t>Building electrification has been significant</a:t>
            </a:r>
          </a:p>
          <a:p>
            <a:pPr>
              <a:buFont typeface="Wingdings" panose="05000000000000000000" pitchFamily="2" charset="2"/>
              <a:buChar char="ü"/>
            </a:pPr>
            <a:r>
              <a:rPr lang="en-IN" i="0" dirty="0">
                <a:solidFill>
                  <a:srgbClr val="4D4D4D"/>
                </a:solidFill>
                <a:effectLst/>
              </a:rPr>
              <a:t> </a:t>
            </a:r>
            <a:r>
              <a:rPr lang="en-IN" dirty="0">
                <a:solidFill>
                  <a:srgbClr val="4D4D4D"/>
                </a:solidFill>
              </a:rPr>
              <a:t>T</a:t>
            </a:r>
            <a:r>
              <a:rPr lang="en-IN" i="0" dirty="0">
                <a:solidFill>
                  <a:srgbClr val="4D4D4D"/>
                </a:solidFill>
                <a:effectLst/>
              </a:rPr>
              <a:t>ransportation has lagged- EVs will help</a:t>
            </a:r>
          </a:p>
          <a:p>
            <a:pPr>
              <a:buFont typeface="Wingdings" panose="05000000000000000000" pitchFamily="2" charset="2"/>
              <a:buChar char="ü"/>
            </a:pPr>
            <a:r>
              <a:rPr lang="en-IN" i="0" dirty="0">
                <a:solidFill>
                  <a:srgbClr val="4D4D4D"/>
                </a:solidFill>
                <a:effectLst/>
              </a:rPr>
              <a:t>Direct commitments to clean, efficient energy and decarbonization</a:t>
            </a:r>
            <a:endParaRPr lang="en-IN" dirty="0"/>
          </a:p>
        </p:txBody>
      </p:sp>
      <p:sp>
        <p:nvSpPr>
          <p:cNvPr id="4" name="Slide Number Placeholder 3">
            <a:extLst>
              <a:ext uri="{FF2B5EF4-FFF2-40B4-BE49-F238E27FC236}">
                <a16:creationId xmlns:a16="http://schemas.microsoft.com/office/drawing/2014/main" id="{0FAA969D-2F78-41A8-93EC-A3BBE62796FF}"/>
              </a:ext>
            </a:extLst>
          </p:cNvPr>
          <p:cNvSpPr>
            <a:spLocks noGrp="1"/>
          </p:cNvSpPr>
          <p:nvPr>
            <p:ph type="sldNum" sz="quarter" idx="13"/>
          </p:nvPr>
        </p:nvSpPr>
        <p:spPr/>
        <p:txBody>
          <a:bodyPr/>
          <a:lstStyle/>
          <a:p>
            <a:fld id="{10A2484C-9E4B-47E5-9EA5-8AFFE68A9307}" type="slidenum">
              <a:rPr lang="th-TH" smtClean="0"/>
              <a:pPr/>
              <a:t>28</a:t>
            </a:fld>
            <a:endParaRPr lang="th-TH" sz="1600" dirty="0"/>
          </a:p>
        </p:txBody>
      </p:sp>
      <p:sp>
        <p:nvSpPr>
          <p:cNvPr id="6" name="TextBox 5">
            <a:extLst>
              <a:ext uri="{FF2B5EF4-FFF2-40B4-BE49-F238E27FC236}">
                <a16:creationId xmlns:a16="http://schemas.microsoft.com/office/drawing/2014/main" id="{0AD6A5FB-D25E-4935-8A4E-3901B1834382}"/>
              </a:ext>
            </a:extLst>
          </p:cNvPr>
          <p:cNvSpPr txBox="1"/>
          <p:nvPr/>
        </p:nvSpPr>
        <p:spPr>
          <a:xfrm>
            <a:off x="679034" y="5144953"/>
            <a:ext cx="6158752" cy="276999"/>
          </a:xfrm>
          <a:prstGeom prst="rect">
            <a:avLst/>
          </a:prstGeom>
          <a:noFill/>
        </p:spPr>
        <p:txBody>
          <a:bodyPr wrap="square">
            <a:spAutoFit/>
          </a:bodyPr>
          <a:lstStyle/>
          <a:p>
            <a:r>
              <a:rPr lang="en-IN" sz="1200" dirty="0"/>
              <a:t>https://www.wri.org/blog/2020/01/6-lessons-energy-decarbonization-countries-leading-way</a:t>
            </a:r>
          </a:p>
        </p:txBody>
      </p:sp>
    </p:spTree>
    <p:extLst>
      <p:ext uri="{BB962C8B-B14F-4D97-AF65-F5344CB8AC3E}">
        <p14:creationId xmlns:p14="http://schemas.microsoft.com/office/powerpoint/2010/main" val="561378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400F-ED36-499B-AA4C-9A953DB0ADCF}"/>
              </a:ext>
            </a:extLst>
          </p:cNvPr>
          <p:cNvSpPr>
            <a:spLocks noGrp="1"/>
          </p:cNvSpPr>
          <p:nvPr>
            <p:ph type="title"/>
          </p:nvPr>
        </p:nvSpPr>
        <p:spPr/>
        <p:txBody>
          <a:bodyPr/>
          <a:lstStyle/>
          <a:p>
            <a:r>
              <a:rPr lang="en-US" dirty="0"/>
              <a:t>The Deep Decarbonization Pathways Project</a:t>
            </a:r>
            <a:endParaRPr lang="en-IN" dirty="0"/>
          </a:p>
        </p:txBody>
      </p:sp>
      <p:sp>
        <p:nvSpPr>
          <p:cNvPr id="3" name="Content Placeholder 2">
            <a:extLst>
              <a:ext uri="{FF2B5EF4-FFF2-40B4-BE49-F238E27FC236}">
                <a16:creationId xmlns:a16="http://schemas.microsoft.com/office/drawing/2014/main" id="{1787B9AE-1D30-4619-B920-67BFD06B049F}"/>
              </a:ext>
            </a:extLst>
          </p:cNvPr>
          <p:cNvSpPr>
            <a:spLocks noGrp="1"/>
          </p:cNvSpPr>
          <p:nvPr>
            <p:ph idx="1"/>
          </p:nvPr>
        </p:nvSpPr>
        <p:spPr>
          <a:xfrm>
            <a:off x="609600" y="1204283"/>
            <a:ext cx="10972800" cy="5334630"/>
          </a:xfrm>
        </p:spPr>
        <p:txBody>
          <a:bodyPr>
            <a:normAutofit lnSpcReduction="10000"/>
          </a:bodyPr>
          <a:lstStyle/>
          <a:p>
            <a:r>
              <a:rPr lang="en-IN" b="1" i="1" dirty="0"/>
              <a:t>The Deep Decarbonization Pathways Project (DDPP</a:t>
            </a:r>
            <a:r>
              <a:rPr lang="en-IN" dirty="0"/>
              <a:t>),established in 2013, is a collaborative global research initiative seeking to understand how individual countries can transition, on a technological, socio-economic and policy “pathway”, to a low-carbon economy consistent with the internationally agreed goal of limiting anthropogenic warming to less than 2 degrees Celsius (2°C) or less .</a:t>
            </a:r>
          </a:p>
          <a:p>
            <a:endParaRPr lang="en-IN" dirty="0"/>
          </a:p>
          <a:p>
            <a:r>
              <a:rPr lang="en-IN" dirty="0"/>
              <a:t>The DDPP fills a gap in the climate policy dialogue by providing, in the form of deep decarbonization pathways (DDPs), a clear and tangible understanding of what will be required for countries to reduce emissions, consistent with the 2°C limit. </a:t>
            </a:r>
          </a:p>
          <a:p>
            <a:r>
              <a:rPr lang="en-IN" b="1" i="1" dirty="0"/>
              <a:t>The focus of DDPP is on sustainable energy systems ,other sectors of economy , such as agriculture , and land use , are not directly comsidered.</a:t>
            </a:r>
            <a:endParaRPr lang="en-IN" dirty="0"/>
          </a:p>
        </p:txBody>
      </p:sp>
      <p:sp>
        <p:nvSpPr>
          <p:cNvPr id="4" name="Slide Number Placeholder 3">
            <a:extLst>
              <a:ext uri="{FF2B5EF4-FFF2-40B4-BE49-F238E27FC236}">
                <a16:creationId xmlns:a16="http://schemas.microsoft.com/office/drawing/2014/main" id="{1D2FD42C-3DA8-4514-8257-6314F9B379FC}"/>
              </a:ext>
            </a:extLst>
          </p:cNvPr>
          <p:cNvSpPr>
            <a:spLocks noGrp="1"/>
          </p:cNvSpPr>
          <p:nvPr>
            <p:ph type="sldNum" sz="quarter" idx="13"/>
          </p:nvPr>
        </p:nvSpPr>
        <p:spPr/>
        <p:txBody>
          <a:bodyPr/>
          <a:lstStyle/>
          <a:p>
            <a:fld id="{10A2484C-9E4B-47E5-9EA5-8AFFE68A9307}" type="slidenum">
              <a:rPr lang="th-TH" smtClean="0"/>
              <a:pPr/>
              <a:t>29</a:t>
            </a:fld>
            <a:endParaRPr lang="th-TH" sz="1600" dirty="0"/>
          </a:p>
        </p:txBody>
      </p:sp>
    </p:spTree>
    <p:extLst>
      <p:ext uri="{BB962C8B-B14F-4D97-AF65-F5344CB8AC3E}">
        <p14:creationId xmlns:p14="http://schemas.microsoft.com/office/powerpoint/2010/main" val="282185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43753"/>
            <a:ext cx="7886700" cy="605118"/>
          </a:xfrm>
        </p:spPr>
        <p:txBody>
          <a:bodyPr>
            <a:normAutofit fontScale="90000"/>
          </a:bodyPr>
          <a:lstStyle/>
          <a:p>
            <a:r>
              <a:rPr lang="en-US" sz="3600" dirty="0"/>
              <a:t>The Paris Agreement</a:t>
            </a:r>
          </a:p>
        </p:txBody>
      </p:sp>
      <p:sp>
        <p:nvSpPr>
          <p:cNvPr id="3" name="Content Placeholder 2"/>
          <p:cNvSpPr>
            <a:spLocks noGrp="1"/>
          </p:cNvSpPr>
          <p:nvPr>
            <p:ph idx="1"/>
          </p:nvPr>
        </p:nvSpPr>
        <p:spPr>
          <a:xfrm>
            <a:off x="381000" y="1317813"/>
            <a:ext cx="10972800" cy="5235387"/>
          </a:xfrm>
        </p:spPr>
        <p:txBody>
          <a:bodyPr>
            <a:normAutofit/>
          </a:bodyPr>
          <a:lstStyle/>
          <a:p>
            <a:r>
              <a:rPr lang="en-US" dirty="0"/>
              <a:t>Sets out a global framework to reduce impacts of climate change by limiting global warming to </a:t>
            </a:r>
            <a:r>
              <a:rPr lang="en-US" b="1" dirty="0"/>
              <a:t>well below 2°C and putting efforts to limit it to 1.5°C</a:t>
            </a:r>
            <a:r>
              <a:rPr lang="en-US" dirty="0"/>
              <a:t>. </a:t>
            </a:r>
          </a:p>
          <a:p>
            <a:endParaRPr lang="en-US" dirty="0"/>
          </a:p>
          <a:p>
            <a:r>
              <a:rPr lang="en-US" dirty="0"/>
              <a:t>Aim is to strengthen countries’ ability to deal with the impacts of climate change and support them in their efforts.</a:t>
            </a:r>
          </a:p>
          <a:p>
            <a:endParaRPr lang="en-US" dirty="0"/>
          </a:p>
          <a:p>
            <a:r>
              <a:rPr lang="en-US" dirty="0"/>
              <a:t>First universal global climate change agreement, adopted at the Paris climate conference (COP21) in December 2015.</a:t>
            </a:r>
          </a:p>
          <a:p>
            <a:endParaRPr lang="en-US" dirty="0"/>
          </a:p>
          <a:p>
            <a:r>
              <a:rPr lang="en-US" dirty="0"/>
              <a:t>190+ Parties were part of the Paris Agreement. </a:t>
            </a:r>
          </a:p>
        </p:txBody>
      </p:sp>
    </p:spTree>
    <p:extLst>
      <p:ext uri="{BB962C8B-B14F-4D97-AF65-F5344CB8AC3E}">
        <p14:creationId xmlns:p14="http://schemas.microsoft.com/office/powerpoint/2010/main" val="927388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DDPP COUNTRIES </a:t>
            </a:r>
          </a:p>
        </p:txBody>
      </p:sp>
      <p:sp>
        <p:nvSpPr>
          <p:cNvPr id="3" name="Content Placeholder 2"/>
          <p:cNvSpPr>
            <a:spLocks noGrp="1"/>
          </p:cNvSpPr>
          <p:nvPr>
            <p:ph idx="1"/>
          </p:nvPr>
        </p:nvSpPr>
        <p:spPr/>
        <p:txBody>
          <a:bodyPr/>
          <a:lstStyle/>
          <a:p>
            <a:r>
              <a:rPr lang="en-US" dirty="0"/>
              <a:t>Countries covering 74 %of global energy-related</a:t>
            </a:r>
          </a:p>
          <a:p>
            <a:pPr marL="0" indent="0">
              <a:buNone/>
            </a:pPr>
            <a:r>
              <a:rPr lang="en-US" dirty="0"/>
              <a:t>greenhouse gas emissions</a:t>
            </a:r>
          </a:p>
          <a:p>
            <a:pPr marL="0" indent="0">
              <a:buNone/>
            </a:pPr>
            <a:r>
              <a:rPr lang="en-US" b="1" i="1" dirty="0"/>
              <a:t>. Australia , Brazil ,Canada ,China, France, Germany ,India ,Indonesia, Italy,  Japan, Mexico, Russia ,South Africa, South Korea , the UK , and the US </a:t>
            </a:r>
          </a:p>
          <a:p>
            <a:pPr marL="0" indent="0">
              <a:buNone/>
            </a:pPr>
            <a:r>
              <a:rPr lang="en-US" b="1" i="1" dirty="0"/>
              <a:t>. 16 COUNTRIES </a:t>
            </a:r>
          </a:p>
          <a:p>
            <a:pPr marL="0" indent="0">
              <a:buNone/>
            </a:pPr>
            <a:r>
              <a:rPr lang="en-US" b="1" i="1" dirty="0"/>
              <a:t>Coordinated by IDDRI( the Institute for Sustainable Development and International Relations) and Sustainable Development Solutions Network ( SDSN)</a:t>
            </a:r>
          </a:p>
          <a:p>
            <a:endParaRPr lang="en-US" b="1" i="1" dirty="0"/>
          </a:p>
        </p:txBody>
      </p:sp>
      <p:sp>
        <p:nvSpPr>
          <p:cNvPr id="4" name="Slide Number Placeholder 3"/>
          <p:cNvSpPr>
            <a:spLocks noGrp="1"/>
          </p:cNvSpPr>
          <p:nvPr>
            <p:ph type="sldNum" sz="quarter" idx="13"/>
          </p:nvPr>
        </p:nvSpPr>
        <p:spPr/>
        <p:txBody>
          <a:bodyPr/>
          <a:lstStyle/>
          <a:p>
            <a:fld id="{10A2484C-9E4B-47E5-9EA5-8AFFE68A9307}" type="slidenum">
              <a:rPr lang="th-TH" smtClean="0"/>
              <a:pPr/>
              <a:t>30</a:t>
            </a:fld>
            <a:endParaRPr lang="th-TH" sz="1600" dirty="0"/>
          </a:p>
        </p:txBody>
      </p:sp>
    </p:spTree>
    <p:extLst>
      <p:ext uri="{BB962C8B-B14F-4D97-AF65-F5344CB8AC3E}">
        <p14:creationId xmlns:p14="http://schemas.microsoft.com/office/powerpoint/2010/main" val="327959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610A-76A5-4E1E-9EEF-65FF723D22D6}"/>
              </a:ext>
            </a:extLst>
          </p:cNvPr>
          <p:cNvSpPr>
            <a:spLocks noGrp="1"/>
          </p:cNvSpPr>
          <p:nvPr>
            <p:ph type="title"/>
          </p:nvPr>
        </p:nvSpPr>
        <p:spPr/>
        <p:txBody>
          <a:bodyPr>
            <a:normAutofit/>
          </a:bodyPr>
          <a:lstStyle/>
          <a:p>
            <a:r>
              <a:rPr lang="en-IN" dirty="0"/>
              <a:t>Emissions trajectories for energy CO2, 2010-2050</a:t>
            </a:r>
          </a:p>
        </p:txBody>
      </p:sp>
      <p:pic>
        <p:nvPicPr>
          <p:cNvPr id="6" name="Content Placeholder 5" descr="Chart&#10;&#10;Description automatically generated">
            <a:extLst>
              <a:ext uri="{FF2B5EF4-FFF2-40B4-BE49-F238E27FC236}">
                <a16:creationId xmlns:a16="http://schemas.microsoft.com/office/drawing/2014/main" id="{88A19425-118E-4CC6-A62C-608987948B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429007"/>
            <a:ext cx="10284801" cy="4343400"/>
          </a:xfrm>
        </p:spPr>
      </p:pic>
      <p:sp>
        <p:nvSpPr>
          <p:cNvPr id="4" name="Slide Number Placeholder 3">
            <a:extLst>
              <a:ext uri="{FF2B5EF4-FFF2-40B4-BE49-F238E27FC236}">
                <a16:creationId xmlns:a16="http://schemas.microsoft.com/office/drawing/2014/main" id="{675B252B-ACA9-4400-81EA-CA4072F8FEA6}"/>
              </a:ext>
            </a:extLst>
          </p:cNvPr>
          <p:cNvSpPr>
            <a:spLocks noGrp="1"/>
          </p:cNvSpPr>
          <p:nvPr>
            <p:ph type="sldNum" sz="quarter" idx="13"/>
          </p:nvPr>
        </p:nvSpPr>
        <p:spPr/>
        <p:txBody>
          <a:bodyPr/>
          <a:lstStyle/>
          <a:p>
            <a:fld id="{10A2484C-9E4B-47E5-9EA5-8AFFE68A9307}" type="slidenum">
              <a:rPr lang="th-TH" smtClean="0"/>
              <a:pPr/>
              <a:t>31</a:t>
            </a:fld>
            <a:endParaRPr lang="th-TH" sz="1600" dirty="0"/>
          </a:p>
        </p:txBody>
      </p:sp>
      <p:sp>
        <p:nvSpPr>
          <p:cNvPr id="7" name="TextBox 6">
            <a:extLst>
              <a:ext uri="{FF2B5EF4-FFF2-40B4-BE49-F238E27FC236}">
                <a16:creationId xmlns:a16="http://schemas.microsoft.com/office/drawing/2014/main" id="{9008AB00-9FF2-4C77-80DF-45646761D381}"/>
              </a:ext>
            </a:extLst>
          </p:cNvPr>
          <p:cNvSpPr txBox="1"/>
          <p:nvPr/>
        </p:nvSpPr>
        <p:spPr>
          <a:xfrm>
            <a:off x="2971800" y="990601"/>
            <a:ext cx="5412892" cy="523220"/>
          </a:xfrm>
          <a:prstGeom prst="rect">
            <a:avLst/>
          </a:prstGeom>
          <a:noFill/>
        </p:spPr>
        <p:txBody>
          <a:bodyPr wrap="none" rtlCol="0">
            <a:spAutoFit/>
          </a:bodyPr>
          <a:lstStyle/>
          <a:p>
            <a:r>
              <a:rPr lang="en-US" dirty="0"/>
              <a:t>Most ambitions reduction scenarios</a:t>
            </a:r>
            <a:endParaRPr lang="en-IN" dirty="0"/>
          </a:p>
        </p:txBody>
      </p:sp>
      <p:sp>
        <p:nvSpPr>
          <p:cNvPr id="8" name="TextBox 7">
            <a:extLst>
              <a:ext uri="{FF2B5EF4-FFF2-40B4-BE49-F238E27FC236}">
                <a16:creationId xmlns:a16="http://schemas.microsoft.com/office/drawing/2014/main" id="{E7D762A6-73E3-4EC3-9CC8-CBB68CDB70B4}"/>
              </a:ext>
            </a:extLst>
          </p:cNvPr>
          <p:cNvSpPr txBox="1"/>
          <p:nvPr/>
        </p:nvSpPr>
        <p:spPr>
          <a:xfrm>
            <a:off x="1676400" y="6057780"/>
            <a:ext cx="9992659" cy="276999"/>
          </a:xfrm>
          <a:prstGeom prst="rect">
            <a:avLst/>
          </a:prstGeom>
          <a:noFill/>
        </p:spPr>
        <p:txBody>
          <a:bodyPr wrap="square">
            <a:spAutoFit/>
          </a:bodyPr>
          <a:lstStyle/>
          <a:p>
            <a:r>
              <a:rPr lang="en-IN" sz="1200" dirty="0"/>
              <a:t>https://www.iddri.org/sites/default/files/import/publications/ddpp_2015synthetisreport.pdf</a:t>
            </a:r>
          </a:p>
        </p:txBody>
      </p:sp>
      <p:sp>
        <p:nvSpPr>
          <p:cNvPr id="9" name="TextBox 8">
            <a:extLst>
              <a:ext uri="{FF2B5EF4-FFF2-40B4-BE49-F238E27FC236}">
                <a16:creationId xmlns:a16="http://schemas.microsoft.com/office/drawing/2014/main" id="{3BEC655B-0446-496A-ADE0-0F22056AA7D4}"/>
              </a:ext>
            </a:extLst>
          </p:cNvPr>
          <p:cNvSpPr txBox="1"/>
          <p:nvPr/>
        </p:nvSpPr>
        <p:spPr>
          <a:xfrm>
            <a:off x="263670" y="4575584"/>
            <a:ext cx="3317730" cy="1200329"/>
          </a:xfrm>
          <a:prstGeom prst="rect">
            <a:avLst/>
          </a:prstGeom>
          <a:noFill/>
        </p:spPr>
        <p:txBody>
          <a:bodyPr wrap="square" rtlCol="0">
            <a:spAutoFit/>
          </a:bodyPr>
          <a:lstStyle/>
          <a:p>
            <a:r>
              <a:rPr lang="en-US" sz="2400" dirty="0"/>
              <a:t>Top 16 Emitters covering 74% of global energy related-emissions</a:t>
            </a:r>
            <a:endParaRPr lang="en-IN" sz="2400" dirty="0"/>
          </a:p>
        </p:txBody>
      </p:sp>
    </p:spTree>
    <p:extLst>
      <p:ext uri="{BB962C8B-B14F-4D97-AF65-F5344CB8AC3E}">
        <p14:creationId xmlns:p14="http://schemas.microsoft.com/office/powerpoint/2010/main" val="3908623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7884-9057-489E-B93E-374760802EF8}"/>
              </a:ext>
            </a:extLst>
          </p:cNvPr>
          <p:cNvSpPr>
            <a:spLocks noGrp="1"/>
          </p:cNvSpPr>
          <p:nvPr>
            <p:ph type="title"/>
          </p:nvPr>
        </p:nvSpPr>
        <p:spPr/>
        <p:txBody>
          <a:bodyPr>
            <a:normAutofit fontScale="90000"/>
          </a:bodyPr>
          <a:lstStyle/>
          <a:p>
            <a:r>
              <a:rPr lang="en-US" dirty="0"/>
              <a:t>3 Pillars of Deep Decarbonization for the Energy Sector</a:t>
            </a:r>
            <a:endParaRPr lang="en-IN" dirty="0"/>
          </a:p>
        </p:txBody>
      </p:sp>
      <p:sp>
        <p:nvSpPr>
          <p:cNvPr id="4" name="Slide Number Placeholder 3">
            <a:extLst>
              <a:ext uri="{FF2B5EF4-FFF2-40B4-BE49-F238E27FC236}">
                <a16:creationId xmlns:a16="http://schemas.microsoft.com/office/drawing/2014/main" id="{940A8B73-BEA9-441D-9F89-7B8AA19580AF}"/>
              </a:ext>
            </a:extLst>
          </p:cNvPr>
          <p:cNvSpPr>
            <a:spLocks noGrp="1"/>
          </p:cNvSpPr>
          <p:nvPr>
            <p:ph type="sldNum" sz="quarter" idx="13"/>
          </p:nvPr>
        </p:nvSpPr>
        <p:spPr/>
        <p:txBody>
          <a:bodyPr/>
          <a:lstStyle/>
          <a:p>
            <a:fld id="{10A2484C-9E4B-47E5-9EA5-8AFFE68A9307}" type="slidenum">
              <a:rPr lang="th-TH" smtClean="0"/>
              <a:pPr/>
              <a:t>32</a:t>
            </a:fld>
            <a:endParaRPr lang="th-TH" sz="1600" dirty="0"/>
          </a:p>
        </p:txBody>
      </p:sp>
      <p:sp>
        <p:nvSpPr>
          <p:cNvPr id="5" name="Oval 4">
            <a:extLst>
              <a:ext uri="{FF2B5EF4-FFF2-40B4-BE49-F238E27FC236}">
                <a16:creationId xmlns:a16="http://schemas.microsoft.com/office/drawing/2014/main" id="{1E7837D7-5050-469E-B908-7B5E6E49993F}"/>
              </a:ext>
            </a:extLst>
          </p:cNvPr>
          <p:cNvSpPr/>
          <p:nvPr/>
        </p:nvSpPr>
        <p:spPr>
          <a:xfrm>
            <a:off x="812800" y="941295"/>
            <a:ext cx="3149600" cy="2487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a:t>Energy efficiency and conservation</a:t>
            </a:r>
          </a:p>
        </p:txBody>
      </p:sp>
      <p:sp>
        <p:nvSpPr>
          <p:cNvPr id="6" name="Oval 5">
            <a:extLst>
              <a:ext uri="{FF2B5EF4-FFF2-40B4-BE49-F238E27FC236}">
                <a16:creationId xmlns:a16="http://schemas.microsoft.com/office/drawing/2014/main" id="{54EDD545-4097-4CC3-954C-D2F97F139C43}"/>
              </a:ext>
            </a:extLst>
          </p:cNvPr>
          <p:cNvSpPr/>
          <p:nvPr/>
        </p:nvSpPr>
        <p:spPr>
          <a:xfrm>
            <a:off x="7315200" y="1012825"/>
            <a:ext cx="3149600" cy="2393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a:t>Decarbonizing electricity and fuels</a:t>
            </a:r>
          </a:p>
        </p:txBody>
      </p:sp>
      <p:sp>
        <p:nvSpPr>
          <p:cNvPr id="13" name="Arrow: Curved Left 12">
            <a:extLst>
              <a:ext uri="{FF2B5EF4-FFF2-40B4-BE49-F238E27FC236}">
                <a16:creationId xmlns:a16="http://schemas.microsoft.com/office/drawing/2014/main" id="{E1E78B96-F218-4E4E-9157-0FBEF1125CDD}"/>
              </a:ext>
            </a:extLst>
          </p:cNvPr>
          <p:cNvSpPr/>
          <p:nvPr/>
        </p:nvSpPr>
        <p:spPr>
          <a:xfrm>
            <a:off x="5651500" y="1349376"/>
            <a:ext cx="1295400" cy="1524000"/>
          </a:xfrm>
          <a:prstGeom prst="curved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a:solidFill>
                <a:schemeClr val="tx1"/>
              </a:solidFill>
            </a:endParaRPr>
          </a:p>
        </p:txBody>
      </p:sp>
      <p:sp>
        <p:nvSpPr>
          <p:cNvPr id="14" name="Arrow: Curved Left 13">
            <a:extLst>
              <a:ext uri="{FF2B5EF4-FFF2-40B4-BE49-F238E27FC236}">
                <a16:creationId xmlns:a16="http://schemas.microsoft.com/office/drawing/2014/main" id="{2CC7FD2B-94DB-4C9C-BBA9-69148B3AD2BC}"/>
              </a:ext>
            </a:extLst>
          </p:cNvPr>
          <p:cNvSpPr/>
          <p:nvPr/>
        </p:nvSpPr>
        <p:spPr>
          <a:xfrm rot="10800000">
            <a:off x="4229101" y="1685927"/>
            <a:ext cx="1295400" cy="1524000"/>
          </a:xfrm>
          <a:prstGeom prst="curved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a:solidFill>
                <a:schemeClr val="tx1"/>
              </a:solidFill>
            </a:endParaRPr>
          </a:p>
        </p:txBody>
      </p:sp>
      <p:sp>
        <p:nvSpPr>
          <p:cNvPr id="15" name="Oval 14">
            <a:extLst>
              <a:ext uri="{FF2B5EF4-FFF2-40B4-BE49-F238E27FC236}">
                <a16:creationId xmlns:a16="http://schemas.microsoft.com/office/drawing/2014/main" id="{57AA5AE4-F6A1-42E0-8233-17016CE15467}"/>
              </a:ext>
            </a:extLst>
          </p:cNvPr>
          <p:cNvSpPr/>
          <p:nvPr/>
        </p:nvSpPr>
        <p:spPr>
          <a:xfrm>
            <a:off x="812800" y="919071"/>
            <a:ext cx="3149600" cy="248770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200" dirty="0"/>
              <a:t>Energy efficiency and conservation</a:t>
            </a:r>
          </a:p>
        </p:txBody>
      </p:sp>
      <p:sp>
        <p:nvSpPr>
          <p:cNvPr id="16" name="Oval 15">
            <a:extLst>
              <a:ext uri="{FF2B5EF4-FFF2-40B4-BE49-F238E27FC236}">
                <a16:creationId xmlns:a16="http://schemas.microsoft.com/office/drawing/2014/main" id="{6F5A4744-A716-4F41-AFEF-34723EACA4E9}"/>
              </a:ext>
            </a:extLst>
          </p:cNvPr>
          <p:cNvSpPr/>
          <p:nvPr/>
        </p:nvSpPr>
        <p:spPr>
          <a:xfrm>
            <a:off x="7315200" y="990601"/>
            <a:ext cx="3149600" cy="239395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200" dirty="0"/>
              <a:t>Decarbonizing electricity and fuels</a:t>
            </a:r>
          </a:p>
        </p:txBody>
      </p:sp>
      <p:sp>
        <p:nvSpPr>
          <p:cNvPr id="17" name="Oval 16">
            <a:extLst>
              <a:ext uri="{FF2B5EF4-FFF2-40B4-BE49-F238E27FC236}">
                <a16:creationId xmlns:a16="http://schemas.microsoft.com/office/drawing/2014/main" id="{D2E4F9E5-706A-4E81-94C8-7D5498C52E91}"/>
              </a:ext>
            </a:extLst>
          </p:cNvPr>
          <p:cNvSpPr/>
          <p:nvPr/>
        </p:nvSpPr>
        <p:spPr>
          <a:xfrm>
            <a:off x="3567953" y="3451223"/>
            <a:ext cx="4114802" cy="286384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200" dirty="0"/>
              <a:t>Switching energy end-uses to lower-carbon, and eventually zero-carbon, energy carriers (e.g. electricity, hydrogen and biofuels)</a:t>
            </a:r>
          </a:p>
        </p:txBody>
      </p:sp>
      <p:sp>
        <p:nvSpPr>
          <p:cNvPr id="20" name="TextBox 19">
            <a:extLst>
              <a:ext uri="{FF2B5EF4-FFF2-40B4-BE49-F238E27FC236}">
                <a16:creationId xmlns:a16="http://schemas.microsoft.com/office/drawing/2014/main" id="{A41D20D6-85E9-4AE5-B6E3-227CAB68292C}"/>
              </a:ext>
            </a:extLst>
          </p:cNvPr>
          <p:cNvSpPr txBox="1"/>
          <p:nvPr/>
        </p:nvSpPr>
        <p:spPr>
          <a:xfrm>
            <a:off x="8462683" y="5715000"/>
            <a:ext cx="3358776" cy="461665"/>
          </a:xfrm>
          <a:prstGeom prst="rect">
            <a:avLst/>
          </a:prstGeom>
          <a:noFill/>
        </p:spPr>
        <p:txBody>
          <a:bodyPr wrap="square">
            <a:spAutoFit/>
          </a:bodyPr>
          <a:lstStyle/>
          <a:p>
            <a:r>
              <a:rPr lang="en-IN" sz="1200" dirty="0"/>
              <a:t>https://www.iddri.org/sites/default/files/import/publications/ddpp_2015synthetisreport.pdf</a:t>
            </a:r>
          </a:p>
        </p:txBody>
      </p:sp>
    </p:spTree>
    <p:extLst>
      <p:ext uri="{BB962C8B-B14F-4D97-AF65-F5344CB8AC3E}">
        <p14:creationId xmlns:p14="http://schemas.microsoft.com/office/powerpoint/2010/main" val="3345473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Illustrations : DDPP </a:t>
            </a:r>
            <a:r>
              <a:rPr lang="mr-IN" dirty="0"/>
              <a:t>–</a:t>
            </a:r>
            <a:r>
              <a:rPr lang="en-US" dirty="0"/>
              <a:t> CHINA</a:t>
            </a:r>
            <a:br>
              <a:rPr lang="en-US" dirty="0"/>
            </a:br>
            <a:r>
              <a:rPr lang="en-US" dirty="0"/>
              <a:t>( Selected  Recommendations)</a:t>
            </a:r>
          </a:p>
        </p:txBody>
      </p:sp>
      <p:sp>
        <p:nvSpPr>
          <p:cNvPr id="3" name="Content Placeholder 2"/>
          <p:cNvSpPr>
            <a:spLocks noGrp="1"/>
          </p:cNvSpPr>
          <p:nvPr>
            <p:ph idx="1"/>
          </p:nvPr>
        </p:nvSpPr>
        <p:spPr/>
        <p:txBody>
          <a:bodyPr/>
          <a:lstStyle/>
          <a:p>
            <a:r>
              <a:rPr lang="en-US" dirty="0"/>
              <a:t>Deep carbonization pathways for the replacement of coal with electricity, penetration rate of electric cars ( EVs) in transport sector ,and potential od Carbon capture and storage (CCS)</a:t>
            </a:r>
          </a:p>
          <a:p>
            <a:r>
              <a:rPr lang="en-US" dirty="0"/>
              <a:t>Strong policy response is needed  for China to transition towards a deep carbonization pathways .</a:t>
            </a:r>
          </a:p>
          <a:p>
            <a:pPr marL="0" indent="0">
              <a:buNone/>
            </a:pPr>
            <a:endParaRPr lang="en-US" dirty="0"/>
          </a:p>
          <a:p>
            <a:r>
              <a:rPr lang="en-US" dirty="0"/>
              <a:t>Promote the transition from carbon intensity control to total carbon emissions control gradually</a:t>
            </a:r>
          </a:p>
          <a:p>
            <a:r>
              <a:rPr lang="en-US" dirty="0"/>
              <a:t>Rely more on market- based measures by developing a reasonable pricing system based on GHG emissions</a:t>
            </a:r>
          </a:p>
          <a:p>
            <a:r>
              <a:rPr lang="en-US" dirty="0"/>
              <a:t>Others (refer to China DDPP Report )</a:t>
            </a:r>
          </a:p>
          <a:p>
            <a:endParaRPr lang="en-US" dirty="0"/>
          </a:p>
          <a:p>
            <a:endParaRPr lang="en-US" dirty="0"/>
          </a:p>
        </p:txBody>
      </p:sp>
      <p:sp>
        <p:nvSpPr>
          <p:cNvPr id="4" name="Slide Number Placeholder 3"/>
          <p:cNvSpPr>
            <a:spLocks noGrp="1"/>
          </p:cNvSpPr>
          <p:nvPr>
            <p:ph type="sldNum" sz="quarter" idx="13"/>
          </p:nvPr>
        </p:nvSpPr>
        <p:spPr/>
        <p:txBody>
          <a:bodyPr/>
          <a:lstStyle/>
          <a:p>
            <a:fld id="{10A2484C-9E4B-47E5-9EA5-8AFFE68A9307}" type="slidenum">
              <a:rPr lang="th-TH" smtClean="0"/>
              <a:pPr/>
              <a:t>33</a:t>
            </a:fld>
            <a:endParaRPr lang="th-TH" sz="1600" dirty="0"/>
          </a:p>
        </p:txBody>
      </p:sp>
    </p:spTree>
    <p:extLst>
      <p:ext uri="{BB962C8B-B14F-4D97-AF65-F5344CB8AC3E}">
        <p14:creationId xmlns:p14="http://schemas.microsoft.com/office/powerpoint/2010/main" val="1466692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Illustrations : DDPP </a:t>
            </a:r>
            <a:r>
              <a:rPr lang="mr-IN" dirty="0"/>
              <a:t>–</a:t>
            </a:r>
            <a:r>
              <a:rPr lang="en-US" dirty="0"/>
              <a:t> USA</a:t>
            </a:r>
            <a:br>
              <a:rPr lang="en-US" dirty="0"/>
            </a:br>
            <a:r>
              <a:rPr lang="en-US" dirty="0"/>
              <a:t>( Selected  Recommendations)</a:t>
            </a:r>
          </a:p>
        </p:txBody>
      </p:sp>
      <p:sp>
        <p:nvSpPr>
          <p:cNvPr id="3" name="Content Placeholder 2"/>
          <p:cNvSpPr>
            <a:spLocks noGrp="1"/>
          </p:cNvSpPr>
          <p:nvPr>
            <p:ph idx="1"/>
          </p:nvPr>
        </p:nvSpPr>
        <p:spPr/>
        <p:txBody>
          <a:bodyPr>
            <a:normAutofit lnSpcReduction="10000"/>
          </a:bodyPr>
          <a:lstStyle/>
          <a:p>
            <a:r>
              <a:rPr lang="en-US" dirty="0"/>
              <a:t>There is still sufficient time for the U.S. to achieve 80% GHG reductions by 2050 relying on natural infrastructure turnover. However, to achieve emissions goals and avoid the costs of early retirement, it is critical to account for economic and operating lifetimes in investment decisions. </a:t>
            </a:r>
          </a:p>
          <a:p>
            <a:r>
              <a:rPr lang="en-US" dirty="0"/>
              <a:t>A deeply decarbonized energy economy would be dominated by fixed cost investments in power generation and in efficient and low-carbon end-use equipment and infrastructure, while fossil fuel prices would play a smaller role. </a:t>
            </a:r>
          </a:p>
          <a:p>
            <a:r>
              <a:rPr lang="en-US" dirty="0"/>
              <a:t>The recent U.S. government commitment to reduce U.S. total GHG emissions by 26–28% below 2005 levels by 2025 is consistent with the results of this report. Figure ES-1 shows the reduction in total GHG </a:t>
            </a:r>
          </a:p>
          <a:p>
            <a:endParaRPr lang="en-US" dirty="0"/>
          </a:p>
          <a:p>
            <a:endParaRPr lang="en-US" dirty="0"/>
          </a:p>
          <a:p>
            <a:endParaRPr lang="en-US" dirty="0"/>
          </a:p>
        </p:txBody>
      </p:sp>
      <p:sp>
        <p:nvSpPr>
          <p:cNvPr id="4" name="Slide Number Placeholder 3"/>
          <p:cNvSpPr>
            <a:spLocks noGrp="1"/>
          </p:cNvSpPr>
          <p:nvPr>
            <p:ph type="sldNum" sz="quarter" idx="13"/>
          </p:nvPr>
        </p:nvSpPr>
        <p:spPr/>
        <p:txBody>
          <a:bodyPr/>
          <a:lstStyle/>
          <a:p>
            <a:fld id="{10A2484C-9E4B-47E5-9EA5-8AFFE68A9307}" type="slidenum">
              <a:rPr lang="th-TH" smtClean="0"/>
              <a:pPr/>
              <a:t>34</a:t>
            </a:fld>
            <a:endParaRPr lang="th-TH" sz="1600" dirty="0"/>
          </a:p>
        </p:txBody>
      </p:sp>
    </p:spTree>
    <p:extLst>
      <p:ext uri="{BB962C8B-B14F-4D97-AF65-F5344CB8AC3E}">
        <p14:creationId xmlns:p14="http://schemas.microsoft.com/office/powerpoint/2010/main" val="2596436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Illustrations : DDPP </a:t>
            </a:r>
            <a:r>
              <a:rPr lang="mr-IN" dirty="0"/>
              <a:t>–</a:t>
            </a:r>
            <a:r>
              <a:rPr lang="en-US" dirty="0"/>
              <a:t> USA</a:t>
            </a:r>
            <a:br>
              <a:rPr lang="en-US" dirty="0"/>
            </a:br>
            <a:r>
              <a:rPr lang="en-US" dirty="0"/>
              <a:t>( Selected  Recommendations)</a:t>
            </a:r>
          </a:p>
        </p:txBody>
      </p:sp>
      <p:sp>
        <p:nvSpPr>
          <p:cNvPr id="3" name="Content Placeholder 2"/>
          <p:cNvSpPr>
            <a:spLocks noGrp="1"/>
          </p:cNvSpPr>
          <p:nvPr>
            <p:ph idx="1"/>
          </p:nvPr>
        </p:nvSpPr>
        <p:spPr/>
        <p:txBody>
          <a:bodyPr>
            <a:normAutofit fontScale="92500"/>
          </a:bodyPr>
          <a:lstStyle/>
          <a:p>
            <a:r>
              <a:rPr lang="en-US" dirty="0"/>
              <a:t> Study did not find any major technical or economic barriers to maintaining the U.S. long-term commitment to reducing GHG emissions consistent with limiting global warming to less than 2°C.  </a:t>
            </a:r>
          </a:p>
          <a:p>
            <a:r>
              <a:rPr lang="en-US" dirty="0"/>
              <a:t>Fossil fuel use not controlled by CCS would be greatly reduced and limited to a smaller number of sources. Decarbonized energy systems of 2050 would look fundamentally different from those of today. </a:t>
            </a:r>
          </a:p>
          <a:p>
            <a:r>
              <a:rPr lang="en-US" dirty="0"/>
              <a:t>The majority of final energy would be delivered in a form that is currently delivered by network providers today (e.g. the utilities that operate the electricity grid and gas pipeline system). </a:t>
            </a:r>
          </a:p>
          <a:p>
            <a:r>
              <a:rPr lang="en-US" dirty="0"/>
              <a:t>Deep emission reductions would depend on interactions across sectors and fuel types that today may not share the same markets or regulatory environments, suggesting a need for policy innovation. </a:t>
            </a:r>
          </a:p>
          <a:p>
            <a:endParaRPr lang="en-US" dirty="0"/>
          </a:p>
          <a:p>
            <a:endParaRPr lang="en-US" dirty="0"/>
          </a:p>
        </p:txBody>
      </p:sp>
      <p:sp>
        <p:nvSpPr>
          <p:cNvPr id="4" name="Slide Number Placeholder 3"/>
          <p:cNvSpPr>
            <a:spLocks noGrp="1"/>
          </p:cNvSpPr>
          <p:nvPr>
            <p:ph type="sldNum" sz="quarter" idx="13"/>
          </p:nvPr>
        </p:nvSpPr>
        <p:spPr/>
        <p:txBody>
          <a:bodyPr/>
          <a:lstStyle/>
          <a:p>
            <a:fld id="{10A2484C-9E4B-47E5-9EA5-8AFFE68A9307}" type="slidenum">
              <a:rPr lang="th-TH" smtClean="0"/>
              <a:pPr/>
              <a:t>35</a:t>
            </a:fld>
            <a:endParaRPr lang="th-TH" sz="1600" dirty="0"/>
          </a:p>
        </p:txBody>
      </p:sp>
    </p:spTree>
    <p:extLst>
      <p:ext uri="{BB962C8B-B14F-4D97-AF65-F5344CB8AC3E}">
        <p14:creationId xmlns:p14="http://schemas.microsoft.com/office/powerpoint/2010/main" val="255577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DDPP FINDINGS</a:t>
            </a:r>
          </a:p>
        </p:txBody>
      </p:sp>
      <p:sp>
        <p:nvSpPr>
          <p:cNvPr id="3" name="Content Placeholder 2"/>
          <p:cNvSpPr>
            <a:spLocks noGrp="1"/>
          </p:cNvSpPr>
          <p:nvPr>
            <p:ph idx="1"/>
          </p:nvPr>
        </p:nvSpPr>
        <p:spPr/>
        <p:txBody>
          <a:bodyPr/>
          <a:lstStyle/>
          <a:p>
            <a:r>
              <a:rPr lang="en-US" b="1" i="1" dirty="0"/>
              <a:t>DDPP analyses show that goal of limiting the rise of global temperature due to 2°c or less is barely possible using the existing technology</a:t>
            </a:r>
          </a:p>
          <a:p>
            <a:endParaRPr lang="en-US" dirty="0"/>
          </a:p>
        </p:txBody>
      </p:sp>
      <p:sp>
        <p:nvSpPr>
          <p:cNvPr id="4" name="Slide Number Placeholder 3"/>
          <p:cNvSpPr>
            <a:spLocks noGrp="1"/>
          </p:cNvSpPr>
          <p:nvPr>
            <p:ph type="sldNum" sz="quarter" idx="13"/>
          </p:nvPr>
        </p:nvSpPr>
        <p:spPr/>
        <p:txBody>
          <a:bodyPr/>
          <a:lstStyle/>
          <a:p>
            <a:fld id="{10A2484C-9E4B-47E5-9EA5-8AFFE68A9307}" type="slidenum">
              <a:rPr lang="th-TH" smtClean="0"/>
              <a:pPr/>
              <a:t>36</a:t>
            </a:fld>
            <a:endParaRPr lang="th-TH" sz="1600" dirty="0"/>
          </a:p>
        </p:txBody>
      </p:sp>
    </p:spTree>
    <p:extLst>
      <p:ext uri="{BB962C8B-B14F-4D97-AF65-F5344CB8AC3E}">
        <p14:creationId xmlns:p14="http://schemas.microsoft.com/office/powerpoint/2010/main" val="3329974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i="1" dirty="0"/>
              <a:t>Carbon neutral and zero net emissions will be a priority agenda in COP 26 in November 2021 .</a:t>
            </a:r>
          </a:p>
          <a:p>
            <a:r>
              <a:rPr lang="en-US" sz="4000" b="1" i="1" dirty="0"/>
              <a:t>A </a:t>
            </a:r>
            <a:r>
              <a:rPr lang="en-US" sz="4000" b="1" i="1"/>
              <a:t>timely topic </a:t>
            </a:r>
            <a:endParaRPr lang="en-US" sz="4000" b="1" i="1" dirty="0"/>
          </a:p>
        </p:txBody>
      </p:sp>
      <p:sp>
        <p:nvSpPr>
          <p:cNvPr id="4" name="Slide Number Placeholder 3"/>
          <p:cNvSpPr>
            <a:spLocks noGrp="1"/>
          </p:cNvSpPr>
          <p:nvPr>
            <p:ph type="sldNum" sz="quarter" idx="13"/>
          </p:nvPr>
        </p:nvSpPr>
        <p:spPr/>
        <p:txBody>
          <a:bodyPr/>
          <a:lstStyle/>
          <a:p>
            <a:fld id="{10A2484C-9E4B-47E5-9EA5-8AFFE68A9307}" type="slidenum">
              <a:rPr lang="th-TH" smtClean="0"/>
              <a:pPr/>
              <a:t>37</a:t>
            </a:fld>
            <a:endParaRPr lang="th-TH" sz="1600" dirty="0"/>
          </a:p>
        </p:txBody>
      </p:sp>
    </p:spTree>
    <p:extLst>
      <p:ext uri="{BB962C8B-B14F-4D97-AF65-F5344CB8AC3E}">
        <p14:creationId xmlns:p14="http://schemas.microsoft.com/office/powerpoint/2010/main" val="4162060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8F16-B2E5-4990-A89F-742BF650FF3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51512A7-8C11-4128-AEDB-76F3DB293B3F}"/>
              </a:ext>
            </a:extLst>
          </p:cNvPr>
          <p:cNvSpPr>
            <a:spLocks noGrp="1"/>
          </p:cNvSpPr>
          <p:nvPr>
            <p:ph idx="1"/>
          </p:nvPr>
        </p:nvSpPr>
        <p:spPr>
          <a:xfrm>
            <a:off x="687999" y="1371600"/>
            <a:ext cx="10972800" cy="4725031"/>
          </a:xfrm>
        </p:spPr>
        <p:txBody>
          <a:bodyPr>
            <a:normAutofit/>
          </a:bodyPr>
          <a:lstStyle/>
          <a:p>
            <a:endParaRPr lang="en-US" sz="1800" dirty="0"/>
          </a:p>
          <a:p>
            <a:endParaRPr lang="en-US" sz="1800" dirty="0"/>
          </a:p>
        </p:txBody>
      </p:sp>
      <p:sp>
        <p:nvSpPr>
          <p:cNvPr id="4" name="Slide Number Placeholder 3">
            <a:extLst>
              <a:ext uri="{FF2B5EF4-FFF2-40B4-BE49-F238E27FC236}">
                <a16:creationId xmlns:a16="http://schemas.microsoft.com/office/drawing/2014/main" id="{923179B1-916B-4176-996C-8DA387A084E8}"/>
              </a:ext>
            </a:extLst>
          </p:cNvPr>
          <p:cNvSpPr>
            <a:spLocks noGrp="1"/>
          </p:cNvSpPr>
          <p:nvPr>
            <p:ph type="sldNum" sz="quarter" idx="13"/>
          </p:nvPr>
        </p:nvSpPr>
        <p:spPr/>
        <p:txBody>
          <a:bodyPr/>
          <a:lstStyle/>
          <a:p>
            <a:fld id="{10A2484C-9E4B-47E5-9EA5-8AFFE68A9307}" type="slidenum">
              <a:rPr lang="th-TH" smtClean="0"/>
              <a:pPr/>
              <a:t>38</a:t>
            </a:fld>
            <a:endParaRPr lang="th-TH" dirty="0"/>
          </a:p>
        </p:txBody>
      </p:sp>
      <p:sp>
        <p:nvSpPr>
          <p:cNvPr id="6" name="TextBox 5">
            <a:extLst>
              <a:ext uri="{FF2B5EF4-FFF2-40B4-BE49-F238E27FC236}">
                <a16:creationId xmlns:a16="http://schemas.microsoft.com/office/drawing/2014/main" id="{DA7647F7-228D-4C58-88B1-AC026F9DB817}"/>
              </a:ext>
            </a:extLst>
          </p:cNvPr>
          <p:cNvSpPr txBox="1"/>
          <p:nvPr/>
        </p:nvSpPr>
        <p:spPr>
          <a:xfrm>
            <a:off x="544647" y="1228397"/>
            <a:ext cx="10959353" cy="2462213"/>
          </a:xfrm>
          <a:prstGeom prst="rect">
            <a:avLst/>
          </a:prstGeom>
          <a:noFill/>
        </p:spPr>
        <p:txBody>
          <a:bodyPr wrap="square">
            <a:spAutoFit/>
          </a:bodyPr>
          <a:lstStyle/>
          <a:p>
            <a:r>
              <a:rPr lang="en-IN" sz="1400" dirty="0">
                <a:hlinkClick r:id="rId2"/>
              </a:rPr>
              <a:t>https://www.iddri.org/sites/default/files/import/publications/ddpp_2015synthetisreport.pdf</a:t>
            </a:r>
            <a:endParaRPr lang="en-IN" sz="1400" dirty="0"/>
          </a:p>
          <a:p>
            <a:endParaRPr lang="en-IN" sz="1400" dirty="0"/>
          </a:p>
          <a:p>
            <a:r>
              <a:rPr kumimoji="0" lang="en-US" altLang="en-US" sz="14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https://www.iddri.org/en/publications-and-events/blog-post/carbon-neutrality-key-political-attractor-reach-paris-agreement</a:t>
            </a:r>
            <a:r>
              <a:rPr kumimoji="0" lang="en-US" altLang="en-US" sz="1400" b="0" i="0" u="none" strike="noStrike" cap="none" normalizeH="0" baseline="0" dirty="0">
                <a:ln>
                  <a:noFill/>
                </a:ln>
                <a:solidFill>
                  <a:schemeClr val="tx1"/>
                </a:solidFill>
                <a:effectLst/>
              </a:rPr>
              <a:t> </a:t>
            </a:r>
          </a:p>
          <a:p>
            <a:endParaRPr kumimoji="0" lang="en-US" altLang="en-US" sz="1400" b="0" i="0" u="none" strike="noStrike" cap="none" normalizeH="0" baseline="0" dirty="0">
              <a:ln>
                <a:noFill/>
              </a:ln>
              <a:solidFill>
                <a:schemeClr val="tx1"/>
              </a:solidFill>
              <a:effectLst/>
              <a:latin typeface="Arial" panose="020B0604020202020204" pitchFamily="34" charset="0"/>
              <a:hlinkClick r:id="rId4"/>
            </a:endParaRPr>
          </a:p>
          <a:p>
            <a:r>
              <a:rPr kumimoji="0" lang="en-US" altLang="en-US" sz="1400" b="0" i="0" u="none" strike="noStrike" cap="none" normalizeH="0" baseline="0" dirty="0">
                <a:ln>
                  <a:noFill/>
                </a:ln>
                <a:solidFill>
                  <a:schemeClr val="tx1"/>
                </a:solidFill>
                <a:effectLst/>
                <a:latin typeface="Arial" panose="020B0604020202020204" pitchFamily="34" charset="0"/>
                <a:hlinkClick r:id="rId4"/>
              </a:rPr>
              <a:t>https://www.nature.com/articles/d41586-020-02927-9</a:t>
            </a:r>
            <a:r>
              <a:rPr kumimoji="0" lang="en-US" altLang="en-US" sz="1400" b="0" i="0" u="none" strike="noStrike" cap="none" normalizeH="0" baseline="0" dirty="0">
                <a:ln>
                  <a:noFill/>
                </a:ln>
                <a:solidFill>
                  <a:schemeClr val="tx1"/>
                </a:solidFill>
                <a:effectLst/>
                <a:latin typeface="Arial" panose="020B0604020202020204" pitchFamily="34" charset="0"/>
              </a:rPr>
              <a:t> </a:t>
            </a:r>
          </a:p>
          <a:p>
            <a:endParaRPr lang="en-IN" dirty="0"/>
          </a:p>
          <a:p>
            <a:endParaRPr lang="en-IN" dirty="0"/>
          </a:p>
          <a:p>
            <a:endParaRPr lang="en-IN" sz="2800" dirty="0"/>
          </a:p>
        </p:txBody>
      </p:sp>
      <p:sp>
        <p:nvSpPr>
          <p:cNvPr id="7" name="Rectangle 1">
            <a:extLst>
              <a:ext uri="{FF2B5EF4-FFF2-40B4-BE49-F238E27FC236}">
                <a16:creationId xmlns:a16="http://schemas.microsoft.com/office/drawing/2014/main" id="{A4436AC3-CE02-4159-8650-004B2FFB99F8}"/>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56968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9611-C5B9-48AC-AAB4-34C344B172B8}"/>
              </a:ext>
            </a:extLst>
          </p:cNvPr>
          <p:cNvSpPr>
            <a:spLocks noGrp="1"/>
          </p:cNvSpPr>
          <p:nvPr>
            <p:ph type="title"/>
          </p:nvPr>
        </p:nvSpPr>
        <p:spPr>
          <a:xfrm>
            <a:off x="1981200" y="2743201"/>
            <a:ext cx="8229600" cy="838835"/>
          </a:xfrm>
        </p:spPr>
        <p:txBody>
          <a:bodyPr/>
          <a:lstStyle/>
          <a:p>
            <a:r>
              <a:rPr lang="en-IN" dirty="0"/>
              <a:t>Thank you</a:t>
            </a:r>
          </a:p>
        </p:txBody>
      </p:sp>
      <p:sp>
        <p:nvSpPr>
          <p:cNvPr id="4" name="Slide Number Placeholder 3">
            <a:extLst>
              <a:ext uri="{FF2B5EF4-FFF2-40B4-BE49-F238E27FC236}">
                <a16:creationId xmlns:a16="http://schemas.microsoft.com/office/drawing/2014/main" id="{2AF13CAA-5DB2-4124-B473-1F90EDD6DC2D}"/>
              </a:ext>
            </a:extLst>
          </p:cNvPr>
          <p:cNvSpPr>
            <a:spLocks noGrp="1"/>
          </p:cNvSpPr>
          <p:nvPr>
            <p:ph type="sldNum" sz="quarter" idx="13"/>
          </p:nvPr>
        </p:nvSpPr>
        <p:spPr/>
        <p:txBody>
          <a:bodyPr/>
          <a:lstStyle/>
          <a:p>
            <a:fld id="{10A2484C-9E4B-47E5-9EA5-8AFFE68A9307}" type="slidenum">
              <a:rPr lang="th-TH" smtClean="0"/>
              <a:pPr/>
              <a:t>39</a:t>
            </a:fld>
            <a:endParaRPr lang="th-TH" dirty="0"/>
          </a:p>
        </p:txBody>
      </p:sp>
      <p:sp>
        <p:nvSpPr>
          <p:cNvPr id="5" name="Content Placeholder 2">
            <a:extLst>
              <a:ext uri="{FF2B5EF4-FFF2-40B4-BE49-F238E27FC236}">
                <a16:creationId xmlns:a16="http://schemas.microsoft.com/office/drawing/2014/main" id="{976485D4-2012-4D8B-AF27-DA25094A41E0}"/>
              </a:ext>
            </a:extLst>
          </p:cNvPr>
          <p:cNvSpPr>
            <a:spLocks noGrp="1"/>
          </p:cNvSpPr>
          <p:nvPr>
            <p:ph idx="1"/>
          </p:nvPr>
        </p:nvSpPr>
        <p:spPr>
          <a:xfrm>
            <a:off x="1524000" y="3429000"/>
            <a:ext cx="9144000" cy="715332"/>
          </a:xfrm>
        </p:spPr>
        <p:txBody>
          <a:bodyPr/>
          <a:lstStyle/>
          <a:p>
            <a:pPr marL="0" indent="0" algn="ctr">
              <a:buNone/>
            </a:pPr>
            <a:r>
              <a:rPr lang="en-IN" sz="1800" dirty="0"/>
              <a:t>Contact: </a:t>
            </a:r>
            <a:r>
              <a:rPr lang="en-IN" sz="1800" dirty="0" err="1"/>
              <a:t>Dr.</a:t>
            </a:r>
            <a:r>
              <a:rPr lang="en-IN" sz="1800" dirty="0"/>
              <a:t> Bindu </a:t>
            </a:r>
            <a:r>
              <a:rPr lang="en-IN" sz="1800" dirty="0" err="1"/>
              <a:t>Lohani</a:t>
            </a:r>
            <a:r>
              <a:rPr lang="en-IN" sz="1800" dirty="0"/>
              <a:t> (</a:t>
            </a:r>
            <a:r>
              <a:rPr lang="de-DE" sz="1800" dirty="0">
                <a:hlinkClick r:id="rId2"/>
              </a:rPr>
              <a:t>bnlohani@gmail.com</a:t>
            </a:r>
            <a:r>
              <a:rPr lang="en-IN" sz="1800" dirty="0"/>
              <a:t>)</a:t>
            </a:r>
          </a:p>
          <a:p>
            <a:pPr marL="0" indent="0" algn="ctr">
              <a:buNone/>
            </a:pPr>
            <a:endParaRPr lang="en-IN" sz="1800" dirty="0">
              <a:solidFill>
                <a:srgbClr val="222222"/>
              </a:solidFill>
              <a:latin typeface="Roboto"/>
            </a:endParaRPr>
          </a:p>
          <a:p>
            <a:pPr marL="0" indent="0" algn="ctr">
              <a:buNone/>
            </a:pPr>
            <a:endParaRPr lang="en-IN" dirty="0">
              <a:solidFill>
                <a:srgbClr val="222222"/>
              </a:solidFill>
              <a:latin typeface="Roboto"/>
            </a:endParaRPr>
          </a:p>
          <a:p>
            <a:pPr marL="0" indent="0" algn="ctr">
              <a:buNone/>
            </a:pPr>
            <a:endParaRPr lang="en-IN" dirty="0"/>
          </a:p>
        </p:txBody>
      </p:sp>
    </p:spTree>
    <p:extLst>
      <p:ext uri="{BB962C8B-B14F-4D97-AF65-F5344CB8AC3E}">
        <p14:creationId xmlns:p14="http://schemas.microsoft.com/office/powerpoint/2010/main" val="3720596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1766"/>
            <a:ext cx="10795000" cy="1296034"/>
          </a:xfrm>
        </p:spPr>
        <p:txBody>
          <a:bodyPr>
            <a:noAutofit/>
          </a:bodyPr>
          <a:lstStyle/>
          <a:p>
            <a:r>
              <a:rPr lang="en-US" sz="3600" dirty="0"/>
              <a:t>THE IPCC SPECIAL REPORT on GLOBAL WARMING of 1.5 ° C </a:t>
            </a:r>
            <a:br>
              <a:rPr lang="en-US" sz="3600" dirty="0"/>
            </a:br>
            <a:endParaRPr lang="en-US" sz="3600" b="0" dirty="0"/>
          </a:p>
        </p:txBody>
      </p:sp>
      <p:sp>
        <p:nvSpPr>
          <p:cNvPr id="3" name="Content Placeholder 2"/>
          <p:cNvSpPr>
            <a:spLocks noGrp="1"/>
          </p:cNvSpPr>
          <p:nvPr>
            <p:ph idx="1"/>
          </p:nvPr>
        </p:nvSpPr>
        <p:spPr>
          <a:xfrm>
            <a:off x="762000" y="1752600"/>
            <a:ext cx="10972800" cy="4525963"/>
          </a:xfrm>
        </p:spPr>
        <p:txBody>
          <a:bodyPr>
            <a:normAutofit/>
          </a:bodyPr>
          <a:lstStyle/>
          <a:p>
            <a:pPr marL="0" indent="0">
              <a:buNone/>
            </a:pPr>
            <a:r>
              <a:rPr lang="en-US" sz="4400" dirty="0"/>
              <a:t>.</a:t>
            </a:r>
            <a:r>
              <a:rPr lang="en-US" dirty="0"/>
              <a:t>Published by Intergovernmental Panel on Climate Change ( IPCC) on     8 October 2018</a:t>
            </a:r>
          </a:p>
          <a:p>
            <a:pPr marL="0" indent="0">
              <a:buNone/>
            </a:pPr>
            <a:endParaRPr lang="en-US" dirty="0"/>
          </a:p>
          <a:p>
            <a:pPr marL="0" indent="0">
              <a:buNone/>
            </a:pPr>
            <a:r>
              <a:rPr lang="en-US" dirty="0"/>
              <a:t>. The report approved in Incheon , Korea, includes over 6000 scientific references, and was prepared by 91 Authors from 40 countries</a:t>
            </a:r>
          </a:p>
          <a:p>
            <a:pPr marL="0" indent="0">
              <a:buNone/>
            </a:pPr>
            <a:endParaRPr lang="en-US" dirty="0"/>
          </a:p>
        </p:txBody>
      </p:sp>
      <p:sp>
        <p:nvSpPr>
          <p:cNvPr id="4" name="Slide Number Placeholder 3"/>
          <p:cNvSpPr>
            <a:spLocks noGrp="1"/>
          </p:cNvSpPr>
          <p:nvPr>
            <p:ph type="sldNum" sz="quarter" idx="13"/>
          </p:nvPr>
        </p:nvSpPr>
        <p:spPr/>
        <p:txBody>
          <a:bodyPr/>
          <a:lstStyle/>
          <a:p>
            <a:fld id="{10A2484C-9E4B-47E5-9EA5-8AFFE68A9307}" type="slidenum">
              <a:rPr lang="th-TH" smtClean="0"/>
              <a:pPr/>
              <a:t>4</a:t>
            </a:fld>
            <a:endParaRPr lang="th-TH" sz="1600" dirty="0"/>
          </a:p>
        </p:txBody>
      </p:sp>
    </p:spTree>
    <p:extLst>
      <p:ext uri="{BB962C8B-B14F-4D97-AF65-F5344CB8AC3E}">
        <p14:creationId xmlns:p14="http://schemas.microsoft.com/office/powerpoint/2010/main" val="148906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9410" y="616226"/>
            <a:ext cx="9859616" cy="5295624"/>
          </a:xfrm>
        </p:spPr>
      </p:pic>
    </p:spTree>
    <p:extLst>
      <p:ext uri="{BB962C8B-B14F-4D97-AF65-F5344CB8AC3E}">
        <p14:creationId xmlns:p14="http://schemas.microsoft.com/office/powerpoint/2010/main" val="2801835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C114-6F95-41B6-B321-C40806D21615}"/>
              </a:ext>
            </a:extLst>
          </p:cNvPr>
          <p:cNvSpPr>
            <a:spLocks noGrp="1"/>
          </p:cNvSpPr>
          <p:nvPr>
            <p:ph type="title"/>
          </p:nvPr>
        </p:nvSpPr>
        <p:spPr/>
        <p:txBody>
          <a:bodyPr/>
          <a:lstStyle/>
          <a:p>
            <a:r>
              <a:rPr lang="en-IN" dirty="0"/>
              <a:t>Carbon Cycle</a:t>
            </a:r>
          </a:p>
        </p:txBody>
      </p:sp>
      <p:pic>
        <p:nvPicPr>
          <p:cNvPr id="6" name="Content Placeholder 5" descr="Diagram&#10;&#10;Description automatically generated">
            <a:extLst>
              <a:ext uri="{FF2B5EF4-FFF2-40B4-BE49-F238E27FC236}">
                <a16:creationId xmlns:a16="http://schemas.microsoft.com/office/drawing/2014/main" id="{83F3B3F6-203B-4195-9C6D-A2FA6BC2CA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143000"/>
            <a:ext cx="9677400" cy="5082380"/>
          </a:xfrm>
        </p:spPr>
      </p:pic>
      <p:sp>
        <p:nvSpPr>
          <p:cNvPr id="4" name="Slide Number Placeholder 3">
            <a:extLst>
              <a:ext uri="{FF2B5EF4-FFF2-40B4-BE49-F238E27FC236}">
                <a16:creationId xmlns:a16="http://schemas.microsoft.com/office/drawing/2014/main" id="{2C3A350B-E4ED-4EEF-80F1-129D691151CA}"/>
              </a:ext>
            </a:extLst>
          </p:cNvPr>
          <p:cNvSpPr>
            <a:spLocks noGrp="1"/>
          </p:cNvSpPr>
          <p:nvPr>
            <p:ph type="sldNum" sz="quarter" idx="13"/>
          </p:nvPr>
        </p:nvSpPr>
        <p:spPr/>
        <p:txBody>
          <a:bodyPr/>
          <a:lstStyle/>
          <a:p>
            <a:fld id="{10A2484C-9E4B-47E5-9EA5-8AFFE68A9307}" type="slidenum">
              <a:rPr lang="th-TH" smtClean="0"/>
              <a:pPr/>
              <a:t>41</a:t>
            </a:fld>
            <a:endParaRPr lang="th-TH" sz="1600" dirty="0"/>
          </a:p>
        </p:txBody>
      </p:sp>
    </p:spTree>
    <p:extLst>
      <p:ext uri="{BB962C8B-B14F-4D97-AF65-F5344CB8AC3E}">
        <p14:creationId xmlns:p14="http://schemas.microsoft.com/office/powerpoint/2010/main" val="4171320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BEC1-3941-40A9-9978-9F86E29EDD96}"/>
              </a:ext>
            </a:extLst>
          </p:cNvPr>
          <p:cNvSpPr>
            <a:spLocks noGrp="1"/>
          </p:cNvSpPr>
          <p:nvPr>
            <p:ph type="title"/>
          </p:nvPr>
        </p:nvSpPr>
        <p:spPr/>
        <p:txBody>
          <a:bodyPr/>
          <a:lstStyle/>
          <a:p>
            <a:r>
              <a:rPr lang="en-IN" dirty="0"/>
              <a:t>Progress of Sectors</a:t>
            </a:r>
          </a:p>
        </p:txBody>
      </p:sp>
      <p:pic>
        <p:nvPicPr>
          <p:cNvPr id="6" name="Content Placeholder 5" descr="Timeline&#10;&#10;Description automatically generated">
            <a:extLst>
              <a:ext uri="{FF2B5EF4-FFF2-40B4-BE49-F238E27FC236}">
                <a16:creationId xmlns:a16="http://schemas.microsoft.com/office/drawing/2014/main" id="{7C0F0AB3-DBAD-4148-A0AB-98094EC845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066800"/>
            <a:ext cx="10972800" cy="5158582"/>
          </a:xfrm>
        </p:spPr>
      </p:pic>
      <p:sp>
        <p:nvSpPr>
          <p:cNvPr id="4" name="Slide Number Placeholder 3">
            <a:extLst>
              <a:ext uri="{FF2B5EF4-FFF2-40B4-BE49-F238E27FC236}">
                <a16:creationId xmlns:a16="http://schemas.microsoft.com/office/drawing/2014/main" id="{A1D87B72-D3D8-406C-8B50-52BBD080AA4F}"/>
              </a:ext>
            </a:extLst>
          </p:cNvPr>
          <p:cNvSpPr>
            <a:spLocks noGrp="1"/>
          </p:cNvSpPr>
          <p:nvPr>
            <p:ph type="sldNum" sz="quarter" idx="13"/>
          </p:nvPr>
        </p:nvSpPr>
        <p:spPr/>
        <p:txBody>
          <a:bodyPr/>
          <a:lstStyle/>
          <a:p>
            <a:fld id="{10A2484C-9E4B-47E5-9EA5-8AFFE68A9307}" type="slidenum">
              <a:rPr lang="th-TH" smtClean="0"/>
              <a:pPr/>
              <a:t>42</a:t>
            </a:fld>
            <a:endParaRPr lang="th-TH" sz="1600" dirty="0"/>
          </a:p>
        </p:txBody>
      </p:sp>
      <p:sp>
        <p:nvSpPr>
          <p:cNvPr id="8" name="TextBox 7">
            <a:extLst>
              <a:ext uri="{FF2B5EF4-FFF2-40B4-BE49-F238E27FC236}">
                <a16:creationId xmlns:a16="http://schemas.microsoft.com/office/drawing/2014/main" id="{6F06D9E5-E07C-4E89-8B81-3F55330C145C}"/>
              </a:ext>
            </a:extLst>
          </p:cNvPr>
          <p:cNvSpPr txBox="1"/>
          <p:nvPr/>
        </p:nvSpPr>
        <p:spPr>
          <a:xfrm>
            <a:off x="3657600" y="6187074"/>
            <a:ext cx="8229600" cy="338554"/>
          </a:xfrm>
          <a:prstGeom prst="rect">
            <a:avLst/>
          </a:prstGeom>
          <a:noFill/>
        </p:spPr>
        <p:txBody>
          <a:bodyPr wrap="square">
            <a:spAutoFit/>
          </a:bodyPr>
          <a:lstStyle/>
          <a:p>
            <a:r>
              <a:rPr lang="en-IN" sz="1600" dirty="0"/>
              <a:t>https://e360.yale.edu/features/deep-decarbonization-a-realistic-way-forward-on-climate-change</a:t>
            </a:r>
          </a:p>
        </p:txBody>
      </p:sp>
    </p:spTree>
    <p:extLst>
      <p:ext uri="{BB962C8B-B14F-4D97-AF65-F5344CB8AC3E}">
        <p14:creationId xmlns:p14="http://schemas.microsoft.com/office/powerpoint/2010/main" val="435173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9462-653F-43AC-8536-16E4BAEE8F7F}"/>
              </a:ext>
            </a:extLst>
          </p:cNvPr>
          <p:cNvSpPr>
            <a:spLocks noGrp="1"/>
          </p:cNvSpPr>
          <p:nvPr>
            <p:ph type="title"/>
          </p:nvPr>
        </p:nvSpPr>
        <p:spPr/>
        <p:txBody>
          <a:bodyPr/>
          <a:lstStyle/>
          <a:p>
            <a:r>
              <a:rPr lang="en-US" dirty="0"/>
              <a:t>Emissions</a:t>
            </a:r>
            <a:endParaRPr lang="en-IN" dirty="0"/>
          </a:p>
        </p:txBody>
      </p:sp>
      <p:sp>
        <p:nvSpPr>
          <p:cNvPr id="4" name="Slide Number Placeholder 3">
            <a:extLst>
              <a:ext uri="{FF2B5EF4-FFF2-40B4-BE49-F238E27FC236}">
                <a16:creationId xmlns:a16="http://schemas.microsoft.com/office/drawing/2014/main" id="{BE7C8FC9-C910-45D2-9C1E-8E2E525C5A16}"/>
              </a:ext>
            </a:extLst>
          </p:cNvPr>
          <p:cNvSpPr>
            <a:spLocks noGrp="1"/>
          </p:cNvSpPr>
          <p:nvPr>
            <p:ph type="sldNum" sz="quarter" idx="13"/>
          </p:nvPr>
        </p:nvSpPr>
        <p:spPr/>
        <p:txBody>
          <a:bodyPr/>
          <a:lstStyle/>
          <a:p>
            <a:fld id="{10A2484C-9E4B-47E5-9EA5-8AFFE68A9307}" type="slidenum">
              <a:rPr lang="th-TH" smtClean="0"/>
              <a:pPr/>
              <a:t>43</a:t>
            </a:fld>
            <a:endParaRPr lang="th-TH" sz="1600" dirty="0"/>
          </a:p>
        </p:txBody>
      </p:sp>
      <p:sp>
        <p:nvSpPr>
          <p:cNvPr id="8" name="Content Placeholder 7">
            <a:extLst>
              <a:ext uri="{FF2B5EF4-FFF2-40B4-BE49-F238E27FC236}">
                <a16:creationId xmlns:a16="http://schemas.microsoft.com/office/drawing/2014/main" id="{E4114A86-93A6-437B-8E63-E36C10B24646}"/>
              </a:ext>
            </a:extLst>
          </p:cNvPr>
          <p:cNvSpPr>
            <a:spLocks noGrp="1"/>
          </p:cNvSpPr>
          <p:nvPr>
            <p:ph idx="1"/>
          </p:nvPr>
        </p:nvSpPr>
        <p:spPr/>
        <p:txBody>
          <a:bodyPr/>
          <a:lstStyle/>
          <a:p>
            <a:endParaRPr lang="en-IN"/>
          </a:p>
        </p:txBody>
      </p:sp>
      <p:pic>
        <p:nvPicPr>
          <p:cNvPr id="10" name="Picture 9">
            <a:extLst>
              <a:ext uri="{FF2B5EF4-FFF2-40B4-BE49-F238E27FC236}">
                <a16:creationId xmlns:a16="http://schemas.microsoft.com/office/drawing/2014/main" id="{5AE32277-0359-4663-9A3E-E4F382104C27}"/>
              </a:ext>
            </a:extLst>
          </p:cNvPr>
          <p:cNvPicPr>
            <a:picLocks noChangeAspect="1"/>
          </p:cNvPicPr>
          <p:nvPr/>
        </p:nvPicPr>
        <p:blipFill rotWithShape="1">
          <a:blip r:embed="rId2"/>
          <a:srcRect t="4270"/>
          <a:stretch/>
        </p:blipFill>
        <p:spPr>
          <a:xfrm>
            <a:off x="613087" y="791644"/>
            <a:ext cx="10766113" cy="5533587"/>
          </a:xfrm>
          <a:prstGeom prst="rect">
            <a:avLst/>
          </a:prstGeom>
        </p:spPr>
      </p:pic>
    </p:spTree>
    <p:extLst>
      <p:ext uri="{BB962C8B-B14F-4D97-AF65-F5344CB8AC3E}">
        <p14:creationId xmlns:p14="http://schemas.microsoft.com/office/powerpoint/2010/main" val="359818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B006-BD5B-4A2C-813A-ED52D0D62AE4}"/>
              </a:ext>
            </a:extLst>
          </p:cNvPr>
          <p:cNvSpPr>
            <a:spLocks noGrp="1"/>
          </p:cNvSpPr>
          <p:nvPr>
            <p:ph type="title"/>
          </p:nvPr>
        </p:nvSpPr>
        <p:spPr/>
        <p:txBody>
          <a:bodyPr/>
          <a:lstStyle/>
          <a:p>
            <a:r>
              <a:rPr lang="en-IN" dirty="0"/>
              <a:t>IPCC AR5 Scenarios</a:t>
            </a:r>
          </a:p>
        </p:txBody>
      </p:sp>
      <p:pic>
        <p:nvPicPr>
          <p:cNvPr id="6" name="Content Placeholder 5" descr="Chart&#10;&#10;Description automatically generated">
            <a:extLst>
              <a:ext uri="{FF2B5EF4-FFF2-40B4-BE49-F238E27FC236}">
                <a16:creationId xmlns:a16="http://schemas.microsoft.com/office/drawing/2014/main" id="{EA1B7564-ECB9-4CC8-80E2-4B037A294C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914400"/>
            <a:ext cx="9906000" cy="5441951"/>
          </a:xfrm>
        </p:spPr>
      </p:pic>
      <p:sp>
        <p:nvSpPr>
          <p:cNvPr id="4" name="Slide Number Placeholder 3">
            <a:extLst>
              <a:ext uri="{FF2B5EF4-FFF2-40B4-BE49-F238E27FC236}">
                <a16:creationId xmlns:a16="http://schemas.microsoft.com/office/drawing/2014/main" id="{8F423018-DB95-4F3C-BF39-7B6A75920C3D}"/>
              </a:ext>
            </a:extLst>
          </p:cNvPr>
          <p:cNvSpPr>
            <a:spLocks noGrp="1"/>
          </p:cNvSpPr>
          <p:nvPr>
            <p:ph type="sldNum" sz="quarter" idx="13"/>
          </p:nvPr>
        </p:nvSpPr>
        <p:spPr/>
        <p:txBody>
          <a:bodyPr/>
          <a:lstStyle/>
          <a:p>
            <a:fld id="{10A2484C-9E4B-47E5-9EA5-8AFFE68A9307}" type="slidenum">
              <a:rPr lang="th-TH" smtClean="0"/>
              <a:pPr/>
              <a:t>5</a:t>
            </a:fld>
            <a:endParaRPr lang="th-TH" sz="1600" dirty="0"/>
          </a:p>
        </p:txBody>
      </p:sp>
      <p:sp>
        <p:nvSpPr>
          <p:cNvPr id="7" name="Rectangle 6">
            <a:extLst>
              <a:ext uri="{FF2B5EF4-FFF2-40B4-BE49-F238E27FC236}">
                <a16:creationId xmlns:a16="http://schemas.microsoft.com/office/drawing/2014/main" id="{BAF6BF9A-0796-4224-894D-32F045080B29}"/>
              </a:ext>
            </a:extLst>
          </p:cNvPr>
          <p:cNvSpPr/>
          <p:nvPr/>
        </p:nvSpPr>
        <p:spPr>
          <a:xfrm>
            <a:off x="10439400" y="2917825"/>
            <a:ext cx="1600200" cy="302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a:t>We need zero emissions by 2070 and net negative emissions by the end of the century</a:t>
            </a:r>
          </a:p>
        </p:txBody>
      </p:sp>
      <p:sp>
        <p:nvSpPr>
          <p:cNvPr id="8" name="Oval 7">
            <a:extLst>
              <a:ext uri="{FF2B5EF4-FFF2-40B4-BE49-F238E27FC236}">
                <a16:creationId xmlns:a16="http://schemas.microsoft.com/office/drawing/2014/main" id="{626FA150-37DE-44F3-91A8-14892148AC54}"/>
              </a:ext>
            </a:extLst>
          </p:cNvPr>
          <p:cNvSpPr/>
          <p:nvPr/>
        </p:nvSpPr>
        <p:spPr>
          <a:xfrm>
            <a:off x="4114800" y="5383306"/>
            <a:ext cx="2743200" cy="331694"/>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Arrow Connector 9">
            <a:extLst>
              <a:ext uri="{FF2B5EF4-FFF2-40B4-BE49-F238E27FC236}">
                <a16:creationId xmlns:a16="http://schemas.microsoft.com/office/drawing/2014/main" id="{A605C719-A649-4A4B-B457-730F678BBEB6}"/>
              </a:ext>
            </a:extLst>
          </p:cNvPr>
          <p:cNvCxnSpPr>
            <a:cxnSpLocks/>
          </p:cNvCxnSpPr>
          <p:nvPr/>
        </p:nvCxnSpPr>
        <p:spPr>
          <a:xfrm flipH="1">
            <a:off x="7315200" y="3733800"/>
            <a:ext cx="3124200" cy="1371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06E0A22-D1BF-49A8-AC5E-E79006318291}"/>
              </a:ext>
            </a:extLst>
          </p:cNvPr>
          <p:cNvCxnSpPr>
            <a:cxnSpLocks/>
          </p:cNvCxnSpPr>
          <p:nvPr/>
        </p:nvCxnSpPr>
        <p:spPr>
          <a:xfrm flipH="1">
            <a:off x="8915400" y="5029200"/>
            <a:ext cx="1524000"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91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8 Things You Need To Know*</a:t>
            </a:r>
            <a:br>
              <a:rPr lang="en-US" b="1" dirty="0"/>
            </a:br>
            <a:r>
              <a:rPr lang="en-US" dirty="0"/>
              <a:t>( IPCC 1.5°C Report )</a:t>
            </a:r>
            <a:endParaRPr lang="en-US" b="1" dirty="0"/>
          </a:p>
        </p:txBody>
      </p:sp>
      <p:sp>
        <p:nvSpPr>
          <p:cNvPr id="3" name="Content Placeholder 2"/>
          <p:cNvSpPr>
            <a:spLocks noGrp="1"/>
          </p:cNvSpPr>
          <p:nvPr>
            <p:ph idx="1"/>
          </p:nvPr>
        </p:nvSpPr>
        <p:spPr/>
        <p:txBody>
          <a:bodyPr>
            <a:normAutofit/>
          </a:bodyPr>
          <a:lstStyle/>
          <a:p>
            <a:pPr marL="0" indent="0" algn="just">
              <a:buNone/>
            </a:pPr>
            <a:r>
              <a:rPr lang="en-US" sz="2000" b="1" dirty="0"/>
              <a:t>1. Limiting warming to 1.5˚C requires major and immediate transformation.</a:t>
            </a:r>
          </a:p>
          <a:p>
            <a:pPr algn="just"/>
            <a:r>
              <a:rPr lang="en-US" sz="2000" dirty="0"/>
              <a:t>annual emissions need to be about half (1/2) that is (25-30GtCO</a:t>
            </a:r>
            <a:r>
              <a:rPr lang="en-US" sz="2000" baseline="-25000" dirty="0"/>
              <a:t>2</a:t>
            </a:r>
            <a:r>
              <a:rPr lang="en-US" sz="2000" dirty="0"/>
              <a:t>e/</a:t>
            </a:r>
            <a:r>
              <a:rPr lang="en-US" sz="2000" dirty="0" err="1"/>
              <a:t>yr</a:t>
            </a:r>
            <a:r>
              <a:rPr lang="en-US" sz="2000" dirty="0"/>
              <a:t> on average) by 2030 to limit to 1.5°C in temperature</a:t>
            </a:r>
          </a:p>
          <a:p>
            <a:pPr algn="just"/>
            <a:r>
              <a:rPr lang="en-US" sz="2000" dirty="0"/>
              <a:t>behavior and technology will need to shift across the board in order to achieve these emission reduction </a:t>
            </a:r>
          </a:p>
          <a:p>
            <a:pPr algn="just"/>
            <a:r>
              <a:rPr lang="en-US" sz="2000" dirty="0"/>
              <a:t>for example, by 2050, renewable are projected to supply 70-80% of electricity in 1.5°C pathway</a:t>
            </a:r>
          </a:p>
          <a:p>
            <a:pPr marL="0" indent="0" algn="just">
              <a:buNone/>
            </a:pPr>
            <a:r>
              <a:rPr lang="en-US" sz="2000" b="1" dirty="0"/>
              <a:t>2. The scale of the required low-carbon transition is unprecedented</a:t>
            </a:r>
            <a:endParaRPr lang="en-US" sz="2000" dirty="0"/>
          </a:p>
          <a:p>
            <a:pPr algn="just"/>
            <a:r>
              <a:rPr lang="en-US" sz="2000" dirty="0"/>
              <a:t>the report finds that if the 1.5˚C goal is to be met, investments in low-carbon energy technology and energy efficiency will need increase by roughly a factor of five by 2050 compared to 2015 levels</a:t>
            </a:r>
          </a:p>
        </p:txBody>
      </p:sp>
      <p:sp>
        <p:nvSpPr>
          <p:cNvPr id="4" name="TextBox 3"/>
          <p:cNvSpPr txBox="1"/>
          <p:nvPr/>
        </p:nvSpPr>
        <p:spPr>
          <a:xfrm>
            <a:off x="1885244" y="6378222"/>
            <a:ext cx="2235200" cy="307777"/>
          </a:xfrm>
          <a:prstGeom prst="rect">
            <a:avLst/>
          </a:prstGeom>
          <a:noFill/>
        </p:spPr>
        <p:txBody>
          <a:bodyPr wrap="square" rtlCol="0">
            <a:spAutoFit/>
          </a:bodyPr>
          <a:lstStyle/>
          <a:p>
            <a:r>
              <a:rPr lang="en-US" sz="1400" dirty="0"/>
              <a:t>Source: WRI*</a:t>
            </a:r>
            <a:endParaRPr lang="en-US" dirty="0"/>
          </a:p>
        </p:txBody>
      </p:sp>
    </p:spTree>
    <p:extLst>
      <p:ext uri="{BB962C8B-B14F-4D97-AF65-F5344CB8AC3E}">
        <p14:creationId xmlns:p14="http://schemas.microsoft.com/office/powerpoint/2010/main" val="3355271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7432"/>
            <a:ext cx="7800122" cy="6233970"/>
          </a:xfrm>
        </p:spPr>
      </p:pic>
      <p:sp>
        <p:nvSpPr>
          <p:cNvPr id="2" name="TextBox 1">
            <a:extLst>
              <a:ext uri="{FF2B5EF4-FFF2-40B4-BE49-F238E27FC236}">
                <a16:creationId xmlns:a16="http://schemas.microsoft.com/office/drawing/2014/main" id="{5E04FF91-882B-4897-B804-3DA4CC6A19AF}"/>
              </a:ext>
            </a:extLst>
          </p:cNvPr>
          <p:cNvSpPr txBox="1"/>
          <p:nvPr/>
        </p:nvSpPr>
        <p:spPr>
          <a:xfrm>
            <a:off x="7391400" y="1143000"/>
            <a:ext cx="4663440" cy="1384995"/>
          </a:xfrm>
          <a:prstGeom prst="rect">
            <a:avLst/>
          </a:prstGeom>
          <a:noFill/>
        </p:spPr>
        <p:txBody>
          <a:bodyPr wrap="square" rtlCol="0">
            <a:spAutoFit/>
          </a:bodyPr>
          <a:lstStyle/>
          <a:p>
            <a:pPr marL="457200" indent="-457200">
              <a:buFont typeface="Wingdings" panose="05000000000000000000" pitchFamily="2" charset="2"/>
              <a:buChar char="ü"/>
            </a:pPr>
            <a:r>
              <a:rPr lang="en-US" dirty="0"/>
              <a:t>Emissions trends are only growing…</a:t>
            </a:r>
          </a:p>
          <a:p>
            <a:pPr marL="457200" indent="-457200">
              <a:buFont typeface="Wingdings" panose="05000000000000000000" pitchFamily="2" charset="2"/>
              <a:buChar char="ü"/>
            </a:pPr>
            <a:r>
              <a:rPr lang="en-US" dirty="0"/>
              <a:t>They must be cut </a:t>
            </a:r>
            <a:endParaRPr lang="en-IN" dirty="0"/>
          </a:p>
        </p:txBody>
      </p:sp>
    </p:spTree>
    <p:extLst>
      <p:ext uri="{BB962C8B-B14F-4D97-AF65-F5344CB8AC3E}">
        <p14:creationId xmlns:p14="http://schemas.microsoft.com/office/powerpoint/2010/main" val="152184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674" y="76200"/>
            <a:ext cx="6781800" cy="4974244"/>
          </a:xfrm>
        </p:spPr>
        <p:txBody>
          <a:bodyPr>
            <a:noAutofit/>
          </a:bodyPr>
          <a:lstStyle/>
          <a:p>
            <a:pPr marL="0" indent="0" algn="just">
              <a:buNone/>
            </a:pPr>
            <a:r>
              <a:rPr lang="en-US" sz="1800" b="1" dirty="0"/>
              <a:t>3. “Limiting warming to 1.5˚C” can mean different things—with different results</a:t>
            </a:r>
          </a:p>
          <a:p>
            <a:r>
              <a:rPr lang="en-US" sz="1800" dirty="0"/>
              <a:t>the majority (81 out of 90) of the modeling scenarios for limiting warming to 1.5˚C exceed this temperature threshold before dropping back down. The results of these scenarios are very different from those that never overshoot 1.5˚C</a:t>
            </a:r>
          </a:p>
          <a:p>
            <a:pPr algn="just"/>
            <a:r>
              <a:rPr lang="en-US" sz="1800" dirty="0"/>
              <a:t>if the 1.5˚C goal is exceeded for many years at a significantly higher temperature, irreversible impacts, such as species extinction, may result even if warming is eventually brought down to 1.5˚C.</a:t>
            </a:r>
            <a:endParaRPr lang="en-US" sz="1800" b="1" dirty="0"/>
          </a:p>
          <a:p>
            <a:pPr algn="just"/>
            <a:r>
              <a:rPr lang="en-US" sz="1800" dirty="0"/>
              <a:t>the impacts of 1.5˚C of warming will also depend on the chosen emissions-reduction activities.</a:t>
            </a:r>
          </a:p>
          <a:p>
            <a:pPr marL="0" indent="0" algn="just">
              <a:buNone/>
            </a:pPr>
            <a:r>
              <a:rPr lang="en-US" sz="1800" b="1" dirty="0"/>
              <a:t>4. A 1.5˚C limit to warming is not safe for all…</a:t>
            </a:r>
          </a:p>
          <a:p>
            <a:pPr algn="just"/>
            <a:r>
              <a:rPr lang="en-US" sz="1800" dirty="0"/>
              <a:t>significant climate impacts already occur at 1.5˚C, especially in regards to low-lying areas, human health and oceans</a:t>
            </a:r>
            <a:endParaRPr lang="en-US" sz="1800" b="1" dirty="0"/>
          </a:p>
          <a:p>
            <a:pPr algn="just"/>
            <a:r>
              <a:rPr lang="en-US" sz="1800" dirty="0"/>
              <a:t>the impacts will hit the poor and most vulnerable the hardest due to loss of livelihoods, food insecurity, population displacement, health effects and more</a:t>
            </a:r>
            <a:endParaRPr lang="en-US" sz="1800" b="1" dirty="0"/>
          </a:p>
          <a:p>
            <a:pPr marL="0" indent="0" algn="just">
              <a:buNone/>
            </a:pPr>
            <a:r>
              <a:rPr lang="en-US" sz="1800" b="1" dirty="0"/>
              <a:t>5. …but risks associated with warming are substantially lower at 1.5˚C than 2˚C.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3290" y="0"/>
            <a:ext cx="5068710" cy="6858000"/>
          </a:xfrm>
          <a:prstGeom prst="rect">
            <a:avLst/>
          </a:prstGeom>
        </p:spPr>
      </p:pic>
      <p:sp>
        <p:nvSpPr>
          <p:cNvPr id="5" name="TextBox 4"/>
          <p:cNvSpPr txBox="1"/>
          <p:nvPr/>
        </p:nvSpPr>
        <p:spPr>
          <a:xfrm>
            <a:off x="5966179" y="6321777"/>
            <a:ext cx="2054577" cy="261610"/>
          </a:xfrm>
          <a:prstGeom prst="rect">
            <a:avLst/>
          </a:prstGeom>
          <a:noFill/>
        </p:spPr>
        <p:txBody>
          <a:bodyPr wrap="square" rtlCol="0">
            <a:spAutoFit/>
          </a:bodyPr>
          <a:lstStyle/>
          <a:p>
            <a:r>
              <a:rPr lang="en-US" sz="1100" dirty="0"/>
              <a:t>Source: WRI</a:t>
            </a:r>
          </a:p>
        </p:txBody>
      </p:sp>
    </p:spTree>
    <p:extLst>
      <p:ext uri="{BB962C8B-B14F-4D97-AF65-F5344CB8AC3E}">
        <p14:creationId xmlns:p14="http://schemas.microsoft.com/office/powerpoint/2010/main" val="4232460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366" y="330204"/>
            <a:ext cx="9201150" cy="401357"/>
          </a:xfrm>
        </p:spPr>
        <p:txBody>
          <a:bodyPr>
            <a:noAutofit/>
          </a:bodyPr>
          <a:lstStyle/>
          <a:p>
            <a:pPr algn="ctr"/>
            <a:r>
              <a:rPr lang="en-US" sz="3600" dirty="0"/>
              <a:t>Impacts of half a degree warming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959960"/>
            <a:ext cx="5105400" cy="4133597"/>
          </a:xfrm>
        </p:spPr>
      </p:pic>
      <p:sp>
        <p:nvSpPr>
          <p:cNvPr id="3" name="TextBox 2"/>
          <p:cNvSpPr txBox="1"/>
          <p:nvPr/>
        </p:nvSpPr>
        <p:spPr>
          <a:xfrm flipH="1">
            <a:off x="1524000" y="6220019"/>
            <a:ext cx="3352799" cy="307777"/>
          </a:xfrm>
          <a:prstGeom prst="rect">
            <a:avLst/>
          </a:prstGeom>
          <a:noFill/>
        </p:spPr>
        <p:txBody>
          <a:bodyPr wrap="square" rtlCol="0">
            <a:spAutoFit/>
          </a:bodyPr>
          <a:lstStyle/>
          <a:p>
            <a:r>
              <a:rPr lang="en-US" sz="1400" dirty="0"/>
              <a:t>Source: IPCC’s 1.5 </a:t>
            </a:r>
            <a:r>
              <a:rPr lang="en-US" sz="1400" dirty="0" err="1"/>
              <a:t>deg</a:t>
            </a:r>
            <a:r>
              <a:rPr lang="en-US" sz="1400" dirty="0"/>
              <a:t> C Special Report</a:t>
            </a:r>
          </a:p>
        </p:txBody>
      </p:sp>
      <p:pic>
        <p:nvPicPr>
          <p:cNvPr id="6" name="Content Placeholder 3">
            <a:extLst>
              <a:ext uri="{FF2B5EF4-FFF2-40B4-BE49-F238E27FC236}">
                <a16:creationId xmlns:a16="http://schemas.microsoft.com/office/drawing/2014/main" id="{2F77175C-C298-4735-8501-EB79BAE7B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103493"/>
            <a:ext cx="5369859" cy="3753768"/>
          </a:xfrm>
          <a:prstGeom prst="rect">
            <a:avLst/>
          </a:prstGeom>
        </p:spPr>
      </p:pic>
      <p:pic>
        <p:nvPicPr>
          <p:cNvPr id="7" name="Picture 6">
            <a:extLst>
              <a:ext uri="{FF2B5EF4-FFF2-40B4-BE49-F238E27FC236}">
                <a16:creationId xmlns:a16="http://schemas.microsoft.com/office/drawing/2014/main" id="{EC351752-C0BA-43DE-AD10-C27BB1C73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031394"/>
            <a:ext cx="5293659" cy="496754"/>
          </a:xfrm>
          <a:prstGeom prst="rect">
            <a:avLst/>
          </a:prstGeom>
        </p:spPr>
      </p:pic>
      <p:pic>
        <p:nvPicPr>
          <p:cNvPr id="8" name="Content Placeholder 3">
            <a:extLst>
              <a:ext uri="{FF2B5EF4-FFF2-40B4-BE49-F238E27FC236}">
                <a16:creationId xmlns:a16="http://schemas.microsoft.com/office/drawing/2014/main" id="{B8F326E8-4BCD-41E7-820E-9426AED581F8}"/>
              </a:ext>
            </a:extLst>
          </p:cNvPr>
          <p:cNvPicPr>
            <a:picLocks noChangeAspect="1"/>
          </p:cNvPicPr>
          <p:nvPr/>
        </p:nvPicPr>
        <p:blipFill rotWithShape="1">
          <a:blip r:embed="rId5">
            <a:extLst>
              <a:ext uri="{28A0092B-C50C-407E-A947-70E740481C1C}">
                <a14:useLocalDpi xmlns:a14="http://schemas.microsoft.com/office/drawing/2010/main" val="0"/>
              </a:ext>
            </a:extLst>
          </a:blip>
          <a:srcRect t="52870"/>
          <a:stretch/>
        </p:blipFill>
        <p:spPr>
          <a:xfrm>
            <a:off x="5715000" y="4857261"/>
            <a:ext cx="5446059" cy="1280351"/>
          </a:xfrm>
          <a:prstGeom prst="rect">
            <a:avLst/>
          </a:prstGeom>
        </p:spPr>
      </p:pic>
      <p:pic>
        <p:nvPicPr>
          <p:cNvPr id="9" name="Content Placeholder 3">
            <a:extLst>
              <a:ext uri="{FF2B5EF4-FFF2-40B4-BE49-F238E27FC236}">
                <a16:creationId xmlns:a16="http://schemas.microsoft.com/office/drawing/2014/main" id="{5DA26606-EC64-47C6-BBDA-6874B7D55882}"/>
              </a:ext>
            </a:extLst>
          </p:cNvPr>
          <p:cNvPicPr>
            <a:picLocks noChangeAspect="1"/>
          </p:cNvPicPr>
          <p:nvPr/>
        </p:nvPicPr>
        <p:blipFill rotWithShape="1">
          <a:blip r:embed="rId5">
            <a:extLst>
              <a:ext uri="{28A0092B-C50C-407E-A947-70E740481C1C}">
                <a14:useLocalDpi xmlns:a14="http://schemas.microsoft.com/office/drawing/2010/main" val="0"/>
              </a:ext>
            </a:extLst>
          </a:blip>
          <a:srcRect b="47130"/>
          <a:stretch/>
        </p:blipFill>
        <p:spPr>
          <a:xfrm>
            <a:off x="228600" y="5093557"/>
            <a:ext cx="5181600" cy="1176618"/>
          </a:xfrm>
          <a:prstGeom prst="rect">
            <a:avLst/>
          </a:prstGeom>
        </p:spPr>
      </p:pic>
      <p:sp>
        <p:nvSpPr>
          <p:cNvPr id="10" name="Rectangle 9">
            <a:extLst>
              <a:ext uri="{FF2B5EF4-FFF2-40B4-BE49-F238E27FC236}">
                <a16:creationId xmlns:a16="http://schemas.microsoft.com/office/drawing/2014/main" id="{BB47C46D-1DEA-43F3-9C29-39E08DEB06EF}"/>
              </a:ext>
            </a:extLst>
          </p:cNvPr>
          <p:cNvSpPr/>
          <p:nvPr/>
        </p:nvSpPr>
        <p:spPr>
          <a:xfrm>
            <a:off x="4691864" y="1668704"/>
            <a:ext cx="679656" cy="44689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C9F9BFF2-04B1-41E5-860D-54F6DDB8695B}"/>
              </a:ext>
            </a:extLst>
          </p:cNvPr>
          <p:cNvSpPr/>
          <p:nvPr/>
        </p:nvSpPr>
        <p:spPr>
          <a:xfrm>
            <a:off x="10405203" y="1668704"/>
            <a:ext cx="679656" cy="41335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D57F462D-80B7-4801-923D-F69C71E65829}"/>
              </a:ext>
            </a:extLst>
          </p:cNvPr>
          <p:cNvSpPr/>
          <p:nvPr/>
        </p:nvSpPr>
        <p:spPr>
          <a:xfrm>
            <a:off x="7328650" y="5957576"/>
            <a:ext cx="3352799" cy="6703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800" dirty="0"/>
              <a:t>Severe impacts on the earth’s physical and eco system</a:t>
            </a:r>
          </a:p>
        </p:txBody>
      </p:sp>
      <p:cxnSp>
        <p:nvCxnSpPr>
          <p:cNvPr id="14" name="Straight Arrow Connector 13">
            <a:extLst>
              <a:ext uri="{FF2B5EF4-FFF2-40B4-BE49-F238E27FC236}">
                <a16:creationId xmlns:a16="http://schemas.microsoft.com/office/drawing/2014/main" id="{0C79E5B1-E0BD-433F-A0B5-31F3E428D856}"/>
              </a:ext>
            </a:extLst>
          </p:cNvPr>
          <p:cNvCxnSpPr>
            <a:stCxn id="12" idx="1"/>
          </p:cNvCxnSpPr>
          <p:nvPr/>
        </p:nvCxnSpPr>
        <p:spPr>
          <a:xfrm flipH="1" flipV="1">
            <a:off x="5486400" y="6137612"/>
            <a:ext cx="1842250" cy="1551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E4FA3F7-ABB4-487D-97EA-295B2E9CAA97}"/>
              </a:ext>
            </a:extLst>
          </p:cNvPr>
          <p:cNvCxnSpPr>
            <a:cxnSpLocks/>
          </p:cNvCxnSpPr>
          <p:nvPr/>
        </p:nvCxnSpPr>
        <p:spPr>
          <a:xfrm flipV="1">
            <a:off x="10134600" y="5093558"/>
            <a:ext cx="270603" cy="864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503416"/>
      </p:ext>
    </p:extLst>
  </p:cSld>
  <p:clrMapOvr>
    <a:masterClrMapping/>
  </p:clrMapOvr>
</p:sld>
</file>

<file path=ppt/theme/theme1.xml><?xml version="1.0" encoding="utf-8"?>
<a:theme xmlns:a="http://schemas.openxmlformats.org/drawingml/2006/main" name="ait_template03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CP slid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GCP slid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ait_template03 (1)</Template>
  <TotalTime>9750</TotalTime>
  <Words>3602</Words>
  <Application>Microsoft Office PowerPoint</Application>
  <PresentationFormat>Widescreen</PresentationFormat>
  <Paragraphs>289</Paragraphs>
  <Slides>43</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43</vt:i4>
      </vt:variant>
    </vt:vector>
  </HeadingPairs>
  <TitlesOfParts>
    <vt:vector size="52" baseType="lpstr">
      <vt:lpstr>Arial</vt:lpstr>
      <vt:lpstr>Calibri</vt:lpstr>
      <vt:lpstr>Merriweather</vt:lpstr>
      <vt:lpstr>Roboto</vt:lpstr>
      <vt:lpstr>Verdana</vt:lpstr>
      <vt:lpstr>Wingdings</vt:lpstr>
      <vt:lpstr>ait_template03 (1)</vt:lpstr>
      <vt:lpstr>GCP slide</vt:lpstr>
      <vt:lpstr>1_GCP slide</vt:lpstr>
      <vt:lpstr>DEEP DECARBONIZATION PATHWAYS AND CARBON NEUTRALITY UNDER 1.5 DEGREE AND OTHER SCENARIO FOCUSING ON ENERGY SECTOR</vt:lpstr>
      <vt:lpstr>Key Questions</vt:lpstr>
      <vt:lpstr>The Paris Agreement</vt:lpstr>
      <vt:lpstr>THE IPCC SPECIAL REPORT on GLOBAL WARMING of 1.5 ° C  </vt:lpstr>
      <vt:lpstr>IPCC AR5 Scenarios</vt:lpstr>
      <vt:lpstr>8 Things You Need To Know* ( IPCC 1.5°C Report )</vt:lpstr>
      <vt:lpstr>PowerPoint Presentation</vt:lpstr>
      <vt:lpstr>PowerPoint Presentation</vt:lpstr>
      <vt:lpstr>Impacts of half a degree warming</vt:lpstr>
      <vt:lpstr>PowerPoint Presentation</vt:lpstr>
      <vt:lpstr>IPCC AR5 base scenario: GHG emissions rise in all sectors, except LU settor</vt:lpstr>
      <vt:lpstr>For 2⁰C stablisation: With CCS</vt:lpstr>
      <vt:lpstr>For 2⁰C stablisation: Without CCS</vt:lpstr>
      <vt:lpstr>PowerPoint Presentation</vt:lpstr>
      <vt:lpstr>PowerPoint Presentation</vt:lpstr>
      <vt:lpstr>What is carbon neutrality?</vt:lpstr>
      <vt:lpstr>Myths about net zero targets and carbon offsetting</vt:lpstr>
      <vt:lpstr>Myths about net zero targets and carbon offsetting</vt:lpstr>
      <vt:lpstr>Carbon Neutrality of Countries</vt:lpstr>
      <vt:lpstr>PowerPoint Presentation</vt:lpstr>
      <vt:lpstr>How can we achieve carbon neutrality by 2050?</vt:lpstr>
      <vt:lpstr>How can we achieve carbon neutrality by 2050?</vt:lpstr>
      <vt:lpstr>EU GHG emission trajectory in 1.5⁰C scenario</vt:lpstr>
      <vt:lpstr>The building block approach </vt:lpstr>
      <vt:lpstr>Asia and carbon neutrality</vt:lpstr>
      <vt:lpstr>China Carbon Neutrality Pledge </vt:lpstr>
      <vt:lpstr>WHAT IS DEEP DECARBONIZATION ?</vt:lpstr>
      <vt:lpstr>Deep Decarbonization in the Energy Sector</vt:lpstr>
      <vt:lpstr>The Deep Decarbonization Pathways Project</vt:lpstr>
      <vt:lpstr>DDPP COUNTRIES </vt:lpstr>
      <vt:lpstr>Emissions trajectories for energy CO2, 2010-2050</vt:lpstr>
      <vt:lpstr>3 Pillars of Deep Decarbonization for the Energy Sector</vt:lpstr>
      <vt:lpstr>Illustrations : DDPP – CHINA ( Selected  Recommendations)</vt:lpstr>
      <vt:lpstr>Illustrations : DDPP – USA ( Selected  Recommendations)</vt:lpstr>
      <vt:lpstr>Illustrations : DDPP – USA ( Selected  Recommendations)</vt:lpstr>
      <vt:lpstr>DDPP FINDINGS</vt:lpstr>
      <vt:lpstr>PowerPoint Presentation</vt:lpstr>
      <vt:lpstr>References</vt:lpstr>
      <vt:lpstr>Thank you</vt:lpstr>
      <vt:lpstr>PowerPoint Presentation</vt:lpstr>
      <vt:lpstr>Carbon Cycle</vt:lpstr>
      <vt:lpstr>Progress of Sectors</vt:lpstr>
      <vt:lpstr>Emissions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dc:creator>
  <cp:keywords>AIT</cp:keywords>
  <cp:lastModifiedBy>Shobhakar Dhakal</cp:lastModifiedBy>
  <cp:revision>218</cp:revision>
  <dcterms:created xsi:type="dcterms:W3CDTF">2017-10-30T04:05:04Z</dcterms:created>
  <dcterms:modified xsi:type="dcterms:W3CDTF">2021-02-14T10:25:38Z</dcterms:modified>
</cp:coreProperties>
</file>