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5" r:id="rId4"/>
    <p:sldId id="288" r:id="rId5"/>
    <p:sldId id="294" r:id="rId6"/>
    <p:sldId id="281" r:id="rId7"/>
    <p:sldId id="304" r:id="rId8"/>
    <p:sldId id="257" r:id="rId9"/>
    <p:sldId id="258" r:id="rId10"/>
    <p:sldId id="298" r:id="rId11"/>
    <p:sldId id="296" r:id="rId12"/>
    <p:sldId id="297" r:id="rId13"/>
    <p:sldId id="303" r:id="rId14"/>
    <p:sldId id="300" r:id="rId15"/>
    <p:sldId id="302" r:id="rId16"/>
    <p:sldId id="299" r:id="rId17"/>
    <p:sldId id="301" r:id="rId18"/>
    <p:sldId id="260" r:id="rId19"/>
    <p:sldId id="259" r:id="rId20"/>
    <p:sldId id="30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5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4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AF772-27B6-48E7-8F1A-AFA9DB94F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637995-2D48-49B5-A4ED-24D58078C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DDB3E-30CB-4A77-9AAD-E2AE6F276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ACF9-B3F4-444A-A094-65641CF6772B}" type="datetimeFigureOut">
              <a:rPr lang="en-IN" smtClean="0"/>
              <a:t>07/02/2022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93900-FE71-4940-ADBA-9409E719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3EBB0-6B2F-4E74-B6BC-35717E7DC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FE20-60A8-4FA0-B2B7-161716C5008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2339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B4D73-2CBA-411B-B235-AA42FC3B8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F98DD5-127E-43AF-BD6A-EB00ABA4A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72C1F-4F28-450F-A793-6483078B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ACF9-B3F4-444A-A094-65641CF6772B}" type="datetimeFigureOut">
              <a:rPr lang="en-IN" smtClean="0"/>
              <a:t>07/02/2022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85EAD-EB76-4D95-B14F-585DB2D4D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0E595-6F6F-4C5E-A210-378309899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FE20-60A8-4FA0-B2B7-161716C5008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69047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07EC60-D491-4C1F-9BAD-FEA5D238FB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F9E688-B78D-4FB7-9B62-D65E24EEF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E8D56-9774-4A70-A582-EB385AFF8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ACF9-B3F4-444A-A094-65641CF6772B}" type="datetimeFigureOut">
              <a:rPr lang="en-IN" smtClean="0"/>
              <a:t>07/02/2022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9B4F6-29BA-4CEF-8729-A2C6714DD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CC2E1-31EE-4FD2-A868-5A670D60F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FE20-60A8-4FA0-B2B7-161716C5008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25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560AA-2F10-D242-BAF1-49290E654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FAA083-B533-2642-8F88-8A777D1F7C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D168C-337D-7A45-915B-BF9A4F0AB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0013-9D81-A645-AF36-6E4F5148DB12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68A1A-45A9-454F-9F1D-F1CA4AD64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1FEDA-0E01-9F44-9314-A1A893E65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35CE-A99E-6241-9547-2BABC86B0D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E2C714C-8346-D342-BEB2-38B8E7694E3E}"/>
              </a:ext>
            </a:extLst>
          </p:cNvPr>
          <p:cNvSpPr txBox="1">
            <a:spLocks/>
          </p:cNvSpPr>
          <p:nvPr userDrawn="1"/>
        </p:nvSpPr>
        <p:spPr>
          <a:xfrm>
            <a:off x="210355" y="64023"/>
            <a:ext cx="9144000" cy="715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facing us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9955A2-789F-3245-8A6B-D78953FAED4B}"/>
              </a:ext>
            </a:extLst>
          </p:cNvPr>
          <p:cNvSpPr/>
          <p:nvPr userDrawn="1"/>
        </p:nvSpPr>
        <p:spPr>
          <a:xfrm>
            <a:off x="0" y="0"/>
            <a:ext cx="12192000" cy="877330"/>
          </a:xfrm>
          <a:prstGeom prst="rect">
            <a:avLst/>
          </a:prstGeom>
          <a:solidFill>
            <a:srgbClr val="809EC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FC3CB9C-83D6-F544-A9FE-DE4F43E888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668" y="126791"/>
            <a:ext cx="451289" cy="57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38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F5949-382F-2B4B-BCEB-8B720387B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400B4-7E01-E94D-B5B3-1E50D4105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DD8AD-6733-AC40-9982-CB8D58FCC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0013-9D81-A645-AF36-6E4F5148DB12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BEE66-C83B-4A48-91E0-D6C4A022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E6523-0E6D-B34F-911B-56179052B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35CE-A99E-6241-9547-2BABC86B0D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6CF3C83-85B1-2043-815D-F2A6417CF439}"/>
              </a:ext>
            </a:extLst>
          </p:cNvPr>
          <p:cNvSpPr txBox="1">
            <a:spLocks/>
          </p:cNvSpPr>
          <p:nvPr userDrawn="1"/>
        </p:nvSpPr>
        <p:spPr>
          <a:xfrm>
            <a:off x="210355" y="64023"/>
            <a:ext cx="9144000" cy="715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facing us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23CC1E-6ACB-3845-A724-713AC6EEB56D}"/>
              </a:ext>
            </a:extLst>
          </p:cNvPr>
          <p:cNvSpPr/>
          <p:nvPr userDrawn="1"/>
        </p:nvSpPr>
        <p:spPr>
          <a:xfrm>
            <a:off x="0" y="0"/>
            <a:ext cx="12192000" cy="877330"/>
          </a:xfrm>
          <a:prstGeom prst="rect">
            <a:avLst/>
          </a:prstGeom>
          <a:solidFill>
            <a:srgbClr val="809EC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2A1E89BE-A18D-FB48-8858-528F2AB68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668" y="126791"/>
            <a:ext cx="451289" cy="57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532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85927-97C4-1F4B-B888-C45EB90A5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C094D-BC4F-5E49-A508-9F50C806F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BB1FB-2281-0240-8F78-8550A2C7B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0013-9D81-A645-AF36-6E4F5148DB12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923AA-FC77-9640-A817-65D33512F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8E224-A0B5-214C-800D-CF5ED642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35CE-A99E-6241-9547-2BABC86B0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40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E01D1-FC20-ED4E-8FBE-8917FF04E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B3D5F-A4DB-A544-88D9-EAD58F899B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63FC69-4CD8-2340-979B-1896000BC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E3AF1-8536-8843-9DC6-96118E7AC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0013-9D81-A645-AF36-6E4F5148DB12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7F6659-AE45-534F-A9C8-BFF53877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E3A5FC-7D10-8B46-9A34-E600A55C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35CE-A99E-6241-9547-2BABC86B0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90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7FEA2-4DE9-6945-8625-07A3E100C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35921-D5EB-DD42-8015-3BABAAA2D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5D63C-D226-774C-BB7D-C735C2D83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432595-903A-DB45-ABA5-7F2A1D611A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BDF0A-D72F-C44E-9139-55EAED4AD7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3887E-43A1-D640-9C0B-BFAC3BA60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0013-9D81-A645-AF36-6E4F5148DB12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4AA802-97C3-484E-8080-89EF1D88D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01AB1A-44DC-C04C-AB71-9F5B72C4C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35CE-A99E-6241-9547-2BABC86B0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27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D843E-2D70-584D-A268-675C99DF1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E215E0-F35F-A246-A854-3DD00901D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0013-9D81-A645-AF36-6E4F5148DB12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AF519D-2B64-7640-BEB7-51BE2B32A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F8162A-0F2E-8047-BC54-D63B9EF29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35CE-A99E-6241-9547-2BABC86B0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30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FC3AAD-425E-724B-89A6-36A5EE4A0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0013-9D81-A645-AF36-6E4F5148DB12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0F2C3B-CD3A-3E49-A105-D17470B53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55CAF-3FE8-9C4A-86D8-5329EC1E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35CE-A99E-6241-9547-2BABC86B0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70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02581-EAE6-E140-AFFA-D545C3A9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B0ABA-FA5A-6441-9A60-552FFD6F8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1D31C-F4BE-7142-AACA-5F6ACD65E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E35C7-B2F2-F340-A839-0B0B685C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0013-9D81-A645-AF36-6E4F5148DB12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012F8-1D6D-B24C-BF02-8DBA9C9A0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7247C-11D0-CD42-8A23-BF87A65E5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35CE-A99E-6241-9547-2BABC86B0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3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D4F24-2886-49D9-A5CA-17DFD5296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F699B-3F7F-4D18-A656-F308B2206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8A447-C9C0-4BD2-9B09-B60955F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ACF9-B3F4-444A-A094-65641CF6772B}" type="datetimeFigureOut">
              <a:rPr lang="en-IN" smtClean="0"/>
              <a:t>07/02/2022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49A6D-AD88-4D86-8B19-078421CB5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2384E-0CDC-4AD3-AABD-93E0A99D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FE20-60A8-4FA0-B2B7-161716C5008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51640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B6C47-A64B-C144-B8CE-DE85688CA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87A6E4-E2FB-D941-957C-DBBAC105EB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C260E-FE6A-0245-9AC6-0B09A3E1B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BAC18-FDCA-4542-89B0-D72D04BF8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0013-9D81-A645-AF36-6E4F5148DB12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ECFC1-A4A4-9D42-8759-3AE88E8F8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BF35C-3742-A540-89B6-5C6EB4639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35CE-A99E-6241-9547-2BABC86B0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5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8C4FD-571F-0A49-97D4-0FE0089BF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FFDD48-F612-AF4A-B2B8-17498E82F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C219E-2A7E-294A-8CAA-064AF8050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0013-9D81-A645-AF36-6E4F5148DB12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05006-1619-2A40-BF97-0C7EFAF42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2FBB4-F5B2-B743-AB7E-7962D95D2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35CE-A99E-6241-9547-2BABC86B0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67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DB74D8-FE86-8B45-8A66-A291C95D54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5D8837-113B-774C-B573-9D56EC811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2FE76-A96D-394A-8B20-6B44C517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0013-9D81-A645-AF36-6E4F5148DB12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1C9D9-4EF3-1C45-B28F-4B081C0CA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9163D-092F-8041-B84C-82B0554AF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35CE-A99E-6241-9547-2BABC86B0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42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6100" y="2268300"/>
            <a:ext cx="6123200" cy="23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6100" y="4275200"/>
            <a:ext cx="3202800" cy="9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B1D1739-D960-4DC5-8DFC-4FF30B348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18800" y="62646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F3CBC-3257-43C7-9074-737F659DCE66}" type="slidenum">
              <a:rPr lang="en-IN" smtClean="0"/>
              <a:t>‹#›</a:t>
            </a:fld>
            <a:endParaRPr lang="en-IN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F929D63-7FF1-0046-89FA-061FFBAA652B}"/>
              </a:ext>
            </a:extLst>
          </p:cNvPr>
          <p:cNvSpPr txBox="1">
            <a:spLocks/>
          </p:cNvSpPr>
          <p:nvPr userDrawn="1"/>
        </p:nvSpPr>
        <p:spPr>
          <a:xfrm>
            <a:off x="210355" y="64023"/>
            <a:ext cx="9144000" cy="715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facing us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5777F8-DBE2-3A47-BDF8-F941F0E5E602}"/>
              </a:ext>
            </a:extLst>
          </p:cNvPr>
          <p:cNvSpPr/>
          <p:nvPr userDrawn="1"/>
        </p:nvSpPr>
        <p:spPr>
          <a:xfrm>
            <a:off x="0" y="0"/>
            <a:ext cx="12192000" cy="877330"/>
          </a:xfrm>
          <a:prstGeom prst="rect">
            <a:avLst/>
          </a:prstGeom>
          <a:solidFill>
            <a:srgbClr val="809EC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ACF2D434-2823-A54A-A8A5-F4DEBB14DE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668" y="126791"/>
            <a:ext cx="451289" cy="57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805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0FE50-20E3-44FD-871D-237BFBA3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31F90-C64C-4661-AA36-F5F847849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152AA-ED31-4EE2-9ED7-92A9AB40A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ACF9-B3F4-444A-A094-65641CF6772B}" type="datetimeFigureOut">
              <a:rPr lang="en-IN" smtClean="0"/>
              <a:t>07/02/2022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D3EFD-431D-47A9-A980-96CA4E5B2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792AE-892F-4679-B21D-1642F072B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FE20-60A8-4FA0-B2B7-161716C5008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21522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F0C2A-2E16-4B82-B3C9-628045B8A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14C31-9221-4B30-A0E9-A8CC5AAB4F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8DDFC-4385-4F66-8F9C-79DF6D3B8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A23CB-2F14-4E78-A2E3-2967501C8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ACF9-B3F4-444A-A094-65641CF6772B}" type="datetimeFigureOut">
              <a:rPr lang="en-IN" smtClean="0"/>
              <a:t>07/02/2022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9732E-1133-416B-869E-66E582029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2C88D-83BA-4D4D-BBE2-037806CA5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FE20-60A8-4FA0-B2B7-161716C5008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230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B45D5-493F-42DF-A944-E297E4941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EA0D3-BB2B-4CE0-B894-DED270D6D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F4C48E-5CD5-4697-B41E-0CD92C213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81F901-710C-41CA-85BA-B1FD38622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5EC8DC-F2AD-41D4-A4CB-D7E6B672F0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8B801D-70E9-4D10-ACCD-EA7169C4A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ACF9-B3F4-444A-A094-65641CF6772B}" type="datetimeFigureOut">
              <a:rPr lang="en-IN" smtClean="0"/>
              <a:t>07/02/2022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71DB72-AC2A-4CAF-856A-13604B23D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E095B-C400-4A75-83A6-C1181AF22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FE20-60A8-4FA0-B2B7-161716C5008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288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35F8D-179B-4FBB-BDBB-D9753C14E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29ABBF-857A-4EF6-9620-49CC1C631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ACF9-B3F4-444A-A094-65641CF6772B}" type="datetimeFigureOut">
              <a:rPr lang="en-IN" smtClean="0"/>
              <a:t>07/02/2022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A7A220-38AE-41AD-B6BD-FE76D1036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29E496-0879-46CA-BBDC-7B3E3A0BB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FE20-60A8-4FA0-B2B7-161716C5008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8458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660E7C-B52A-451B-A576-2DC22095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ACF9-B3F4-444A-A094-65641CF6772B}" type="datetimeFigureOut">
              <a:rPr lang="en-IN" smtClean="0"/>
              <a:t>07/02/2022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2B48DB-D30E-47C7-8D6B-5D00DAB18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38224-5748-4C97-9910-A448C01D6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FE20-60A8-4FA0-B2B7-161716C5008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66858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62068-472F-4AE2-9390-249D66B8E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21290-6FD7-43FC-B5F5-ED90BC455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888E6-CC3F-4D4C-A496-7B16E69F3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0D0F1-76C9-4989-B380-6475ACEF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ACF9-B3F4-444A-A094-65641CF6772B}" type="datetimeFigureOut">
              <a:rPr lang="en-IN" smtClean="0"/>
              <a:t>07/02/2022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92A582-D315-4124-BD51-73387592C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4607F-7A60-4C85-9CDC-20C6DE60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FE20-60A8-4FA0-B2B7-161716C5008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1992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478C4-09FC-4346-9AB3-C22FC6AB8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A32F92-499C-47DE-A429-E603292338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FFED9A-9FBB-4ECC-B2BF-1E5E40EFA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0B404-E6CF-4DAB-95AB-079062A75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ACF9-B3F4-444A-A094-65641CF6772B}" type="datetimeFigureOut">
              <a:rPr lang="en-IN" smtClean="0"/>
              <a:t>07/02/2022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6A98E-8C79-42A4-8351-33BCB9C0A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F7466-C959-4AF4-8C05-2B6500BC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FE20-60A8-4FA0-B2B7-161716C5008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51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CCB77B-F120-48CD-A3B5-E6DD094E9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01AC4-1817-4EC8-A78B-A407D41D1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E41F8-7519-401F-AC55-9223B12E23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2ACF9-B3F4-444A-A094-65641CF6772B}" type="datetimeFigureOut">
              <a:rPr lang="en-IN" smtClean="0"/>
              <a:t>07/02/2022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60148-42B7-46F3-9B21-A4154AE8A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9A4F6-397F-4274-B9AB-5198E46C9F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BFE20-60A8-4FA0-B2B7-161716C5008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11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8F6E9A-4E1B-094E-B2FD-4D399B37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DD081-CFFF-F54D-AB6F-770DFAF33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077E-8F91-6640-A663-481752A862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20013-9D81-A645-AF36-6E4F5148DB12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C430A-4DA2-D945-8875-F116D261B6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51F31-5798-7749-B2CE-7573960B9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735CE-A99E-6241-9547-2BABC86B0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5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gef.org/sites/default/files/council-meeting-documents/EN_GEF.STAP_.C.60.Inf_.02_Circular_Economy_and_Climate_Change_Mitigation.pdf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hrinkthatfootprint.com/wp-content/uploads/2013/02/Emissions-Equivalent-Petrol-Car.gif%0d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https://www.circularglasgow.com/wp-content/uploads/2022/01/20220128-Glasgow-Net-Zero-1.pdf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nthesisgroup.com/supporting-net-zero-through-a-circular-economy/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wri.org/insights/how-circular-economy-can-help-nations-achieve-their-climate-goals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irculareconomy.leeds.ac.uk/circular-economy-carbon-neutrality-and-net-zero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lenmacarthurfoundation.org/circular-economy/concept/infographi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ourcepanel.org/reports/resource-efficiency-and-climate-change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C954769-90DB-49B7-9C52-588ABC144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sz="5200" b="1" dirty="0">
                <a:solidFill>
                  <a:schemeClr val="tx2"/>
                </a:solidFill>
              </a:rPr>
              <a:t>Circular Economy &amp; </a:t>
            </a:r>
            <a:br>
              <a:rPr lang="en-US" sz="5200" b="1" dirty="0">
                <a:solidFill>
                  <a:schemeClr val="tx2"/>
                </a:solidFill>
              </a:rPr>
            </a:br>
            <a:r>
              <a:rPr lang="en-US" sz="5200" b="1" dirty="0">
                <a:solidFill>
                  <a:schemeClr val="tx2"/>
                </a:solidFill>
              </a:rPr>
              <a:t>Climate Change</a:t>
            </a:r>
            <a:endParaRPr lang="en-IN" sz="5200" b="1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BB1320-DD71-4809-AEDA-7A167D726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160126"/>
            <a:ext cx="6105194" cy="1438700"/>
          </a:xfrm>
        </p:spPr>
        <p:txBody>
          <a:bodyPr>
            <a:normAutofit fontScale="70000" lnSpcReduction="20000"/>
          </a:bodyPr>
          <a:lstStyle/>
          <a:p>
            <a:endParaRPr lang="en-US" sz="1500" dirty="0">
              <a:solidFill>
                <a:schemeClr val="tx2"/>
              </a:solidFill>
            </a:endParaRPr>
          </a:p>
          <a:p>
            <a:r>
              <a:rPr lang="en-IN" sz="3600" dirty="0">
                <a:solidFill>
                  <a:schemeClr val="tx2"/>
                </a:solidFill>
              </a:rPr>
              <a:t>Prasad Modak</a:t>
            </a:r>
          </a:p>
          <a:p>
            <a:endParaRPr lang="en-IN" sz="3600" dirty="0">
              <a:solidFill>
                <a:schemeClr val="tx2"/>
              </a:solidFill>
            </a:endParaRPr>
          </a:p>
          <a:p>
            <a:r>
              <a:rPr lang="en-IN" sz="3600" dirty="0">
                <a:solidFill>
                  <a:schemeClr val="tx2"/>
                </a:solidFill>
              </a:rPr>
              <a:t>8</a:t>
            </a:r>
            <a:r>
              <a:rPr lang="en-IN" sz="3600" baseline="30000" dirty="0">
                <a:solidFill>
                  <a:schemeClr val="tx2"/>
                </a:solidFill>
              </a:rPr>
              <a:t>th</a:t>
            </a:r>
            <a:r>
              <a:rPr lang="en-IN" sz="3600" dirty="0">
                <a:solidFill>
                  <a:schemeClr val="tx2"/>
                </a:solidFill>
              </a:rPr>
              <a:t> February 2022</a:t>
            </a:r>
          </a:p>
        </p:txBody>
      </p:sp>
    </p:spTree>
    <p:extLst>
      <p:ext uri="{BB962C8B-B14F-4D97-AF65-F5344CB8AC3E}">
        <p14:creationId xmlns:p14="http://schemas.microsoft.com/office/powerpoint/2010/main" val="3090592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3E948-581A-4F03-9842-0D74FE0EF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0"/>
            <a:ext cx="10515600" cy="758825"/>
          </a:xfrm>
        </p:spPr>
        <p:txBody>
          <a:bodyPr>
            <a:no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Circular economy leading to emission reduction: Potential for Mobility Sector</a:t>
            </a:r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5C133D8-124D-4280-804A-B7FA2ACA1D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5668"/>
            <a:ext cx="4870899" cy="4909313"/>
          </a:xfrm>
        </p:spPr>
      </p:pic>
      <p:pic>
        <p:nvPicPr>
          <p:cNvPr id="7" name="Picture 6" descr="A screenshot of a cell phone&#10;&#10;Description automatically generated with low confidence">
            <a:extLst>
              <a:ext uri="{FF2B5EF4-FFF2-40B4-BE49-F238E27FC236}">
                <a16:creationId xmlns:a16="http://schemas.microsoft.com/office/drawing/2014/main" id="{BDD20C76-0673-4E79-B7BC-A36791561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54501"/>
            <a:ext cx="4575057" cy="34556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939880-AABD-4A53-A861-ECBD74F465B1}"/>
              </a:ext>
            </a:extLst>
          </p:cNvPr>
          <p:cNvSpPr txBox="1"/>
          <p:nvPr/>
        </p:nvSpPr>
        <p:spPr>
          <a:xfrm>
            <a:off x="116969" y="6196480"/>
            <a:ext cx="61346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/>
              <a:t>Source: </a:t>
            </a:r>
            <a:r>
              <a:rPr lang="en-US" sz="1100" dirty="0"/>
              <a:t>Completing the Picture: How the Circular Economy Tackles Climate Change. Ellen MacArthur Foundation and Materials Economics. https://www.ellenmacarthurfoundation.org/publications/completing-the-picture-climate-change</a:t>
            </a:r>
            <a:endParaRPr lang="en-IN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09956D-454E-44AD-93BF-03BA7B1B16C7}"/>
              </a:ext>
            </a:extLst>
          </p:cNvPr>
          <p:cNvSpPr txBox="1"/>
          <p:nvPr/>
        </p:nvSpPr>
        <p:spPr>
          <a:xfrm>
            <a:off x="304800" y="889859"/>
            <a:ext cx="4695825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</a:rPr>
              <a:t>Circular scenario for passenger cars could reduce global CO2 e emissions by 70%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4B4D28-165B-4D19-9289-B42F03D86E07}"/>
              </a:ext>
            </a:extLst>
          </p:cNvPr>
          <p:cNvSpPr txBox="1"/>
          <p:nvPr/>
        </p:nvSpPr>
        <p:spPr>
          <a:xfrm>
            <a:off x="6172200" y="889859"/>
            <a:ext cx="4695825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</a:rPr>
              <a:t>Lifecycle CO2 emissions from ICEVs versus EVs (g CO2 per car km)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EE873D-BA2D-449A-AE1C-2CB5BF6DF95D}"/>
              </a:ext>
            </a:extLst>
          </p:cNvPr>
          <p:cNvSpPr txBox="1"/>
          <p:nvPr/>
        </p:nvSpPr>
        <p:spPr>
          <a:xfrm>
            <a:off x="6172200" y="5490040"/>
            <a:ext cx="5511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/>
              <a:t>Source: </a:t>
            </a:r>
            <a:r>
              <a:rPr lang="en-US" sz="1100" dirty="0"/>
              <a:t>Material Economics. The Circular Economy. A Powerful Force for Climate Mitigation</a:t>
            </a:r>
            <a:endParaRPr lang="en-IN" sz="1100" dirty="0"/>
          </a:p>
        </p:txBody>
      </p:sp>
    </p:spTree>
    <p:extLst>
      <p:ext uri="{BB962C8B-B14F-4D97-AF65-F5344CB8AC3E}">
        <p14:creationId xmlns:p14="http://schemas.microsoft.com/office/powerpoint/2010/main" val="2846966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1BD70-C728-4298-9E9C-3D3F8492F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2701"/>
            <a:ext cx="10706099" cy="803274"/>
          </a:xfrm>
        </p:spPr>
        <p:txBody>
          <a:bodyPr>
            <a:normAutofit/>
          </a:bodyPr>
          <a:lstStyle/>
          <a:p>
            <a:r>
              <a:rPr lang="en-IN" sz="3600" b="1" dirty="0">
                <a:solidFill>
                  <a:schemeClr val="bg1"/>
                </a:solidFill>
              </a:rPr>
              <a:t>Circular strategies for decarbonization in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90312-6F1A-4A7E-B03E-77A0DC3AA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162050"/>
            <a:ext cx="10515600" cy="4879976"/>
          </a:xfrm>
        </p:spPr>
        <p:txBody>
          <a:bodyPr/>
          <a:lstStyle/>
          <a:p>
            <a:r>
              <a:rPr lang="en-US" b="1" dirty="0"/>
              <a:t>Incorporating the circular economy in electrification of transport   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Circular approaches can ensure that the dramatic increases in battery production required incorporate reuse and remanufacturing principles from the outset </a:t>
            </a:r>
          </a:p>
          <a:p>
            <a:r>
              <a:rPr lang="en-US" b="1" dirty="0"/>
              <a:t>Expanding shared mobility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Emphasizing shared mobility (e.g. public transport)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Ensuring transport connectivity are central to promoting zero-emission urban transportation systems.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416AE3-E843-4259-8B21-B977825DC16E}"/>
              </a:ext>
            </a:extLst>
          </p:cNvPr>
          <p:cNvSpPr txBox="1"/>
          <p:nvPr/>
        </p:nvSpPr>
        <p:spPr>
          <a:xfrm>
            <a:off x="838200" y="6299201"/>
            <a:ext cx="131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hlinkClick r:id="rId2"/>
              </a:rPr>
              <a:t>Source: EN_GEF.STAP_.C.60.Inf_.02_Circular_Economy_and_Climate_Change_Mitigation.pdf (thegef.org)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11134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89913-3EEF-4F99-AE2B-447FA8BB1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142875"/>
            <a:ext cx="10515600" cy="68103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Put your </a:t>
            </a:r>
            <a:r>
              <a:rPr lang="en-US" sz="3200" b="1">
                <a:solidFill>
                  <a:schemeClr val="bg1"/>
                </a:solidFill>
              </a:rPr>
              <a:t>thinking caps: </a:t>
            </a:r>
            <a:r>
              <a:rPr lang="en-US" sz="3200" b="1" dirty="0">
                <a:solidFill>
                  <a:schemeClr val="bg1"/>
                </a:solidFill>
              </a:rPr>
              <a:t>Are electric Cars really greener? </a:t>
            </a:r>
            <a:endParaRPr lang="en-IN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BB5DE-08F8-4CD6-8C1A-133CF87A7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9408" y="1393031"/>
            <a:ext cx="5915025" cy="4041329"/>
          </a:xfrm>
        </p:spPr>
        <p:txBody>
          <a:bodyPr>
            <a:normAutofit fontScale="77500" lnSpcReduction="20000"/>
          </a:bodyPr>
          <a:lstStyle/>
          <a:p>
            <a:r>
              <a:rPr lang="en-IN" dirty="0"/>
              <a:t>Variation across countries</a:t>
            </a:r>
          </a:p>
          <a:p>
            <a:r>
              <a:rPr lang="en-US" dirty="0"/>
              <a:t>Country’s energy mix affects the environmental advantage of EVs. </a:t>
            </a:r>
          </a:p>
          <a:p>
            <a:r>
              <a:rPr lang="en-US" dirty="0"/>
              <a:t>Even dependence on time of the day for charging- night-time electricity is less dependent on coal</a:t>
            </a:r>
          </a:p>
          <a:p>
            <a:r>
              <a:rPr lang="en-US" dirty="0"/>
              <a:t>Recycling of special materials and components- need technology and finance</a:t>
            </a:r>
          </a:p>
          <a:p>
            <a:pPr lvl="1"/>
            <a:r>
              <a:rPr lang="en-US" dirty="0"/>
              <a:t>Recycling EV batteries is an asset-intensive business in which high utilization is critical to operating efficiency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Should the focus be on development of a circular ecosystem for EVs? </a:t>
            </a:r>
          </a:p>
        </p:txBody>
      </p:sp>
      <p:pic>
        <p:nvPicPr>
          <p:cNvPr id="1026" name="Picture 2" descr="Emissions_EVs">
            <a:extLst>
              <a:ext uri="{FF2B5EF4-FFF2-40B4-BE49-F238E27FC236}">
                <a16:creationId xmlns:a16="http://schemas.microsoft.com/office/drawing/2014/main" id="{84EC1CEC-1085-42E2-BCC3-3BB478815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68" y="1282699"/>
            <a:ext cx="4080192" cy="47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9DF284-F8C5-4EFE-A3E1-9B1D7A368089}"/>
              </a:ext>
            </a:extLst>
          </p:cNvPr>
          <p:cNvSpPr txBox="1"/>
          <p:nvPr/>
        </p:nvSpPr>
        <p:spPr>
          <a:xfrm>
            <a:off x="38100" y="617696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b="0" i="0" dirty="0">
                <a:solidFill>
                  <a:srgbClr val="303030"/>
                </a:solidFill>
                <a:effectLst/>
                <a:latin typeface="Open Sans" panose="020B0606030504020204" pitchFamily="34" charset="0"/>
                <a:hlinkClick r:id="rId3"/>
              </a:rPr>
              <a:t>Source: http://shrinkthatfootprint.com/wp-content/uploads/2013/02/Emissions-Equivalent-Petrol-Car.gif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3973263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50C9C-6C30-4203-B5DE-6C164D116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31762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bg1"/>
                </a:solidFill>
              </a:rPr>
              <a:t>Circular economy for Climate adaptation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FC12D-4451-401A-8E32-298E079B6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253330"/>
            <a:ext cx="11264900" cy="5337969"/>
          </a:xfrm>
        </p:spPr>
        <p:txBody>
          <a:bodyPr>
            <a:normAutofit/>
          </a:bodyPr>
          <a:lstStyle/>
          <a:p>
            <a:r>
              <a:rPr lang="en-US" dirty="0"/>
              <a:t>Urban planning - nature-based solutions integrating green infrastructure and ecosystem services into the built environment to further boost resilience</a:t>
            </a:r>
          </a:p>
          <a:p>
            <a:r>
              <a:rPr lang="en-US" dirty="0"/>
              <a:t>Circular nature-based solutions is based on use of renewable resources, reuse or repurpose other resource streams and avoid unwanted by-products. </a:t>
            </a:r>
          </a:p>
          <a:p>
            <a:pPr lvl="1"/>
            <a:r>
              <a:rPr lang="en-US" dirty="0"/>
              <a:t>Nature-based solutions also make adaptation measures circular and smarter by promoting multifunctional areas in cities. For example, green spaces in Stockholm are used for both heatwave protection and recreational activities</a:t>
            </a:r>
          </a:p>
          <a:p>
            <a:pPr lvl="1"/>
            <a:endParaRPr lang="en-US" dirty="0"/>
          </a:p>
          <a:p>
            <a:r>
              <a:rPr lang="en-US" dirty="0"/>
              <a:t>Supply chain management and raw material security</a:t>
            </a:r>
          </a:p>
          <a:p>
            <a:r>
              <a:rPr lang="en-US" dirty="0"/>
              <a:t>Future proofs society and businesses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1081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171B1-7D8F-46A8-9595-E5556695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" y="48289"/>
            <a:ext cx="11468100" cy="811212"/>
          </a:xfrm>
        </p:spPr>
        <p:txBody>
          <a:bodyPr>
            <a:noAutofit/>
          </a:bodyPr>
          <a:lstStyle/>
          <a:p>
            <a:r>
              <a:rPr lang="en-IN" sz="2800" dirty="0">
                <a:solidFill>
                  <a:schemeClr val="bg1"/>
                </a:solidFill>
              </a:rPr>
              <a:t>Circular strategies for Construction sector and opportunity for emission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E07D6-0104-4176-9A7E-5023E4158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49375"/>
            <a:ext cx="6619875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Adoption of circular design principles -  </a:t>
            </a:r>
            <a:r>
              <a:rPr lang="en-US" dirty="0" err="1"/>
              <a:t>minimise</a:t>
            </a:r>
            <a:r>
              <a:rPr lang="en-US" dirty="0"/>
              <a:t> waste, </a:t>
            </a:r>
            <a:r>
              <a:rPr lang="en-US" dirty="0" err="1"/>
              <a:t>optimise</a:t>
            </a:r>
            <a:r>
              <a:rPr lang="en-US" dirty="0"/>
              <a:t> buildings for energy efficiency and for usage, using regenerative materials and components (cross-laminated timber (CLT)), recycled (such as circular aggregates) or reused </a:t>
            </a:r>
          </a:p>
          <a:p>
            <a:r>
              <a:rPr lang="en-US" dirty="0"/>
              <a:t>Maximize their utilization, improving their energy efficiency and preventing their demolition through adaptive reuse, circular refurbishment and retrofitting </a:t>
            </a:r>
          </a:p>
          <a:p>
            <a:r>
              <a:rPr lang="en-US" dirty="0"/>
              <a:t>Circular construction and demolition criteria or green infrastructure—such as rainwater harvesting systems or green roofs—also present important opportunities both for material use reduction and to reach net-zero emissions.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80471F-5F70-4519-9D34-AFEF8465510E}"/>
              </a:ext>
            </a:extLst>
          </p:cNvPr>
          <p:cNvSpPr txBox="1"/>
          <p:nvPr/>
        </p:nvSpPr>
        <p:spPr>
          <a:xfrm>
            <a:off x="752475" y="618438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hlinkClick r:id="rId2"/>
              </a:rPr>
              <a:t>Source: 20220128-Glasgow-Net-Zero-1.pdf (circularglasgow.com)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FDF66F-947B-482F-A49B-944E91236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636" y="1506942"/>
            <a:ext cx="4273239" cy="38515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F335E6-20B8-447A-AACA-61C02D59CB00}"/>
              </a:ext>
            </a:extLst>
          </p:cNvPr>
          <p:cNvSpPr txBox="1"/>
          <p:nvPr/>
        </p:nvSpPr>
        <p:spPr>
          <a:xfrm>
            <a:off x="7299636" y="5331381"/>
            <a:ext cx="4518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Carbon footprint of built environment globally</a:t>
            </a:r>
          </a:p>
        </p:txBody>
      </p:sp>
    </p:spTree>
    <p:extLst>
      <p:ext uri="{BB962C8B-B14F-4D97-AF65-F5344CB8AC3E}">
        <p14:creationId xmlns:p14="http://schemas.microsoft.com/office/powerpoint/2010/main" val="3107269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DA929D-283D-45DB-9A2E-576F0E8FE1CF}"/>
              </a:ext>
            </a:extLst>
          </p:cNvPr>
          <p:cNvSpPr/>
          <p:nvPr/>
        </p:nvSpPr>
        <p:spPr>
          <a:xfrm>
            <a:off x="110654" y="870185"/>
            <a:ext cx="1518121" cy="949089"/>
          </a:xfrm>
          <a:prstGeom prst="rect">
            <a:avLst/>
          </a:prstGeom>
          <a:solidFill>
            <a:srgbClr val="009999"/>
          </a:soli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>
                <a:solidFill>
                  <a:schemeClr val="bg1"/>
                </a:solidFill>
              </a:rPr>
              <a:t>Innovation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6E8315-FC66-4F1B-85C8-8263C8FD54C2}"/>
              </a:ext>
            </a:extLst>
          </p:cNvPr>
          <p:cNvSpPr/>
          <p:nvPr/>
        </p:nvSpPr>
        <p:spPr>
          <a:xfrm>
            <a:off x="1696183" y="880137"/>
            <a:ext cx="1518121" cy="949088"/>
          </a:xfrm>
          <a:prstGeom prst="rect">
            <a:avLst/>
          </a:prstGeom>
          <a:solidFill>
            <a:srgbClr val="009999"/>
          </a:soli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>
                <a:solidFill>
                  <a:schemeClr val="bg1"/>
                </a:solidFill>
              </a:rPr>
              <a:t>Regulation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F94805-88F9-487C-9123-91A3C5282FD8}"/>
              </a:ext>
            </a:extLst>
          </p:cNvPr>
          <p:cNvSpPr/>
          <p:nvPr/>
        </p:nvSpPr>
        <p:spPr>
          <a:xfrm>
            <a:off x="3296507" y="870185"/>
            <a:ext cx="1518121" cy="949088"/>
          </a:xfrm>
          <a:prstGeom prst="rect">
            <a:avLst/>
          </a:prstGeom>
          <a:solidFill>
            <a:srgbClr val="009999"/>
          </a:soli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>
                <a:solidFill>
                  <a:schemeClr val="bg1"/>
                </a:solidFill>
              </a:rPr>
              <a:t>Market instruments including Fiscal Measures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F55BEB-753B-4462-ABF3-77F3E8C692AC}"/>
              </a:ext>
            </a:extLst>
          </p:cNvPr>
          <p:cNvSpPr/>
          <p:nvPr/>
        </p:nvSpPr>
        <p:spPr>
          <a:xfrm>
            <a:off x="5032885" y="890090"/>
            <a:ext cx="1724992" cy="939135"/>
          </a:xfrm>
          <a:prstGeom prst="rect">
            <a:avLst/>
          </a:prstGeom>
          <a:solidFill>
            <a:srgbClr val="009999"/>
          </a:soli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>
                <a:solidFill>
                  <a:schemeClr val="bg1"/>
                </a:solidFill>
              </a:rPr>
              <a:t>Procurement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185311-CEFE-4F63-8350-E746D894427A}"/>
              </a:ext>
            </a:extLst>
          </p:cNvPr>
          <p:cNvSpPr/>
          <p:nvPr/>
        </p:nvSpPr>
        <p:spPr>
          <a:xfrm>
            <a:off x="6976134" y="890090"/>
            <a:ext cx="1472071" cy="939135"/>
          </a:xfrm>
          <a:prstGeom prst="rect">
            <a:avLst/>
          </a:prstGeom>
          <a:solidFill>
            <a:srgbClr val="009999"/>
          </a:soli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>
                <a:solidFill>
                  <a:schemeClr val="bg1"/>
                </a:solidFill>
              </a:rPr>
              <a:t>Information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CF3BF8-52E8-4C39-AC9A-8CC0D1B36AB3}"/>
              </a:ext>
            </a:extLst>
          </p:cNvPr>
          <p:cNvSpPr/>
          <p:nvPr/>
        </p:nvSpPr>
        <p:spPr>
          <a:xfrm>
            <a:off x="110654" y="1888403"/>
            <a:ext cx="1518121" cy="4791074"/>
          </a:xfrm>
          <a:prstGeom prst="rect">
            <a:avLst/>
          </a:prstGeom>
          <a:noFill/>
          <a:ln w="28575">
            <a:solidFill>
              <a:srgbClr val="0099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Partnership Innovation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Process Innovation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Product Innovation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 Packaging Innovation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Proposition Innovation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Digital Innovation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Source: </a:t>
            </a:r>
            <a:r>
              <a:rPr lang="en-US" sz="1200" dirty="0">
                <a:hlinkClick r:id="rId2"/>
              </a:rPr>
              <a:t>Supporting Net Zero Through a Circular Economy - Anthesis (anthesisgroup.com)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EFE5DD-D2AA-44D9-A5C4-9D57DD615203}"/>
              </a:ext>
            </a:extLst>
          </p:cNvPr>
          <p:cNvSpPr/>
          <p:nvPr/>
        </p:nvSpPr>
        <p:spPr>
          <a:xfrm>
            <a:off x="1700945" y="1942669"/>
            <a:ext cx="1513359" cy="4736807"/>
          </a:xfrm>
          <a:prstGeom prst="rect">
            <a:avLst/>
          </a:prstGeom>
          <a:noFill/>
          <a:ln w="28575">
            <a:solidFill>
              <a:srgbClr val="0099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Extended Producer Responsibility with mandated recovery and recycling targets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Regulation of pollution from recycling activities (for example in case of auto recycling)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Regulations around right to repair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Recycled content in product mandates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3A7AC8-CC92-4B74-9DC9-AEBD89CB1404}"/>
              </a:ext>
            </a:extLst>
          </p:cNvPr>
          <p:cNvSpPr/>
          <p:nvPr/>
        </p:nvSpPr>
        <p:spPr>
          <a:xfrm>
            <a:off x="3296507" y="1952622"/>
            <a:ext cx="1513359" cy="4791075"/>
          </a:xfrm>
          <a:prstGeom prst="rect">
            <a:avLst/>
          </a:prstGeom>
          <a:noFill/>
          <a:ln w="28575">
            <a:solidFill>
              <a:srgbClr val="0099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Incentives for sharing models of products and services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Carbon tax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Subsidies</a:t>
            </a: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D1BC00-AECB-4006-8BA4-78FEDA422150}"/>
              </a:ext>
            </a:extLst>
          </p:cNvPr>
          <p:cNvSpPr/>
          <p:nvPr/>
        </p:nvSpPr>
        <p:spPr>
          <a:xfrm>
            <a:off x="5032885" y="1952622"/>
            <a:ext cx="1724992" cy="4726854"/>
          </a:xfrm>
          <a:prstGeom prst="rect">
            <a:avLst/>
          </a:prstGeom>
          <a:noFill/>
          <a:ln w="28575">
            <a:solidFill>
              <a:srgbClr val="0099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Preferential purchasing by government departments and agencies of circular, and low embodied carbon content products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IN" sz="1400" b="0" i="0" dirty="0">
                <a:solidFill>
                  <a:srgbClr val="000000"/>
                </a:solidFill>
                <a:effectLst/>
                <a:latin typeface="proxima_novaregular"/>
              </a:rPr>
              <a:t>Procurement of refurbished or remanufactured products</a:t>
            </a:r>
          </a:p>
          <a:p>
            <a:endParaRPr lang="en-IN" sz="1400" dirty="0">
              <a:solidFill>
                <a:srgbClr val="000000"/>
              </a:solidFill>
              <a:latin typeface="proxima_novaregular"/>
            </a:endParaRPr>
          </a:p>
          <a:p>
            <a:r>
              <a:rPr lang="en-IN" sz="1400" dirty="0">
                <a:solidFill>
                  <a:srgbClr val="000000"/>
                </a:solidFill>
                <a:latin typeface="proxima_novaregular"/>
              </a:rPr>
              <a:t>Products as service model and extended warranties</a:t>
            </a:r>
          </a:p>
          <a:p>
            <a:endParaRPr lang="en-IN" sz="1400" dirty="0">
              <a:solidFill>
                <a:srgbClr val="000000"/>
              </a:solidFill>
              <a:latin typeface="proxima_novaregular"/>
            </a:endParaRPr>
          </a:p>
          <a:p>
            <a:r>
              <a:rPr lang="en-IN" sz="1400" dirty="0">
                <a:solidFill>
                  <a:srgbClr val="000000"/>
                </a:solidFill>
                <a:latin typeface="proxima_novaregular"/>
              </a:rPr>
              <a:t>Responsible disposal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60C2C1-CAC5-4AF3-B89C-B514C9E6A96A}"/>
              </a:ext>
            </a:extLst>
          </p:cNvPr>
          <p:cNvSpPr/>
          <p:nvPr/>
        </p:nvSpPr>
        <p:spPr>
          <a:xfrm>
            <a:off x="7014717" y="1996897"/>
            <a:ext cx="1433488" cy="4702524"/>
          </a:xfrm>
          <a:prstGeom prst="rect">
            <a:avLst/>
          </a:prstGeom>
          <a:noFill/>
          <a:ln w="28575">
            <a:solidFill>
              <a:srgbClr val="0099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Labelling and Certification for reuse and remanufacturing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Peer nudges to change  </a:t>
            </a:r>
            <a:r>
              <a:rPr lang="en-US" sz="1400" dirty="0" err="1">
                <a:solidFill>
                  <a:schemeClr val="tx1"/>
                </a:solidFill>
              </a:rPr>
              <a:t>behaviour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Product information about carbon intensity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D5FFBE-BCE0-4EA6-8B9F-2EF3C6BC45D5}"/>
              </a:ext>
            </a:extLst>
          </p:cNvPr>
          <p:cNvSpPr txBox="1"/>
          <p:nvPr/>
        </p:nvSpPr>
        <p:spPr>
          <a:xfrm>
            <a:off x="482600" y="178524"/>
            <a:ext cx="1609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>
                <a:solidFill>
                  <a:schemeClr val="bg1"/>
                </a:solidFill>
              </a:rPr>
              <a:t>Enablers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2D0541-F4C6-4520-8900-1623D7F42CF5}"/>
              </a:ext>
            </a:extLst>
          </p:cNvPr>
          <p:cNvSpPr/>
          <p:nvPr/>
        </p:nvSpPr>
        <p:spPr>
          <a:xfrm>
            <a:off x="8808194" y="928091"/>
            <a:ext cx="1472071" cy="939135"/>
          </a:xfrm>
          <a:prstGeom prst="rect">
            <a:avLst/>
          </a:prstGeom>
          <a:solidFill>
            <a:srgbClr val="009999"/>
          </a:soli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>
                <a:solidFill>
                  <a:schemeClr val="bg1"/>
                </a:solidFill>
              </a:rPr>
              <a:t>Partnerships and Collaborations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F2C9E3-47AB-475E-94BE-CB963746D599}"/>
              </a:ext>
            </a:extLst>
          </p:cNvPr>
          <p:cNvSpPr/>
          <p:nvPr/>
        </p:nvSpPr>
        <p:spPr>
          <a:xfrm>
            <a:off x="10495817" y="949268"/>
            <a:ext cx="1472071" cy="939135"/>
          </a:xfrm>
          <a:prstGeom prst="rect">
            <a:avLst/>
          </a:prstGeom>
          <a:solidFill>
            <a:srgbClr val="009999"/>
          </a:soli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>
                <a:solidFill>
                  <a:schemeClr val="bg1"/>
                </a:solidFill>
              </a:rPr>
              <a:t>Infrastructure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206C604-75A3-4091-A1CE-AA641F6C1BB7}"/>
              </a:ext>
            </a:extLst>
          </p:cNvPr>
          <p:cNvSpPr/>
          <p:nvPr/>
        </p:nvSpPr>
        <p:spPr>
          <a:xfrm>
            <a:off x="8846777" y="2041173"/>
            <a:ext cx="1433488" cy="4702524"/>
          </a:xfrm>
          <a:prstGeom prst="rect">
            <a:avLst/>
          </a:prstGeom>
          <a:noFill/>
          <a:ln w="28575">
            <a:solidFill>
              <a:srgbClr val="0099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Voluntary commitments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Sectoral strategies engaging key stakeholders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F963F82-5A41-4A69-9FB8-758B1D560C4A}"/>
              </a:ext>
            </a:extLst>
          </p:cNvPr>
          <p:cNvSpPr/>
          <p:nvPr/>
        </p:nvSpPr>
        <p:spPr>
          <a:xfrm>
            <a:off x="10515108" y="2041173"/>
            <a:ext cx="1433488" cy="4702524"/>
          </a:xfrm>
          <a:prstGeom prst="rect">
            <a:avLst/>
          </a:prstGeom>
          <a:noFill/>
          <a:ln w="28575">
            <a:solidFill>
              <a:srgbClr val="0099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Common circular infrastructure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Science, Research and Technology parks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Infrastructure to support emerging/new technologies (for example, charging infrastructure for EVs)</a:t>
            </a:r>
          </a:p>
        </p:txBody>
      </p:sp>
    </p:spTree>
    <p:extLst>
      <p:ext uri="{BB962C8B-B14F-4D97-AF65-F5344CB8AC3E}">
        <p14:creationId xmlns:p14="http://schemas.microsoft.com/office/powerpoint/2010/main" val="1930243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892FE-962B-4695-BE21-D1D9EC35F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49225"/>
            <a:ext cx="10515600" cy="777875"/>
          </a:xfrm>
        </p:spPr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Circular Economy for Net Zero 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31660-F963-4385-B5DC-73D9CAD5D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253330"/>
            <a:ext cx="6956425" cy="5033169"/>
          </a:xfrm>
        </p:spPr>
        <p:txBody>
          <a:bodyPr>
            <a:normAutofit/>
          </a:bodyPr>
          <a:lstStyle/>
          <a:p>
            <a:r>
              <a:rPr lang="en-IN" sz="2000" dirty="0"/>
              <a:t>Net zero – key emerging sustainability trend </a:t>
            </a:r>
          </a:p>
          <a:p>
            <a:r>
              <a:rPr lang="en-US" sz="2000" b="0" i="0" dirty="0">
                <a:solidFill>
                  <a:srgbClr val="333333"/>
                </a:solidFill>
                <a:effectLst/>
                <a:latin typeface="MetricWeb"/>
              </a:rPr>
              <a:t>To meet net zero targets, circular economy approach can be part of the trajectory to meet net zero targets</a:t>
            </a:r>
          </a:p>
          <a:p>
            <a:r>
              <a:rPr lang="en-US" sz="2000" b="0" i="0" dirty="0">
                <a:solidFill>
                  <a:srgbClr val="333333"/>
                </a:solidFill>
                <a:effectLst/>
                <a:latin typeface="MetricWeb"/>
              </a:rPr>
              <a:t>Can be included in company strategy and governance in the form of mission statements, commitments, targets and plans, city plans, tapping circular opportunities in rural areas</a:t>
            </a:r>
          </a:p>
          <a:p>
            <a:r>
              <a:rPr lang="en-US" sz="2000" b="0" i="0" dirty="0">
                <a:solidFill>
                  <a:srgbClr val="333333"/>
                </a:solidFill>
                <a:effectLst/>
                <a:latin typeface="MetricWeb"/>
              </a:rPr>
              <a:t>Pilots, incubators and demonstration projects to test business solutions that address the twin objectives of circular economy and decarbonization </a:t>
            </a:r>
          </a:p>
          <a:p>
            <a:r>
              <a:rPr lang="en-US" sz="2000" b="0" i="0" dirty="0">
                <a:solidFill>
                  <a:srgbClr val="1A1919"/>
                </a:solidFill>
                <a:effectLst/>
                <a:latin typeface="adobe-caslon-pro"/>
              </a:rPr>
              <a:t>One-third of NDCs updated and submitted this year, largely across Europe and some other G20 countries, include mention of a circular economy (the Netherlands, Finland and Chile are few examples). </a:t>
            </a:r>
            <a:endParaRPr lang="en-IN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706E97-9E53-4E87-ADFC-F338CDCE561B}"/>
              </a:ext>
            </a:extLst>
          </p:cNvPr>
          <p:cNvSpPr txBox="1"/>
          <p:nvPr/>
        </p:nvSpPr>
        <p:spPr>
          <a:xfrm>
            <a:off x="1104901" y="6286500"/>
            <a:ext cx="953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Source: </a:t>
            </a:r>
            <a:r>
              <a:rPr lang="en-US" dirty="0">
                <a:hlinkClick r:id="rId2"/>
              </a:rPr>
              <a:t>How the Circular Economy Can Help Nations Achieve Their Climate Goals | World Resources Institute (wri.org)</a:t>
            </a:r>
            <a:endParaRPr lang="en-IN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087FC4-DC0C-4298-AC41-520A17E4A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1685925"/>
            <a:ext cx="443865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D5C239-3100-42B8-A101-426EEF1F28D3}"/>
              </a:ext>
            </a:extLst>
          </p:cNvPr>
          <p:cNvSpPr txBox="1"/>
          <p:nvPr/>
        </p:nvSpPr>
        <p:spPr>
          <a:xfrm>
            <a:off x="7984331" y="3769914"/>
            <a:ext cx="35409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Circular economy, carbon neutrality and net zero : Yorkshire Circular Lab (leeds.ac.uk)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3231903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ny Seba, Author, Thought Leader and SV Entrepreneur">
            <a:extLst>
              <a:ext uri="{FF2B5EF4-FFF2-40B4-BE49-F238E27FC236}">
                <a16:creationId xmlns:a16="http://schemas.microsoft.com/office/drawing/2014/main" id="{436E8024-8A74-4332-A1E9-2CC65FDAC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5382"/>
            <a:ext cx="6526109" cy="3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0A952E-B1BA-413D-A6C3-1851E3E67F52}"/>
              </a:ext>
            </a:extLst>
          </p:cNvPr>
          <p:cNvSpPr txBox="1"/>
          <p:nvPr/>
        </p:nvSpPr>
        <p:spPr>
          <a:xfrm>
            <a:off x="6598843" y="1605258"/>
            <a:ext cx="52790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Not just technology, </a:t>
            </a:r>
            <a:br>
              <a:rPr lang="en-US" sz="3200" b="1" dirty="0"/>
            </a:br>
            <a:r>
              <a:rPr lang="en-US" sz="3200" b="1" dirty="0">
                <a:solidFill>
                  <a:srgbClr val="FF0000"/>
                </a:solidFill>
              </a:rPr>
              <a:t>market creation and financing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835C6F-DF50-4CBB-9319-F88B5B57B0AF}"/>
              </a:ext>
            </a:extLst>
          </p:cNvPr>
          <p:cNvSpPr txBox="1"/>
          <p:nvPr/>
        </p:nvSpPr>
        <p:spPr>
          <a:xfrm>
            <a:off x="6601664" y="2965280"/>
            <a:ext cx="50565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Is COVID-19 the time? </a:t>
            </a:r>
          </a:p>
          <a:p>
            <a:r>
              <a:rPr lang="en-US" sz="3200" b="1" dirty="0"/>
              <a:t>Will Behavior Change drive? </a:t>
            </a:r>
            <a:br>
              <a:rPr lang="en-US" sz="3200" b="1" dirty="0"/>
            </a:br>
            <a:r>
              <a:rPr lang="en-US" sz="3200" b="1" dirty="0">
                <a:solidFill>
                  <a:srgbClr val="FF0000"/>
                </a:solidFill>
              </a:rPr>
              <a:t>Will the change sustain?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8A4278-12D7-4847-9723-F733DFD6EAE5}"/>
              </a:ext>
            </a:extLst>
          </p:cNvPr>
          <p:cNvSpPr txBox="1"/>
          <p:nvPr/>
        </p:nvSpPr>
        <p:spPr>
          <a:xfrm>
            <a:off x="6598843" y="4817745"/>
            <a:ext cx="574349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/>
              <a:t>Shouldn’t Climate Change Lead?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16846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074" name="Picture 2" descr="More circularity, less carbon">
            <a:extLst>
              <a:ext uri="{FF2B5EF4-FFF2-40B4-BE49-F238E27FC236}">
                <a16:creationId xmlns:a16="http://schemas.microsoft.com/office/drawing/2014/main" id="{83AA1561-465C-49E0-97E6-FF1A9FB7B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6181" y="1593199"/>
            <a:ext cx="5462546" cy="371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124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315" y="727769"/>
            <a:ext cx="8751370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8BE3D3-97E6-436E-9C37-A0AE7D66E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1534" y="1344304"/>
            <a:ext cx="7451678" cy="2843702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Thank you </a:t>
            </a:r>
            <a:endParaRPr lang="en-IN" sz="54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A017FB-13D4-4B08-A19F-499EDD72C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6765" y="4414123"/>
            <a:ext cx="6418471" cy="1432109"/>
          </a:xfrm>
        </p:spPr>
        <p:txBody>
          <a:bodyPr>
            <a:normAutofit/>
          </a:bodyPr>
          <a:lstStyle/>
          <a:p>
            <a:endParaRPr lang="en-IN" sz="200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6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6226" y="203444"/>
            <a:ext cx="4039548" cy="56476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 Economy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407773" y="1562781"/>
            <a:ext cx="11405286" cy="1655762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Regenerative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restorative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economy that is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Aims to </a:t>
            </a:r>
            <a:r>
              <a:rPr lang="en-US" altLang="ko-K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redesign the production and consumption systems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Integrates social, environmental, economic and cultural aspects, especially behavioral change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44348" y="6492875"/>
            <a:ext cx="27432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3F0D6E-39DB-4CFB-BDDF-E5410B2F80F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14AC45-B1CB-40F3-8A9E-E3C3FAF54A64}"/>
              </a:ext>
            </a:extLst>
          </p:cNvPr>
          <p:cNvSpPr/>
          <p:nvPr/>
        </p:nvSpPr>
        <p:spPr>
          <a:xfrm>
            <a:off x="275967" y="4634683"/>
            <a:ext cx="11640065" cy="83943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paradigm shift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822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32549" y="6488668"/>
            <a:ext cx="27432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3F0D6E-39DB-4CFB-BDDF-E5410B2F80F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170" y="916604"/>
            <a:ext cx="7866784" cy="56223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93337" y="6488668"/>
            <a:ext cx="399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Source: Ellen McArthur Foundation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73546" y="0"/>
            <a:ext cx="4313254" cy="6857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Butterfly Diagram</a:t>
            </a:r>
          </a:p>
        </p:txBody>
      </p:sp>
    </p:spTree>
    <p:extLst>
      <p:ext uri="{BB962C8B-B14F-4D97-AF65-F5344CB8AC3E}">
        <p14:creationId xmlns:p14="http://schemas.microsoft.com/office/powerpoint/2010/main" val="55315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ctrTitle"/>
          </p:nvPr>
        </p:nvSpPr>
        <p:spPr>
          <a:xfrm>
            <a:off x="2583621" y="27465"/>
            <a:ext cx="8542339" cy="68575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Circles of Circular Economy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9056" y="6469881"/>
            <a:ext cx="27432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3F0D6E-39DB-4CFB-BDDF-E5410B2F80F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3B0EB2-7A55-4487-B5E9-931AEB81B1FD}"/>
              </a:ext>
            </a:extLst>
          </p:cNvPr>
          <p:cNvSpPr/>
          <p:nvPr/>
        </p:nvSpPr>
        <p:spPr>
          <a:xfrm>
            <a:off x="2703797" y="950109"/>
            <a:ext cx="6350931" cy="590789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6EC6C6-9672-4EB0-9624-A69451918453}"/>
              </a:ext>
            </a:extLst>
          </p:cNvPr>
          <p:cNvSpPr/>
          <p:nvPr/>
        </p:nvSpPr>
        <p:spPr>
          <a:xfrm>
            <a:off x="3278543" y="1471507"/>
            <a:ext cx="5188857" cy="486935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CF2765-D8CC-410D-991E-9278DBCA9F7A}"/>
              </a:ext>
            </a:extLst>
          </p:cNvPr>
          <p:cNvSpPr/>
          <p:nvPr/>
        </p:nvSpPr>
        <p:spPr>
          <a:xfrm>
            <a:off x="4559788" y="2615863"/>
            <a:ext cx="2626360" cy="25806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7E0D7A-DF6C-4920-B500-C8BEB9A8778B}"/>
              </a:ext>
            </a:extLst>
          </p:cNvPr>
          <p:cNvSpPr/>
          <p:nvPr/>
        </p:nvSpPr>
        <p:spPr>
          <a:xfrm>
            <a:off x="5129411" y="3189607"/>
            <a:ext cx="1487121" cy="143315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99FBA-8549-4345-8097-B2A95109CD09}"/>
              </a:ext>
            </a:extLst>
          </p:cNvPr>
          <p:cNvSpPr txBox="1"/>
          <p:nvPr/>
        </p:nvSpPr>
        <p:spPr>
          <a:xfrm>
            <a:off x="8907138" y="1042089"/>
            <a:ext cx="2197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Cutting down consumption of virgin resources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802D4D-12F3-4F4F-ADE4-34AF4807534E}"/>
              </a:ext>
            </a:extLst>
          </p:cNvPr>
          <p:cNvSpPr txBox="1"/>
          <p:nvPr/>
        </p:nvSpPr>
        <p:spPr>
          <a:xfrm>
            <a:off x="8928426" y="1953062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Refuse , Reduce, Reuse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403FB5-0999-4CB7-8727-2FDAB9F6C847}"/>
              </a:ext>
            </a:extLst>
          </p:cNvPr>
          <p:cNvSpPr txBox="1"/>
          <p:nvPr/>
        </p:nvSpPr>
        <p:spPr>
          <a:xfrm>
            <a:off x="9263375" y="4699689"/>
            <a:ext cx="1595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Extending product life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A5B72A-FB53-4F1E-BD7F-85CED9743139}"/>
              </a:ext>
            </a:extLst>
          </p:cNvPr>
          <p:cNvSpPr txBox="1"/>
          <p:nvPr/>
        </p:nvSpPr>
        <p:spPr>
          <a:xfrm>
            <a:off x="9263375" y="5373570"/>
            <a:ext cx="232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Repair, Refurbish, Renovate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10B94D-5634-46B8-BF37-1B4CDAB1011F}"/>
              </a:ext>
            </a:extLst>
          </p:cNvPr>
          <p:cNvSpPr txBox="1"/>
          <p:nvPr/>
        </p:nvSpPr>
        <p:spPr>
          <a:xfrm>
            <a:off x="397738" y="5380047"/>
            <a:ext cx="3274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Return , Recycle, Recover, Remanufacture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4B7F65-9232-49EE-865B-D83C95963D82}"/>
              </a:ext>
            </a:extLst>
          </p:cNvPr>
          <p:cNvSpPr txBox="1"/>
          <p:nvPr/>
        </p:nvSpPr>
        <p:spPr>
          <a:xfrm>
            <a:off x="402147" y="4244311"/>
            <a:ext cx="1638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Adding value with tech/ creating green jobs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B0EBB7-E3E9-4AC3-9450-413C224E0398}"/>
              </a:ext>
            </a:extLst>
          </p:cNvPr>
          <p:cNvSpPr txBox="1"/>
          <p:nvPr/>
        </p:nvSpPr>
        <p:spPr>
          <a:xfrm>
            <a:off x="888115" y="991425"/>
            <a:ext cx="2170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Transformative with innovation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871CD3-CA4E-4C75-A816-D5FCCD292ACC}"/>
              </a:ext>
            </a:extLst>
          </p:cNvPr>
          <p:cNvSpPr txBox="1"/>
          <p:nvPr/>
        </p:nvSpPr>
        <p:spPr>
          <a:xfrm>
            <a:off x="888115" y="1517090"/>
            <a:ext cx="2026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Re-Design, Rethink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FD22C40-1AD5-48CC-B48B-395BBE6C6E11}"/>
              </a:ext>
            </a:extLst>
          </p:cNvPr>
          <p:cNvCxnSpPr>
            <a:cxnSpLocks/>
          </p:cNvCxnSpPr>
          <p:nvPr/>
        </p:nvCxnSpPr>
        <p:spPr>
          <a:xfrm flipH="1">
            <a:off x="6080719" y="1945291"/>
            <a:ext cx="2750238" cy="16891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266CDEE-4185-45DF-9239-257FA6D296E2}"/>
              </a:ext>
            </a:extLst>
          </p:cNvPr>
          <p:cNvCxnSpPr>
            <a:cxnSpLocks/>
          </p:cNvCxnSpPr>
          <p:nvPr/>
        </p:nvCxnSpPr>
        <p:spPr>
          <a:xfrm flipH="1" flipV="1">
            <a:off x="6792454" y="3904058"/>
            <a:ext cx="2333041" cy="11187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D4EFC5E-806C-42C5-B009-92C1E27D6EF3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2040502" y="4004195"/>
            <a:ext cx="1631783" cy="8402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ABE1C9-F6B3-4209-99E2-54254127044C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1901551" y="1886422"/>
            <a:ext cx="1356137" cy="3794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407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0864" y="261249"/>
            <a:ext cx="8255942" cy="449885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Circular Economy?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027" y="6509304"/>
            <a:ext cx="27432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3F0D6E-39DB-4CFB-BDDF-E5410B2F80F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99453" y="1832768"/>
            <a:ext cx="5331854" cy="44688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864" y="6530308"/>
            <a:ext cx="2676376" cy="3231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BB6DC2-5E1A-41F3-ACF5-E4642F471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620" y="1941553"/>
            <a:ext cx="7050606" cy="351752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E0725CB-9FCE-4D96-BBAB-CDB59EA2A084}"/>
              </a:ext>
            </a:extLst>
          </p:cNvPr>
          <p:cNvSpPr txBox="1">
            <a:spLocks/>
          </p:cNvSpPr>
          <p:nvPr/>
        </p:nvSpPr>
        <p:spPr>
          <a:xfrm>
            <a:off x="6488835" y="1191340"/>
            <a:ext cx="5199592" cy="181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58AE10-B48F-4101-948E-3D4A474C9A45}"/>
              </a:ext>
            </a:extLst>
          </p:cNvPr>
          <p:cNvSpPr txBox="1"/>
          <p:nvPr/>
        </p:nvSpPr>
        <p:spPr>
          <a:xfrm>
            <a:off x="791269" y="999425"/>
            <a:ext cx="4893972" cy="369332"/>
          </a:xfrm>
          <a:prstGeom prst="rect">
            <a:avLst/>
          </a:prstGeom>
          <a:noFill/>
          <a:ln w="28575"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Increasing resource consumption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4297A2-5CE6-4245-AA49-2AA0860408B5}"/>
              </a:ext>
            </a:extLst>
          </p:cNvPr>
          <p:cNvSpPr txBox="1"/>
          <p:nvPr/>
        </p:nvSpPr>
        <p:spPr>
          <a:xfrm>
            <a:off x="6506761" y="1006674"/>
            <a:ext cx="4893972" cy="369332"/>
          </a:xfrm>
          <a:prstGeom prst="rect">
            <a:avLst/>
          </a:prstGeom>
          <a:noFill/>
          <a:ln w="28575"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 for Changing the Course</a:t>
            </a:r>
          </a:p>
        </p:txBody>
      </p:sp>
    </p:spTree>
    <p:extLst>
      <p:ext uri="{BB962C8B-B14F-4D97-AF65-F5344CB8AC3E}">
        <p14:creationId xmlns:p14="http://schemas.microsoft.com/office/powerpoint/2010/main" val="361084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AE357-0648-48CC-BC95-816FD9856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7806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Climate and Circularity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C4CE9-B8C9-4888-99FA-DA7D425978C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561306"/>
            <a:ext cx="105156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dirty="0"/>
              <a:t>Need for product  cycles to become more efficient and closed in order to reach climate neutrality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Circle Economy calculates: 62% of global GHG emissions (excluding those from land use and forestry) are released during the extraction, processing and manufacturing of goods to serve society’s needs; only 38% emitted in the delivery and use of products and services</a:t>
            </a:r>
          </a:p>
          <a:p>
            <a:r>
              <a:rPr lang="en-US" sz="1600" dirty="0"/>
              <a:t>                                                                          Source: The Circularity Gap Report 2019 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4260750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newable energy isn’t enough to tackle climate change - what else can the circular economy do?">
            <a:extLst>
              <a:ext uri="{FF2B5EF4-FFF2-40B4-BE49-F238E27FC236}">
                <a16:creationId xmlns:a16="http://schemas.microsoft.com/office/drawing/2014/main" id="{C6450563-DA96-4DDC-B89A-5C672A6C9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1009"/>
            <a:ext cx="8617094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EC7997C-6DDA-45C0-B156-A6DD7B0B5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</p:spPr>
        <p:txBody>
          <a:bodyPr>
            <a:normAutofit fontScale="90000"/>
          </a:bodyPr>
          <a:lstStyle/>
          <a:p>
            <a:r>
              <a:rPr lang="en-IN" sz="4000" b="1" dirty="0"/>
              <a:t>Circular economy –Critical role in Climate Mitigation 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EC36F-E6D2-4DED-B15D-C0E90C8D85DE}"/>
              </a:ext>
            </a:extLst>
          </p:cNvPr>
          <p:cNvSpPr txBox="1"/>
          <p:nvPr/>
        </p:nvSpPr>
        <p:spPr>
          <a:xfrm>
            <a:off x="504825" y="6169709"/>
            <a:ext cx="7900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Source: </a:t>
            </a:r>
            <a:r>
              <a:rPr lang="en-US" sz="1200" dirty="0"/>
              <a:t>Completing the Picture: How the Circular Economy Tackles Climate Change. Ellen MacArthur Foundation </a:t>
            </a:r>
          </a:p>
          <a:p>
            <a:r>
              <a:rPr lang="en-US" sz="1200" dirty="0"/>
              <a:t>and Materials Economics. https://www.ellenmacarthurfoundation.org/publications/completing-the-picture-climate-change</a:t>
            </a:r>
            <a:r>
              <a:rPr lang="en-IN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501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to build a circular economy | Red, Green, and Blue">
            <a:extLst>
              <a:ext uri="{FF2B5EF4-FFF2-40B4-BE49-F238E27FC236}">
                <a16:creationId xmlns:a16="http://schemas.microsoft.com/office/drawing/2014/main" id="{AF1CE538-0E23-45BF-9125-4EB808106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957" y="1044939"/>
            <a:ext cx="8078768" cy="40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909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862DCA-C1B6-4F3A-88B9-E8D9B7F8E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11887200" cy="688975"/>
          </a:xfrm>
        </p:spPr>
        <p:txBody>
          <a:bodyPr>
            <a:noAutofit/>
          </a:bodyPr>
          <a:lstStyle/>
          <a:p>
            <a:r>
              <a:rPr lang="en-IN" sz="3600" b="1" dirty="0">
                <a:solidFill>
                  <a:schemeClr val="bg1"/>
                </a:solidFill>
              </a:rPr>
              <a:t>Material Efficiency Strategies for Climate Action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88DB5C-5E8B-4B08-944C-2E7416119445}"/>
              </a:ext>
            </a:extLst>
          </p:cNvPr>
          <p:cNvSpPr txBox="1"/>
          <p:nvPr/>
        </p:nvSpPr>
        <p:spPr>
          <a:xfrm rot="10800000" flipV="1">
            <a:off x="393700" y="6311900"/>
            <a:ext cx="1141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hlinkClick r:id="rId2"/>
              </a:rPr>
              <a:t>Source: Resource Efficiency and Climate Change: Material Efficiency Strategies for a Low-Carbon Future (resourcepanel.org</a:t>
            </a:r>
            <a:endParaRPr lang="en-IN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05B90A-CBE7-435D-B506-320F17F7F9F2}"/>
              </a:ext>
            </a:extLst>
          </p:cNvPr>
          <p:cNvSpPr/>
          <p:nvPr/>
        </p:nvSpPr>
        <p:spPr>
          <a:xfrm>
            <a:off x="-5815" y="2636976"/>
            <a:ext cx="1659990" cy="1225683"/>
          </a:xfrm>
          <a:prstGeom prst="rect">
            <a:avLst/>
          </a:prstGeom>
          <a:solidFill>
            <a:srgbClr val="009999"/>
          </a:soli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More Intensive use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3712E7-A033-4B66-87B0-281B6919424A}"/>
              </a:ext>
            </a:extLst>
          </p:cNvPr>
          <p:cNvSpPr/>
          <p:nvPr/>
        </p:nvSpPr>
        <p:spPr>
          <a:xfrm>
            <a:off x="1523059" y="1468124"/>
            <a:ext cx="1659990" cy="1225682"/>
          </a:xfrm>
          <a:prstGeom prst="rect">
            <a:avLst/>
          </a:prstGeom>
          <a:solidFill>
            <a:srgbClr val="009999"/>
          </a:soli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Using less material by design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93B6FA-B568-4E41-80C4-8454F0D57600}"/>
              </a:ext>
            </a:extLst>
          </p:cNvPr>
          <p:cNvSpPr/>
          <p:nvPr/>
        </p:nvSpPr>
        <p:spPr>
          <a:xfrm>
            <a:off x="3095597" y="2651906"/>
            <a:ext cx="2405892" cy="1225682"/>
          </a:xfrm>
          <a:prstGeom prst="rect">
            <a:avLst/>
          </a:prstGeom>
          <a:solidFill>
            <a:srgbClr val="009999"/>
          </a:soli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Enhanced end-of-life recovery and recycling of materials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C5CD30-F84A-4ECB-96CC-B57F95A0927B}"/>
              </a:ext>
            </a:extLst>
          </p:cNvPr>
          <p:cNvSpPr/>
          <p:nvPr/>
        </p:nvSpPr>
        <p:spPr>
          <a:xfrm>
            <a:off x="5305303" y="1404827"/>
            <a:ext cx="1886194" cy="1212829"/>
          </a:xfrm>
          <a:prstGeom prst="rect">
            <a:avLst/>
          </a:prstGeom>
          <a:solidFill>
            <a:srgbClr val="009999"/>
          </a:soli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Material substitution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A5B39F-C7C0-45D5-9AE6-6DC56AE0512B}"/>
              </a:ext>
            </a:extLst>
          </p:cNvPr>
          <p:cNvSpPr/>
          <p:nvPr/>
        </p:nvSpPr>
        <p:spPr>
          <a:xfrm>
            <a:off x="6977505" y="2673115"/>
            <a:ext cx="1609637" cy="1212829"/>
          </a:xfrm>
          <a:prstGeom prst="rect">
            <a:avLst/>
          </a:prstGeom>
          <a:solidFill>
            <a:srgbClr val="009999"/>
          </a:soli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Product life extension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5743EC-0079-49DD-BCD3-DF310024DFE3}"/>
              </a:ext>
            </a:extLst>
          </p:cNvPr>
          <p:cNvSpPr/>
          <p:nvPr/>
        </p:nvSpPr>
        <p:spPr>
          <a:xfrm>
            <a:off x="8514421" y="1439077"/>
            <a:ext cx="1700713" cy="1212829"/>
          </a:xfrm>
          <a:prstGeom prst="rect">
            <a:avLst/>
          </a:prstGeom>
          <a:solidFill>
            <a:srgbClr val="009999"/>
          </a:soli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Fabrication yield improvements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851B9E-B865-47CA-AD4D-AEE165B338AF}"/>
              </a:ext>
            </a:extLst>
          </p:cNvPr>
          <p:cNvSpPr/>
          <p:nvPr/>
        </p:nvSpPr>
        <p:spPr>
          <a:xfrm>
            <a:off x="10365581" y="2617656"/>
            <a:ext cx="1609637" cy="1447138"/>
          </a:xfrm>
          <a:prstGeom prst="rect">
            <a:avLst/>
          </a:prstGeom>
          <a:solidFill>
            <a:srgbClr val="009999"/>
          </a:soli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Recovery, reuse and remanufacturing components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937A60-63F4-41A8-BD4B-93577AD252EC}"/>
              </a:ext>
            </a:extLst>
          </p:cNvPr>
          <p:cNvSpPr txBox="1"/>
          <p:nvPr/>
        </p:nvSpPr>
        <p:spPr>
          <a:xfrm>
            <a:off x="714375" y="4356042"/>
            <a:ext cx="107283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Material efficiency is an </a:t>
            </a:r>
            <a:r>
              <a:rPr lang="en-US" sz="2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essential part of the circular economy</a:t>
            </a:r>
          </a:p>
          <a:p>
            <a:pPr algn="ctr"/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Con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sists of </a:t>
            </a:r>
            <a:r>
              <a:rPr lang="en-US" sz="2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 preservation of materials by making products more durable and repairable and facilitating 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recovery and recycling of material at the end of the product life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681857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1164</Words>
  <Application>Microsoft Office PowerPoint</Application>
  <PresentationFormat>Widescreen</PresentationFormat>
  <Paragraphs>152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adobe-caslon-pro</vt:lpstr>
      <vt:lpstr>arial</vt:lpstr>
      <vt:lpstr>arial</vt:lpstr>
      <vt:lpstr>Calibri</vt:lpstr>
      <vt:lpstr>Calibri Light</vt:lpstr>
      <vt:lpstr>MetricWeb</vt:lpstr>
      <vt:lpstr>Open Sans</vt:lpstr>
      <vt:lpstr>proxima_novaregular</vt:lpstr>
      <vt:lpstr>Wingdings</vt:lpstr>
      <vt:lpstr>Office Theme</vt:lpstr>
      <vt:lpstr>1_Office Theme</vt:lpstr>
      <vt:lpstr>Circular Economy &amp;  Climate Change</vt:lpstr>
      <vt:lpstr>Circular Economy</vt:lpstr>
      <vt:lpstr>PowerPoint Presentation</vt:lpstr>
      <vt:lpstr>Four Circles of Circular Economy</vt:lpstr>
      <vt:lpstr>Why Circular Economy?</vt:lpstr>
      <vt:lpstr>Climate and Circularity</vt:lpstr>
      <vt:lpstr>Circular economy –Critical role in Climate Mitigation Action</vt:lpstr>
      <vt:lpstr>PowerPoint Presentation</vt:lpstr>
      <vt:lpstr>Material Efficiency Strategies for Climate Action</vt:lpstr>
      <vt:lpstr>Circular economy leading to emission reduction: Potential for Mobility Sector</vt:lpstr>
      <vt:lpstr>Circular strategies for decarbonization in Mobility</vt:lpstr>
      <vt:lpstr>Put your thinking caps: Are electric Cars really greener? </vt:lpstr>
      <vt:lpstr>Circular economy for Climate adaptation</vt:lpstr>
      <vt:lpstr>Circular strategies for Construction sector and opportunity for emission reduction</vt:lpstr>
      <vt:lpstr>PowerPoint Presentation</vt:lpstr>
      <vt:lpstr>Circular Economy for Net Zero Targets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Circular Economy &amp;  Climate Change</dc:title>
  <dc:creator>Prasad Modak</dc:creator>
  <cp:lastModifiedBy>Prasad Modak</cp:lastModifiedBy>
  <cp:revision>8</cp:revision>
  <dcterms:created xsi:type="dcterms:W3CDTF">2020-09-07T11:45:51Z</dcterms:created>
  <dcterms:modified xsi:type="dcterms:W3CDTF">2022-02-07T11:38:52Z</dcterms:modified>
</cp:coreProperties>
</file>