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4" r:id="rId2"/>
    <p:sldMasterId id="2147483690" r:id="rId3"/>
    <p:sldMasterId id="2147483697" r:id="rId4"/>
  </p:sldMasterIdLst>
  <p:notesMasterIdLst>
    <p:notesMasterId r:id="rId16"/>
  </p:notesMasterIdLst>
  <p:sldIdLst>
    <p:sldId id="256" r:id="rId5"/>
    <p:sldId id="332" r:id="rId6"/>
    <p:sldId id="322" r:id="rId7"/>
    <p:sldId id="333" r:id="rId8"/>
    <p:sldId id="334" r:id="rId9"/>
    <p:sldId id="335" r:id="rId10"/>
    <p:sldId id="294" r:id="rId11"/>
    <p:sldId id="295" r:id="rId12"/>
    <p:sldId id="278" r:id="rId13"/>
    <p:sldId id="327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0E62-9803-4697-88D6-E18D88C9ABB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EFE4-88E5-47AE-86BE-5D57EB5B2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Asia Population (Asia+ Oceania, </a:t>
            </a:r>
            <a:r>
              <a:rPr lang="en-US" dirty="0" err="1"/>
              <a:t>excl</a:t>
            </a:r>
            <a:r>
              <a:rPr lang="en-US" dirty="0"/>
              <a:t> Australia and New Zealand)					</a:t>
            </a:r>
          </a:p>
          <a:p>
            <a:r>
              <a:rPr lang="en-US" dirty="0"/>
              <a:t>	1950	2015	2018	2030	2050</a:t>
            </a:r>
          </a:p>
          <a:p>
            <a:r>
              <a:rPr lang="en-US" dirty="0"/>
              <a:t>Urban	 246,419 	 2,122,430 	 2,268,842 	 2,805,774 	 3,484,832 </a:t>
            </a:r>
          </a:p>
          <a:p>
            <a:r>
              <a:rPr lang="en-US" dirty="0"/>
              <a:t>Rural	 1,160,205 	 2,308,596 	 2,288,030 	 2,155,048 	 1,790,318 </a:t>
            </a:r>
          </a:p>
          <a:p>
            <a:r>
              <a:rPr lang="en-US" dirty="0"/>
              <a:t>Total	 1,406,624 	 4,431,026 	 4,556,872 	 4,960,822 	 5,275,151 </a:t>
            </a:r>
          </a:p>
          <a:p>
            <a:endParaRPr lang="en-US" dirty="0"/>
          </a:p>
          <a:p>
            <a:r>
              <a:rPr lang="en-US" dirty="0"/>
              <a:t>World population					</a:t>
            </a:r>
          </a:p>
          <a:p>
            <a:r>
              <a:rPr lang="en-US" dirty="0"/>
              <a:t>	1950	2015	2018	2030	2050</a:t>
            </a:r>
          </a:p>
          <a:p>
            <a:r>
              <a:rPr lang="en-US" dirty="0"/>
              <a:t>Urban	 750,903 	 3,981,498 	 4,219,817 	 5,167,258 	 6,679,756 </a:t>
            </a:r>
          </a:p>
          <a:p>
            <a:r>
              <a:rPr lang="en-US" dirty="0"/>
              <a:t>Rural	 1,785,372 	 3,401,511 	 3,413,002 	 3,383,941 	 3,092,067 </a:t>
            </a:r>
          </a:p>
          <a:p>
            <a:r>
              <a:rPr lang="en-US" dirty="0"/>
              <a:t>Total	 2,536,275 	 7,383,009 	 7,632,819 	 8,551,199 	 9,771,823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8FB3-9BCE-3944-8476-EA05DBC1E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any case, next 2-3 decades present a window of opportunity for large mitigation in rapidly urbanizing areas of developing world, especially small and mid-size cities, fast economical growing regions, and where infrastructure is being built and yet not locked-in. The existing infrastructure stock of the average Annex I resident is 3 times that of the world average and about 5 times higher than that of the average non-Annex I resident. The catching-up in developing countries could result  in as high as one third of the future remaining cumulative 2050 emission budget to stay under 2°C track. Guiding new urbanization now for right urban form, design and infrastructure is a key for future emission reductions.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F8E0-610F-40CE-9BA1-2D3FB2928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480" indent="-36248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areas already contribute between 71% and 76% of global CO2 emissions from energy use. If we account for embodied-emissions in the consumption-goods and services, cities become even more important, to give you an example- the emission attributed to consumption sides are over two times of direct emissions in Tokyo and London.</a:t>
            </a:r>
          </a:p>
          <a:p>
            <a:pPr marL="362480" indent="-362480">
              <a:lnSpc>
                <a:spcPct val="107000"/>
              </a:lnSpc>
              <a:spcAft>
                <a:spcPts val="846"/>
              </a:spcAft>
              <a:buFont typeface="Symbol" panose="05050102010706020507" pitchFamily="18" charset="2"/>
              <a:buChar char="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per-capita city emissions vary across cities- it is not easy to compare what it means – because cities</a:t>
            </a:r>
            <a:r>
              <a:rPr lang="en-US" sz="13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different functional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F8E0-610F-40CE-9BA1-2D3FB2928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8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>
            <a:lvl1pPr>
              <a:defRPr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4440249"/>
            <a:ext cx="10972800" cy="1633537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4C9BDB"/>
                </a:solidFill>
                <a:latin typeface="Calibri"/>
                <a:cs typeface="Calibri"/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pic>
        <p:nvPicPr>
          <p:cNvPr id="8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7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74811" y="119649"/>
            <a:ext cx="9717188" cy="50684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20008" y="1440000"/>
            <a:ext cx="10773833" cy="4680000"/>
          </a:xfrm>
        </p:spPr>
        <p:txBody>
          <a:bodyPr anchor="ctr"/>
          <a:lstStyle>
            <a:lvl1pPr>
              <a:defRPr>
                <a:solidFill>
                  <a:srgbClr val="4C9BD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74811" y="119649"/>
            <a:ext cx="9717188" cy="50684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262" y="823853"/>
            <a:ext cx="11944513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0262" y="5692803"/>
            <a:ext cx="11944513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8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74811" y="119649"/>
            <a:ext cx="9717188" cy="50684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1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31285"/>
            <a:ext cx="4235527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4084" y="1934633"/>
            <a:ext cx="10972800" cy="1143000"/>
          </a:xfrm>
        </p:spPr>
        <p:txBody>
          <a:bodyPr/>
          <a:lstStyle>
            <a:lvl1pPr>
              <a:defRPr b="0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744091" y="2930241"/>
            <a:ext cx="10972799" cy="2211388"/>
          </a:xfrm>
        </p:spPr>
        <p:txBody>
          <a:bodyPr/>
          <a:lstStyle>
            <a:lvl1pPr marL="0" indent="0" algn="ctr">
              <a:buFontTx/>
              <a:buNone/>
              <a:defRPr sz="13000" b="0">
                <a:solidFill>
                  <a:srgbClr val="4C9BDB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CP Logo Widescreen" descr="GCProject-white-CMJN.jp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>
            <a:lvl1pPr>
              <a:defRPr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4440249"/>
            <a:ext cx="10972800" cy="1633537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4C9BDB"/>
                </a:solidFill>
                <a:latin typeface="Calibri"/>
                <a:cs typeface="Calibri"/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pic>
        <p:nvPicPr>
          <p:cNvPr id="8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63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74811" y="119649"/>
            <a:ext cx="9717188" cy="50684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86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20008" y="1440000"/>
            <a:ext cx="10773833" cy="4680000"/>
          </a:xfrm>
        </p:spPr>
        <p:txBody>
          <a:bodyPr anchor="ctr"/>
          <a:lstStyle>
            <a:lvl1pPr>
              <a:defRPr>
                <a:solidFill>
                  <a:srgbClr val="4C9BD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74811" y="119649"/>
            <a:ext cx="9717188" cy="50684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262" y="823853"/>
            <a:ext cx="11944513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0262" y="5692803"/>
            <a:ext cx="11944513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CP Logo Widescre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1"/>
            <a:ext cx="1749112" cy="746125"/>
          </a:xfrm>
          <a:prstGeom prst="rect">
            <a:avLst/>
          </a:prstGeom>
        </p:spPr>
      </p:pic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"/>
            <a:ext cx="2321941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74811" y="119649"/>
            <a:ext cx="9717188" cy="50684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6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92B6-A123-46EC-BF50-03F2FB203915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22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29E-C989-424C-9017-B03FC10BB43E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8AC-9EA2-4895-AF57-01EC7384D755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94C-13D4-4B50-8440-9801FD35581A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BDD9-660B-4F2C-93F8-131094B3CCBA}" type="datetime1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1EA2-F896-49E9-81CF-5B2C1F88AA58}" type="datetime1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4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50D-4909-4D27-AA94-59ED2800A103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079-D5E0-49E4-AD02-4CF3FBFD6792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6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AD28-BF3E-4024-90A2-EE68BDBE77CF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B62-D66A-4C12-8A10-9AB694E10E7A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73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B1C6-F6BF-413E-9C1C-C5E8435AACEF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437" y="1341439"/>
            <a:ext cx="1152313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4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956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1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34437" y="1341439"/>
            <a:ext cx="1152313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2pPr>
            <a:lvl3pPr marL="68580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3pPr>
            <a:lvl4pPr marL="102870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4pPr>
            <a:lvl5pPr marL="137160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437" y="1341439"/>
            <a:ext cx="11523135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9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437" y="1341439"/>
            <a:ext cx="1152313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72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34437" y="1341439"/>
            <a:ext cx="1152313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334437" y="260238"/>
            <a:ext cx="11523135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34437" y="1772816"/>
            <a:ext cx="11523135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3850" y="1340772"/>
            <a:ext cx="11523721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76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9C3962-5E93-47DF-9AC6-D635C8B37032}" type="datetimeFigureOut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F1FEC-4A37-4743-B63F-8BC43F7E75C0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0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CP Logo 4:3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31285"/>
            <a:ext cx="4235527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4084" y="1934633"/>
            <a:ext cx="10972800" cy="1143000"/>
          </a:xfrm>
        </p:spPr>
        <p:txBody>
          <a:bodyPr/>
          <a:lstStyle>
            <a:lvl1pPr>
              <a:defRPr b="0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744091" y="2930241"/>
            <a:ext cx="10972799" cy="2211388"/>
          </a:xfrm>
        </p:spPr>
        <p:txBody>
          <a:bodyPr/>
          <a:lstStyle>
            <a:lvl1pPr marL="0" indent="0" algn="ctr">
              <a:buFontTx/>
              <a:buNone/>
              <a:defRPr sz="13000" b="0">
                <a:solidFill>
                  <a:srgbClr val="4C9BDB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CP Logo Widescreen" descr="GCProject-white-CMJN.jp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0581" y="1"/>
            <a:ext cx="12192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+mn-ea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7" y="6145217"/>
            <a:ext cx="45000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35360" y="6237316"/>
            <a:ext cx="3072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5492C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Working Group III contribution to the IPCC Fifth Assessment Report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492C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B2FF"/>
                </a:solidFill>
              </a:defRPr>
            </a:lvl1pPr>
          </a:lstStyle>
          <a:p>
            <a:pPr defTabSz="457200"/>
            <a:fld id="{9D1B81D1-339F-824C-BF8B-C1100CBE37FC}" type="datetimeFigureOut">
              <a:rPr lang="en-US" smtClean="0"/>
              <a:pPr defTabSz="45720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B2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B2FF"/>
                </a:solidFill>
              </a:defRPr>
            </a:lvl1pPr>
          </a:lstStyle>
          <a:p>
            <a:pPr defTabSz="457200"/>
            <a:fld id="{15A9F3D0-B985-0345-B86B-74512F59448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C9BDB"/>
          </a:solidFill>
          <a:latin typeface=""/>
          <a:ea typeface="+mj-ea"/>
          <a:cs typeface="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C9BD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C9BD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C9BD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C9BD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C9BD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B2FF"/>
                </a:solidFill>
              </a:defRPr>
            </a:lvl1pPr>
          </a:lstStyle>
          <a:p>
            <a:pPr defTabSz="457200"/>
            <a:fld id="{9D1B81D1-339F-824C-BF8B-C1100CBE37FC}" type="datetimeFigureOut">
              <a:rPr lang="en-US" smtClean="0"/>
              <a:pPr defTabSz="45720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B2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B2FF"/>
                </a:solidFill>
              </a:defRPr>
            </a:lvl1pPr>
          </a:lstStyle>
          <a:p>
            <a:pPr defTabSz="457200"/>
            <a:fld id="{15A9F3D0-B985-0345-B86B-74512F59448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C9BDB"/>
          </a:solidFill>
          <a:latin typeface=""/>
          <a:ea typeface="+mj-ea"/>
          <a:cs typeface="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C9BD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C9BD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C9BD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C9BD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C9BD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06FF-3C47-4172-9ADE-5645E535AB29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553F-BC03-4B0D-8D32-5C769E3B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ait.asia/shobhaka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shobhakar.dhakal@gmail.com" TargetMode="External"/><Relationship Id="rId4" Type="http://schemas.openxmlformats.org/officeDocument/2006/relationships/hyperlink" Target="mailto:shobhakar@ait.ac.t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1828800"/>
            <a:ext cx="9448800" cy="1824488"/>
          </a:xfrm>
        </p:spPr>
        <p:txBody>
          <a:bodyPr>
            <a:normAutofit/>
          </a:bodyPr>
          <a:lstStyle/>
          <a:p>
            <a:r>
              <a:rPr lang="en-US" sz="4000" dirty="0"/>
              <a:t>Cities are crucial elements for deep de-carbonization in the 1.5⁰C world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1440" y="4267328"/>
            <a:ext cx="5062494" cy="91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Shobhakar Dhakal, Ph.D.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Professor, Department of Energy, Environment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and Climate Change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934" y="4106497"/>
            <a:ext cx="1209648" cy="1214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3782" y="5785976"/>
            <a:ext cx="4493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http://faculty.ait.asia/shobhakar/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>
                <a:hlinkClick r:id="rId4"/>
              </a:rPr>
              <a:t>shobhakar@ait.ac.th</a:t>
            </a:r>
            <a:r>
              <a:rPr lang="en-US" sz="1600" dirty="0"/>
              <a:t>, </a:t>
            </a:r>
            <a:r>
              <a:rPr lang="en-US" sz="1600" dirty="0">
                <a:hlinkClick r:id="rId5"/>
              </a:rPr>
              <a:t>shobhakar.dhakal@gmail.com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04D73-3E12-436C-8658-6178EC44A149}"/>
              </a:ext>
            </a:extLst>
          </p:cNvPr>
          <p:cNvSpPr txBox="1"/>
          <p:nvPr/>
        </p:nvSpPr>
        <p:spPr>
          <a:xfrm>
            <a:off x="705782" y="13678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 00.41: Climate Change Challenges and Responses</a:t>
            </a:r>
          </a:p>
          <a:p>
            <a:r>
              <a:rPr lang="en-US" dirty="0"/>
              <a:t>Asian Institute of Technology</a:t>
            </a:r>
          </a:p>
          <a:p>
            <a:r>
              <a:rPr lang="en-US" dirty="0"/>
              <a:t>January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8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644" y="153373"/>
            <a:ext cx="7886700" cy="578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9225"/>
            <a:ext cx="10696575" cy="5212581"/>
          </a:xfrm>
        </p:spPr>
        <p:txBody>
          <a:bodyPr>
            <a:noAutofit/>
          </a:bodyPr>
          <a:lstStyle/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ability to deep-cut global GHG and global climate resiliency depends, to a large extent, on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cities and towns we will build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urban dwellers embrace carbon mitigation and resiliency</a:t>
            </a:r>
          </a:p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window of mitigation opportunities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 in guiding new urbanization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next 2-3 decades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Overcoming the size, governance and income </a:t>
            </a:r>
            <a:r>
              <a:rPr lang="en-US" dirty="0">
                <a:solidFill>
                  <a:srgbClr val="0070C0"/>
                </a:solidFill>
              </a:rPr>
              <a:t>dependency of mitigation solutions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Deploying far-reaching </a:t>
            </a:r>
            <a:r>
              <a:rPr lang="en-US" dirty="0">
                <a:solidFill>
                  <a:srgbClr val="0070C0"/>
                </a:solidFill>
              </a:rPr>
              <a:t>market-based solutions </a:t>
            </a:r>
            <a:r>
              <a:rPr lang="en-US" dirty="0"/>
              <a:t>coupled with planning, such as pricing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250" indent="-349250"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 opportunities are in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and integrated solutions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must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and policy fragmentations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/>
              <a:t>Overcoming the </a:t>
            </a:r>
            <a:r>
              <a:rPr lang="en-US" dirty="0">
                <a:solidFill>
                  <a:srgbClr val="0070C0"/>
                </a:solidFill>
              </a:rPr>
              <a:t>governance paradox and policy fragmentations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Smoothening the entry points: Demonstrating the </a:t>
            </a:r>
            <a:r>
              <a:rPr lang="en-US" dirty="0">
                <a:solidFill>
                  <a:srgbClr val="0070C0"/>
                </a:solidFill>
              </a:rPr>
              <a:t>best practice technologies and local co-benefits</a:t>
            </a:r>
            <a:r>
              <a:rPr lang="en-US" dirty="0"/>
              <a:t> of urban-scale mitigation actions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for science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providing solution-oriented knowledge is extremely important - IPCC, GEA, UCCRN’s ARC3 and others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Thousand of cities are in </a:t>
            </a:r>
            <a:r>
              <a:rPr lang="en-US" dirty="0">
                <a:solidFill>
                  <a:srgbClr val="FF0000"/>
                </a:solidFill>
              </a:rPr>
              <a:t>urgent need of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776" y="1257209"/>
            <a:ext cx="7960853" cy="480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98" y="1401004"/>
            <a:ext cx="988596" cy="366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18" y="5129540"/>
            <a:ext cx="5644961" cy="281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1776" y="5457339"/>
            <a:ext cx="2247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UN-DESA, WUP 2018 revision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4177" y="6305584"/>
            <a:ext cx="80235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Asia Population: Asia+ Oceania, </a:t>
            </a:r>
            <a:r>
              <a:rPr lang="en-US" sz="1350" dirty="0" err="1"/>
              <a:t>excl</a:t>
            </a:r>
            <a:r>
              <a:rPr lang="en-US" sz="1350" dirty="0"/>
              <a:t> Australia and New Zealand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500" y="182429"/>
            <a:ext cx="85153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The demographic challenge</a:t>
            </a:r>
          </a:p>
        </p:txBody>
      </p:sp>
    </p:spTree>
    <p:extLst>
      <p:ext uri="{BB962C8B-B14F-4D97-AF65-F5344CB8AC3E}">
        <p14:creationId xmlns:p14="http://schemas.microsoft.com/office/powerpoint/2010/main" val="34631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699" y="151744"/>
            <a:ext cx="7886700" cy="62603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Geography of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134902"/>
            <a:ext cx="6438900" cy="49290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Globally, 4.2 out of 7.6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bn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population live in urban areas in 2018 (55.3%)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 1950(30%), 2050 (68%) 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Within Asia, roughly 50% (2.27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bn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) of population (4.56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bn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) now living in cities (17% in 1950)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 over 67% by 2050 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This means 1.22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bn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new additions in 2019-50 in Asia</a:t>
            </a:r>
            <a:r>
              <a:rPr lang="en-US" sz="900" dirty="0">
                <a:latin typeface="Avenir Book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 </a:t>
            </a:r>
            <a:r>
              <a:rPr lang="en-US" sz="800" dirty="0">
                <a:latin typeface="Avenir Book" charset="0"/>
                <a:ea typeface="Avenir Book" charset="0"/>
                <a:cs typeface="Avenir Book" charset="0"/>
              </a:rPr>
              <a:t>(UN-DESA, WUP 2018 revision).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Rapid population growth expected in small (&lt;300,000), 1-5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mn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city, and the mega-cities (&gt;10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mn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sz="800" dirty="0">
                <a:latin typeface="Avenir Book" charset="0"/>
                <a:ea typeface="Avenir Book" charset="0"/>
                <a:cs typeface="Avenir Book" charset="0"/>
              </a:rPr>
              <a:t>(UN-DESA, WUP 2018 revision).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If left un-checked, slum dwellers globally from 1 to 3 </a:t>
            </a:r>
            <a:r>
              <a:rPr lang="en-US" sz="2000" dirty="0" err="1">
                <a:latin typeface="Avenir Book" charset="0"/>
                <a:ea typeface="Avenir Book" charset="0"/>
                <a:cs typeface="Avenir Book" charset="0"/>
              </a:rPr>
              <a:t>bn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by 2030 (about 65% of them in Asia)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67DF9B-A543-4135-AD05-ECD833748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40" y="589600"/>
            <a:ext cx="3836035" cy="32996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D909AC-B850-4CE5-9F3C-98013F65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40" y="4008071"/>
            <a:ext cx="2854960" cy="26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2546"/>
            <a:ext cx="10515600" cy="9636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Urban contributions to GDP, 20 largest economies, 2013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85856"/>
            <a:ext cx="10907434" cy="4657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3166" y="6492875"/>
            <a:ext cx="951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(IEA, 2016)</a:t>
            </a:r>
          </a:p>
        </p:txBody>
      </p:sp>
    </p:spTree>
    <p:extLst>
      <p:ext uri="{BB962C8B-B14F-4D97-AF65-F5344CB8AC3E}">
        <p14:creationId xmlns:p14="http://schemas.microsoft.com/office/powerpoint/2010/main" val="128232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531" y="363727"/>
            <a:ext cx="7168415" cy="594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Global land expansion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52449" y="1352550"/>
            <a:ext cx="10391775" cy="4418526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Urban land occupy between 0.2 to 2.4% of  global  terrestrial land (2000)- Expansion of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urban areas </a:t>
            </a:r>
            <a:r>
              <a:rPr lang="en-US" sz="2400" dirty="0">
                <a:latin typeface="Calibri" panose="020F0502020204030204" pitchFamily="34" charset="0"/>
              </a:rPr>
              <a:t>is taking place at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twice the rate of urban population growth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Between 2000 and 2030, urban areas will expand between 0.3 million to 2.3 million km2 (56-310%) 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55% of the total urban land in 2030 </a:t>
            </a:r>
            <a:r>
              <a:rPr lang="en-US" sz="2400" dirty="0">
                <a:latin typeface="Calibri" panose="020F0502020204030204" pitchFamily="34" charset="0"/>
              </a:rPr>
              <a:t>is expected to be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built in the first three decades</a:t>
            </a:r>
            <a:r>
              <a:rPr lang="en-US" sz="2400" dirty="0">
                <a:latin typeface="Calibri" panose="020F0502020204030204" pitchFamily="34" charset="0"/>
              </a:rPr>
              <a:t> of the 21st century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Nearly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half</a:t>
            </a:r>
            <a:r>
              <a:rPr lang="en-US" sz="2400" dirty="0">
                <a:latin typeface="Calibri" panose="020F0502020204030204" pitchFamily="34" charset="0"/>
              </a:rPr>
              <a:t> of the global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growth in urban land</a:t>
            </a:r>
            <a:r>
              <a:rPr lang="en-US" sz="2400" dirty="0">
                <a:latin typeface="Calibri" panose="020F0502020204030204" pitchFamily="34" charset="0"/>
              </a:rPr>
              <a:t> cover is forecasted to occur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in Asia; </a:t>
            </a:r>
            <a:r>
              <a:rPr lang="en-US" sz="2400" dirty="0">
                <a:latin typeface="Calibri" panose="020F0502020204030204" pitchFamily="34" charset="0"/>
              </a:rPr>
              <a:t>55% of the regional growth to take place in China and India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879" y="5771076"/>
            <a:ext cx="291618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/>
              <a:t>Schneider et al., 2009; </a:t>
            </a:r>
            <a:r>
              <a:rPr lang="da-DK" sz="825" dirty="0"/>
              <a:t>Angel et al., 2011; Seto et al., 2011, 2012</a:t>
            </a:r>
            <a:endParaRPr lang="en-US" sz="825" dirty="0"/>
          </a:p>
        </p:txBody>
      </p:sp>
      <p:sp>
        <p:nvSpPr>
          <p:cNvPr id="5" name="Rectangle 4"/>
          <p:cNvSpPr/>
          <p:nvPr/>
        </p:nvSpPr>
        <p:spPr>
          <a:xfrm>
            <a:off x="6960097" y="5776846"/>
            <a:ext cx="236946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88" dirty="0" err="1">
                <a:solidFill>
                  <a:prstClr val="black"/>
                </a:solidFill>
                <a:latin typeface="Calibri" panose="020F0502020204030204" pitchFamily="34" charset="0"/>
              </a:rPr>
              <a:t>Potere</a:t>
            </a: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  and Schneider (2007). </a:t>
            </a:r>
            <a:r>
              <a:rPr lang="en-US" sz="788" dirty="0" err="1">
                <a:solidFill>
                  <a:prstClr val="black"/>
                </a:solidFill>
                <a:latin typeface="Calibri" panose="020F0502020204030204" pitchFamily="34" charset="0"/>
              </a:rPr>
              <a:t>GeoJournal</a:t>
            </a: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 69: 55–80</a:t>
            </a:r>
          </a:p>
        </p:txBody>
      </p:sp>
    </p:spTree>
    <p:extLst>
      <p:ext uri="{BB962C8B-B14F-4D97-AF65-F5344CB8AC3E}">
        <p14:creationId xmlns:p14="http://schemas.microsoft.com/office/powerpoint/2010/main" val="385301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dirty="0"/>
              <a:t>Infrastructure demands large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6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24" y="1518886"/>
            <a:ext cx="8051376" cy="4460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79" y="6240934"/>
            <a:ext cx="10406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Müller et al., 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0430" y="4099895"/>
            <a:ext cx="195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&gt; a third of the 2°C emission budget by 2050 (1,000 GtCO2)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598" y="2345569"/>
            <a:ext cx="2743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The existing infrastructure stock 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Average Annex-I resident is 3 times that of the world average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About 5 times higher than average non-Annex I resident</a:t>
            </a:r>
          </a:p>
        </p:txBody>
      </p:sp>
    </p:spTree>
    <p:extLst>
      <p:ext uri="{BB962C8B-B14F-4D97-AF65-F5344CB8AC3E}">
        <p14:creationId xmlns:p14="http://schemas.microsoft.com/office/powerpoint/2010/main" val="7534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978" y="1131761"/>
            <a:ext cx="2320866" cy="13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62256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cities in global GHG mitigation is enormous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98" y="1897686"/>
            <a:ext cx="6343650" cy="2816611"/>
          </a:xfrm>
        </p:spPr>
        <p:txBody>
          <a:bodyPr>
            <a:noAutofit/>
          </a:bodyPr>
          <a:lstStyle/>
          <a:p>
            <a:pPr marL="304800" indent="-304800">
              <a:buFont typeface="Wingdings" panose="05000000000000000000" pitchFamily="2" charset="2"/>
              <a:buChar char="Ø"/>
            </a:pPr>
            <a:r>
              <a:rPr lang="en-US" dirty="0"/>
              <a:t>71-76% of energy-related global CO2 emissions are from energy use in cities (IPCC, 2014; GEA 2012; WEO 2008)</a:t>
            </a:r>
            <a:r>
              <a:rPr lang="en-US" sz="1600" dirty="0"/>
              <a:t> </a:t>
            </a:r>
            <a:endParaRPr lang="en-US" dirty="0"/>
          </a:p>
          <a:p>
            <a:pPr marL="304800" indent="-304800">
              <a:buFont typeface="Wingdings" panose="05000000000000000000" pitchFamily="2" charset="2"/>
              <a:buChar char="Ø"/>
            </a:pPr>
            <a:r>
              <a:rPr lang="en-US" dirty="0"/>
              <a:t>Consumption driven upstream emissions makes cities even more important–e.g.  over two-times in Tokyo and London</a:t>
            </a:r>
          </a:p>
          <a:p>
            <a:pPr marL="304800" indent="-304800">
              <a:buFont typeface="Wingdings" panose="05000000000000000000" pitchFamily="2" charset="2"/>
              <a:buChar char="Ø"/>
            </a:pPr>
            <a:r>
              <a:rPr lang="en-US" dirty="0"/>
              <a:t>Emissions and contribution of sources vary greatly across cities – direct comparison often does not tell us much - cities are different from nation states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896" y="1145719"/>
            <a:ext cx="2297430" cy="1379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6972" y="2404902"/>
            <a:ext cx="13292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Prepared based on </a:t>
            </a:r>
            <a:r>
              <a:rPr lang="en-US" sz="600" dirty="0" err="1"/>
              <a:t>Carbon</a:t>
            </a:r>
            <a:r>
              <a:rPr lang="en-US" sz="600" i="1" dirty="0" err="1"/>
              <a:t>n</a:t>
            </a:r>
            <a:r>
              <a:rPr lang="en-US" sz="600" dirty="0"/>
              <a:t> Registry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93107" y="2564758"/>
            <a:ext cx="3994147" cy="2318307"/>
            <a:chOff x="7498080" y="4097031"/>
            <a:chExt cx="4616467" cy="211602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157" y="4097031"/>
              <a:ext cx="3057990" cy="2023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326379" y="6044502"/>
              <a:ext cx="2788168" cy="16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Minx et al. 2009, Economic Systems Research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98080" y="4754880"/>
              <a:ext cx="1197256" cy="337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LONDON, 2004</a:t>
              </a:r>
            </a:p>
            <a:p>
              <a:r>
                <a:rPr lang="en-US" sz="900" dirty="0"/>
                <a:t>Consumption CO2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04157" y="4097031"/>
              <a:ext cx="2876363" cy="109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83" y="4903000"/>
            <a:ext cx="2613312" cy="1870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875" y="6691187"/>
            <a:ext cx="2780813" cy="222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7990" y="5323942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72179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399" y="96951"/>
            <a:ext cx="81014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Implications of further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1422511"/>
            <a:ext cx="6903320" cy="3017520"/>
          </a:xfrm>
        </p:spPr>
        <p:txBody>
          <a:bodyPr>
            <a:normAutofit/>
          </a:bodyPr>
          <a:lstStyle/>
          <a:p>
            <a:pPr marL="176213" indent="-176213">
              <a:buFont typeface="Wingdings" panose="05000000000000000000" pitchFamily="2" charset="2"/>
              <a:buChar char="Ø"/>
            </a:pPr>
            <a:r>
              <a:rPr lang="en-US" sz="2400" dirty="0"/>
              <a:t>Urbanization-income nexus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higher urban incomes correlated with higher energy and GHG emissions </a:t>
            </a:r>
            <a:r>
              <a:rPr lang="en-US" sz="1200" dirty="0"/>
              <a:t>(Poumanyvong and Kaneko, 2010; IPCC 2014, GEA 2012)</a:t>
            </a:r>
            <a:endParaRPr lang="en-US" sz="4000" dirty="0"/>
          </a:p>
          <a:p>
            <a:pPr marL="176213" indent="-176213">
              <a:buFont typeface="Wingdings" panose="05000000000000000000" pitchFamily="2" charset="2"/>
              <a:buChar char="Ø"/>
            </a:pPr>
            <a:r>
              <a:rPr lang="en-US" sz="2400" dirty="0"/>
              <a:t>Bottom up analyses show that Cities in developing countries have, generally, higher per capita final energy use and CO2 emissions than respective national averages – </a:t>
            </a:r>
            <a:r>
              <a:rPr lang="en-US" sz="1800" dirty="0"/>
              <a:t>majority of new urbanization will be in these countries</a:t>
            </a:r>
            <a:endParaRPr lang="en-US" sz="48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7" y="4440031"/>
            <a:ext cx="7341435" cy="225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4660" y="6721475"/>
            <a:ext cx="1612634" cy="119597"/>
          </a:xfrm>
          <a:prstGeom prst="rect">
            <a:avLst/>
          </a:prstGeom>
          <a:noFill/>
        </p:spPr>
        <p:txBody>
          <a:bodyPr wrap="none" lIns="13500" tIns="13500" rIns="13500" bIns="13500" rtlCol="0">
            <a:spAutoFit/>
          </a:bodyPr>
          <a:lstStyle/>
          <a:p>
            <a:r>
              <a:rPr lang="en-US" sz="600" dirty="0"/>
              <a:t>Source: GEA, 2012; Grubler et al., 2012; IPCC,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137" y="4955689"/>
            <a:ext cx="1317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Based on 254 cities final energy use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81717" y="1302914"/>
            <a:ext cx="3964708" cy="3348085"/>
            <a:chOff x="9131548" y="1826392"/>
            <a:chExt cx="2984252" cy="2697462"/>
          </a:xfrm>
        </p:grpSpPr>
        <p:grpSp>
          <p:nvGrpSpPr>
            <p:cNvPr id="9" name="Group 8"/>
            <p:cNvGrpSpPr/>
            <p:nvPr/>
          </p:nvGrpSpPr>
          <p:grpSpPr>
            <a:xfrm>
              <a:off x="9131548" y="1826392"/>
              <a:ext cx="2877912" cy="2051941"/>
              <a:chOff x="9131548" y="1826392"/>
              <a:chExt cx="2877912" cy="2051941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1548" y="1826392"/>
                <a:ext cx="2877912" cy="2051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9638675" y="1826392"/>
                <a:ext cx="239843" cy="2122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591113" y="3903694"/>
              <a:ext cx="2524687" cy="62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Stochastic Impacts by Regression on Population, Affluence and Technology (STIRPAT) model and a sample of 88 countries for the period 1975–2005 </a:t>
              </a:r>
            </a:p>
            <a:p>
              <a:r>
                <a:rPr lang="en-US" sz="800" dirty="0"/>
                <a:t>Poumanyvong and Kaneko, 2010, Ecological Economics.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8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217441"/>
            <a:ext cx="10239375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drives cities’ emissions/mitigation?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838324"/>
            <a:ext cx="9544050" cy="4391025"/>
          </a:xfrm>
        </p:spPr>
        <p:txBody>
          <a:bodyPr>
            <a:noAutofit/>
          </a:bodyPr>
          <a:lstStyle/>
          <a:p>
            <a:r>
              <a:rPr lang="en-US" sz="3200" dirty="0"/>
              <a:t>Key urban form related drivers of emissions are complex inter-mix of </a:t>
            </a:r>
            <a:r>
              <a:rPr lang="en-US" sz="3200" dirty="0">
                <a:solidFill>
                  <a:srgbClr val="FF0000"/>
                </a:solidFill>
              </a:rPr>
              <a:t>density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land use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connectivity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accessibility</a:t>
            </a:r>
          </a:p>
          <a:p>
            <a:r>
              <a:rPr lang="en-US" sz="3200" dirty="0"/>
              <a:t>No single factor explains per-capita emissions across cities and its ability to mitigate</a:t>
            </a:r>
          </a:p>
          <a:p>
            <a:r>
              <a:rPr lang="en-US" sz="3200" dirty="0"/>
              <a:t>Key factors include </a:t>
            </a:r>
            <a:r>
              <a:rPr lang="en-US" sz="3200" dirty="0">
                <a:solidFill>
                  <a:srgbClr val="0070C0"/>
                </a:solidFill>
              </a:rPr>
              <a:t>income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population dynamics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urban form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locational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development stage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economic structure</a:t>
            </a:r>
            <a:r>
              <a:rPr lang="en-US" sz="3200" dirty="0">
                <a:solidFill>
                  <a:schemeClr val="accent2"/>
                </a:solidFill>
              </a:rPr>
              <a:t>, history, policies</a:t>
            </a:r>
            <a:r>
              <a:rPr lang="en-US" sz="3200" dirty="0"/>
              <a:t>, technology, </a:t>
            </a:r>
            <a:r>
              <a:rPr lang="en-US" sz="3200" dirty="0">
                <a:solidFill>
                  <a:srgbClr val="00B050"/>
                </a:solidFill>
              </a:rPr>
              <a:t>and governance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53F-BC03-4B0D-8D32-5C769E3BE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37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1206</Words>
  <Application>Microsoft Office PowerPoint</Application>
  <PresentationFormat>Widescreen</PresentationFormat>
  <Paragraphs>90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Symbol</vt:lpstr>
      <vt:lpstr>Wingdings</vt:lpstr>
      <vt:lpstr>PresentationSlideMaster</vt:lpstr>
      <vt:lpstr>GCP slide</vt:lpstr>
      <vt:lpstr>1_GCP slide</vt:lpstr>
      <vt:lpstr>Office Theme</vt:lpstr>
      <vt:lpstr>Cities are crucial elements for deep de-carbonization in the 1.5⁰C world </vt:lpstr>
      <vt:lpstr>PowerPoint Presentation</vt:lpstr>
      <vt:lpstr>Geography of urbanization</vt:lpstr>
      <vt:lpstr>Urban contributions to GDP, 20 largest economies, 2013</vt:lpstr>
      <vt:lpstr>Global land expansion challenge</vt:lpstr>
      <vt:lpstr>Infrastructure demands large emissions</vt:lpstr>
      <vt:lpstr>Role of cities in global GHG mitigation is enormous</vt:lpstr>
      <vt:lpstr>Implications of further urbanization</vt:lpstr>
      <vt:lpstr>What drives cities’ emissions/mitigation?</vt:lpstr>
      <vt:lpstr>In summary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De-carbonization in 1.5 Degree World: Why cities are crucial</dc:title>
  <dc:creator>Shobhakar</dc:creator>
  <cp:lastModifiedBy>Shobhakar Dhakal</cp:lastModifiedBy>
  <cp:revision>280</cp:revision>
  <dcterms:created xsi:type="dcterms:W3CDTF">2017-09-19T08:10:08Z</dcterms:created>
  <dcterms:modified xsi:type="dcterms:W3CDTF">2021-03-01T08:40:12Z</dcterms:modified>
</cp:coreProperties>
</file>