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85" r:id="rId3"/>
    <p:sldId id="257" r:id="rId4"/>
    <p:sldId id="258" r:id="rId5"/>
    <p:sldId id="260" r:id="rId6"/>
    <p:sldId id="259" r:id="rId7"/>
    <p:sldId id="261" r:id="rId8"/>
    <p:sldId id="263" r:id="rId9"/>
    <p:sldId id="262" r:id="rId10"/>
    <p:sldId id="266" r:id="rId11"/>
    <p:sldId id="267" r:id="rId12"/>
    <p:sldId id="289" r:id="rId13"/>
    <p:sldId id="290" r:id="rId14"/>
    <p:sldId id="292" r:id="rId15"/>
    <p:sldId id="293" r:id="rId16"/>
    <p:sldId id="294" r:id="rId17"/>
    <p:sldId id="295" r:id="rId18"/>
    <p:sldId id="296" r:id="rId19"/>
    <p:sldId id="291" r:id="rId20"/>
    <p:sldId id="288" r:id="rId21"/>
    <p:sldId id="264" r:id="rId22"/>
    <p:sldId id="286" r:id="rId23"/>
    <p:sldId id="265" r:id="rId24"/>
    <p:sldId id="284" r:id="rId25"/>
    <p:sldId id="268" r:id="rId26"/>
    <p:sldId id="269" r:id="rId27"/>
    <p:sldId id="297" r:id="rId28"/>
    <p:sldId id="270" r:id="rId29"/>
    <p:sldId id="271" r:id="rId30"/>
    <p:sldId id="272" r:id="rId31"/>
    <p:sldId id="273" r:id="rId32"/>
    <p:sldId id="274" r:id="rId33"/>
    <p:sldId id="275" r:id="rId34"/>
    <p:sldId id="276" r:id="rId35"/>
    <p:sldId id="277" r:id="rId36"/>
    <p:sldId id="278" r:id="rId37"/>
    <p:sldId id="279" r:id="rId38"/>
    <p:sldId id="287" r:id="rId39"/>
    <p:sldId id="280" r:id="rId40"/>
    <p:sldId id="282" r:id="rId41"/>
    <p:sldId id="281" r:id="rId42"/>
    <p:sldId id="28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8" d="100"/>
          <a:sy n="108"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96488-8534-4F9F-A264-3512880AD72D}" type="datetimeFigureOut">
              <a:rPr lang="th-TH" smtClean="0"/>
              <a:t>09/02/65</a:t>
            </a:fld>
            <a:endParaRPr lang="th-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AA8D22-19FA-4177-A74B-527534F83378}" type="slidenum">
              <a:rPr lang="th-TH" smtClean="0"/>
              <a:t>‹#›</a:t>
            </a:fld>
            <a:endParaRPr lang="th-TH"/>
          </a:p>
        </p:txBody>
      </p:sp>
    </p:spTree>
    <p:extLst>
      <p:ext uri="{BB962C8B-B14F-4D97-AF65-F5344CB8AC3E}">
        <p14:creationId xmlns:p14="http://schemas.microsoft.com/office/powerpoint/2010/main" val="3482296592"/>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5590-41F0-4123-9642-D77A433B12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8DFABA-9C6D-4E2E-BFA5-055C109E8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B616A2-0755-4104-83C0-40F535F5AC85}"/>
              </a:ext>
            </a:extLst>
          </p:cNvPr>
          <p:cNvSpPr>
            <a:spLocks noGrp="1"/>
          </p:cNvSpPr>
          <p:nvPr>
            <p:ph type="dt" sz="half" idx="10"/>
          </p:nvPr>
        </p:nvSpPr>
        <p:spPr/>
        <p:txBody>
          <a:bodyPr/>
          <a:lstStyle/>
          <a:p>
            <a:fld id="{C52E8EBD-D00A-48A9-8FB6-A143E30CDB25}" type="datetime1">
              <a:rPr lang="en-US" smtClean="0"/>
              <a:t>2/9/2022</a:t>
            </a:fld>
            <a:endParaRPr lang="en-US"/>
          </a:p>
        </p:txBody>
      </p:sp>
      <p:sp>
        <p:nvSpPr>
          <p:cNvPr id="5" name="Footer Placeholder 4">
            <a:extLst>
              <a:ext uri="{FF2B5EF4-FFF2-40B4-BE49-F238E27FC236}">
                <a16:creationId xmlns:a16="http://schemas.microsoft.com/office/drawing/2014/main" id="{ADD5287C-8150-45B8-8FCB-B527CD13E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727DF-C497-4F77-A79B-112649CB298D}"/>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2693643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AEB4-5DF5-4DB5-84D6-F7E4C93BB0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552191-865B-4BDB-B325-80863D7FEB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96E5C-7B5A-4DD6-BE2D-729BC07F8C1C}"/>
              </a:ext>
            </a:extLst>
          </p:cNvPr>
          <p:cNvSpPr>
            <a:spLocks noGrp="1"/>
          </p:cNvSpPr>
          <p:nvPr>
            <p:ph type="dt" sz="half" idx="10"/>
          </p:nvPr>
        </p:nvSpPr>
        <p:spPr/>
        <p:txBody>
          <a:bodyPr/>
          <a:lstStyle/>
          <a:p>
            <a:fld id="{EA97D4ED-107B-422A-954D-ED89FCEEB8E0}" type="datetime1">
              <a:rPr lang="en-US" smtClean="0"/>
              <a:t>2/9/2022</a:t>
            </a:fld>
            <a:endParaRPr lang="en-US"/>
          </a:p>
        </p:txBody>
      </p:sp>
      <p:sp>
        <p:nvSpPr>
          <p:cNvPr id="5" name="Footer Placeholder 4">
            <a:extLst>
              <a:ext uri="{FF2B5EF4-FFF2-40B4-BE49-F238E27FC236}">
                <a16:creationId xmlns:a16="http://schemas.microsoft.com/office/drawing/2014/main" id="{37ACB33F-4671-4E7B-9CEB-6A8466506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B865D-031F-44CC-B8A8-0351277842D1}"/>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351745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AF143-0910-4E30-8698-4C81B036F6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35D96D-61B5-4644-B025-93A6470A1C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2E79E-D580-417C-BFB7-2B2270BDF33C}"/>
              </a:ext>
            </a:extLst>
          </p:cNvPr>
          <p:cNvSpPr>
            <a:spLocks noGrp="1"/>
          </p:cNvSpPr>
          <p:nvPr>
            <p:ph type="dt" sz="half" idx="10"/>
          </p:nvPr>
        </p:nvSpPr>
        <p:spPr/>
        <p:txBody>
          <a:bodyPr/>
          <a:lstStyle/>
          <a:p>
            <a:fld id="{B84B9331-FC19-4FD5-A544-0B7A3B44689D}" type="datetime1">
              <a:rPr lang="en-US" smtClean="0"/>
              <a:t>2/9/2022</a:t>
            </a:fld>
            <a:endParaRPr lang="en-US"/>
          </a:p>
        </p:txBody>
      </p:sp>
      <p:sp>
        <p:nvSpPr>
          <p:cNvPr id="5" name="Footer Placeholder 4">
            <a:extLst>
              <a:ext uri="{FF2B5EF4-FFF2-40B4-BE49-F238E27FC236}">
                <a16:creationId xmlns:a16="http://schemas.microsoft.com/office/drawing/2014/main" id="{44027F3C-CEDD-408B-BF32-A55C83AED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B2D0D-8ED2-4F9C-9B65-BF2C39F18817}"/>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277483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FADD-6E45-4AF3-BCA6-B15C44F36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E02AA-B2D9-4408-9BB1-3A5A1501A7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4C3D1-B134-4E2A-8093-3F8F7C76EAEA}"/>
              </a:ext>
            </a:extLst>
          </p:cNvPr>
          <p:cNvSpPr>
            <a:spLocks noGrp="1"/>
          </p:cNvSpPr>
          <p:nvPr>
            <p:ph type="dt" sz="half" idx="10"/>
          </p:nvPr>
        </p:nvSpPr>
        <p:spPr/>
        <p:txBody>
          <a:bodyPr/>
          <a:lstStyle/>
          <a:p>
            <a:fld id="{D7B07FC5-997A-403D-B31D-A1FFE9D9844B}" type="datetime1">
              <a:rPr lang="en-US" smtClean="0"/>
              <a:t>2/9/2022</a:t>
            </a:fld>
            <a:endParaRPr lang="en-US"/>
          </a:p>
        </p:txBody>
      </p:sp>
      <p:sp>
        <p:nvSpPr>
          <p:cNvPr id="5" name="Footer Placeholder 4">
            <a:extLst>
              <a:ext uri="{FF2B5EF4-FFF2-40B4-BE49-F238E27FC236}">
                <a16:creationId xmlns:a16="http://schemas.microsoft.com/office/drawing/2014/main" id="{7F87DD68-60F4-4E3F-8C24-1CBAA3AC63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C19F1-C344-4C7A-945C-60284B906811}"/>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228590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50E6E-6EC9-4E9E-B6A6-590A7A785F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927BD0-2E4C-40EA-B34D-4C2922A7EE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27AA27D-B9E9-4510-80AD-93045C150C3E}"/>
              </a:ext>
            </a:extLst>
          </p:cNvPr>
          <p:cNvSpPr>
            <a:spLocks noGrp="1"/>
          </p:cNvSpPr>
          <p:nvPr>
            <p:ph type="dt" sz="half" idx="10"/>
          </p:nvPr>
        </p:nvSpPr>
        <p:spPr/>
        <p:txBody>
          <a:bodyPr/>
          <a:lstStyle/>
          <a:p>
            <a:fld id="{99529386-7ECB-4DF8-9E37-4125D82152E6}" type="datetime1">
              <a:rPr lang="en-US" smtClean="0"/>
              <a:t>2/9/2022</a:t>
            </a:fld>
            <a:endParaRPr lang="en-US"/>
          </a:p>
        </p:txBody>
      </p:sp>
      <p:sp>
        <p:nvSpPr>
          <p:cNvPr id="5" name="Footer Placeholder 4">
            <a:extLst>
              <a:ext uri="{FF2B5EF4-FFF2-40B4-BE49-F238E27FC236}">
                <a16:creationId xmlns:a16="http://schemas.microsoft.com/office/drawing/2014/main" id="{05650CE7-D1AB-4339-BAF3-CB604B5FD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728B2-A226-40F7-9866-FBDFF8EF6A02}"/>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930983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8854F-8253-4CB7-A938-CCACE8743E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EEB64-C3B6-4D7E-B7E5-A0E0796F5E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CFFE85-57FD-4396-8CE9-176C9D20E3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003C8E-8DFE-47BB-85C9-4A73EA3DD0A2}"/>
              </a:ext>
            </a:extLst>
          </p:cNvPr>
          <p:cNvSpPr>
            <a:spLocks noGrp="1"/>
          </p:cNvSpPr>
          <p:nvPr>
            <p:ph type="dt" sz="half" idx="10"/>
          </p:nvPr>
        </p:nvSpPr>
        <p:spPr/>
        <p:txBody>
          <a:bodyPr/>
          <a:lstStyle/>
          <a:p>
            <a:fld id="{B9D082EC-B3CC-4EAD-82CE-11D423697400}" type="datetime1">
              <a:rPr lang="en-US" smtClean="0"/>
              <a:t>2/9/2022</a:t>
            </a:fld>
            <a:endParaRPr lang="en-US"/>
          </a:p>
        </p:txBody>
      </p:sp>
      <p:sp>
        <p:nvSpPr>
          <p:cNvPr id="6" name="Footer Placeholder 5">
            <a:extLst>
              <a:ext uri="{FF2B5EF4-FFF2-40B4-BE49-F238E27FC236}">
                <a16:creationId xmlns:a16="http://schemas.microsoft.com/office/drawing/2014/main" id="{07056422-0984-4FF3-998D-FEA7A1CE8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C493AE-BC28-47B4-A563-E40E30122860}"/>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1033478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326D-1265-4F13-9ACA-86838245D8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00F3CF-590A-4EA2-81A8-4DF93B841B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47CB0C-9592-4270-8F20-E54C42ECCA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9F7377-866B-4EC7-B83F-B3C3AB36C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D22706-F73F-48BF-9094-C4FD7E2869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44DB7B-B498-4F6E-9D10-03002BF03EF4}"/>
              </a:ext>
            </a:extLst>
          </p:cNvPr>
          <p:cNvSpPr>
            <a:spLocks noGrp="1"/>
          </p:cNvSpPr>
          <p:nvPr>
            <p:ph type="dt" sz="half" idx="10"/>
          </p:nvPr>
        </p:nvSpPr>
        <p:spPr/>
        <p:txBody>
          <a:bodyPr/>
          <a:lstStyle/>
          <a:p>
            <a:fld id="{F232D871-F484-4915-A944-CF711C8CBA16}" type="datetime1">
              <a:rPr lang="en-US" smtClean="0"/>
              <a:t>2/9/2022</a:t>
            </a:fld>
            <a:endParaRPr lang="en-US"/>
          </a:p>
        </p:txBody>
      </p:sp>
      <p:sp>
        <p:nvSpPr>
          <p:cNvPr id="8" name="Footer Placeholder 7">
            <a:extLst>
              <a:ext uri="{FF2B5EF4-FFF2-40B4-BE49-F238E27FC236}">
                <a16:creationId xmlns:a16="http://schemas.microsoft.com/office/drawing/2014/main" id="{827C9F75-5DA4-4484-AD6F-919107152A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AA46B0-D925-4F96-B31A-A35257587CBA}"/>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67395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B67A-084B-4AC7-8DD9-ACC09009EE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420602-803D-4EBD-933E-4F38E7F68B62}"/>
              </a:ext>
            </a:extLst>
          </p:cNvPr>
          <p:cNvSpPr>
            <a:spLocks noGrp="1"/>
          </p:cNvSpPr>
          <p:nvPr>
            <p:ph type="dt" sz="half" idx="10"/>
          </p:nvPr>
        </p:nvSpPr>
        <p:spPr/>
        <p:txBody>
          <a:bodyPr/>
          <a:lstStyle/>
          <a:p>
            <a:fld id="{D21647EE-9BFE-436B-85C4-E9F7719B4666}" type="datetime1">
              <a:rPr lang="en-US" smtClean="0"/>
              <a:t>2/9/2022</a:t>
            </a:fld>
            <a:endParaRPr lang="en-US"/>
          </a:p>
        </p:txBody>
      </p:sp>
      <p:sp>
        <p:nvSpPr>
          <p:cNvPr id="4" name="Footer Placeholder 3">
            <a:extLst>
              <a:ext uri="{FF2B5EF4-FFF2-40B4-BE49-F238E27FC236}">
                <a16:creationId xmlns:a16="http://schemas.microsoft.com/office/drawing/2014/main" id="{04E7A8C8-A1C9-4D5D-8DF2-E2E6143D27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B37C92-E35F-476C-B41E-C642149BB333}"/>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306720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98BC52-ACE8-425B-86AF-95DF514FEE19}"/>
              </a:ext>
            </a:extLst>
          </p:cNvPr>
          <p:cNvSpPr>
            <a:spLocks noGrp="1"/>
          </p:cNvSpPr>
          <p:nvPr>
            <p:ph type="dt" sz="half" idx="10"/>
          </p:nvPr>
        </p:nvSpPr>
        <p:spPr/>
        <p:txBody>
          <a:bodyPr/>
          <a:lstStyle/>
          <a:p>
            <a:fld id="{FF33EAC3-CEBA-4854-A0DF-DCF8B72FE78C}" type="datetime1">
              <a:rPr lang="en-US" smtClean="0"/>
              <a:t>2/9/2022</a:t>
            </a:fld>
            <a:endParaRPr lang="en-US"/>
          </a:p>
        </p:txBody>
      </p:sp>
      <p:sp>
        <p:nvSpPr>
          <p:cNvPr id="3" name="Footer Placeholder 2">
            <a:extLst>
              <a:ext uri="{FF2B5EF4-FFF2-40B4-BE49-F238E27FC236}">
                <a16:creationId xmlns:a16="http://schemas.microsoft.com/office/drawing/2014/main" id="{A9AEC6B6-DDF6-4D18-8CD3-C73AD0863B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502FD5-7EE8-4617-B213-108312CD1093}"/>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415656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8EAB-7ACF-4BCC-BD21-44A9DFA78A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089449-9595-48A6-B330-C4A8DB5655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D49E91-1505-44C8-A6B2-66C79F4B8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ABA8CE-1981-42C6-A3E5-B657D0FC2942}"/>
              </a:ext>
            </a:extLst>
          </p:cNvPr>
          <p:cNvSpPr>
            <a:spLocks noGrp="1"/>
          </p:cNvSpPr>
          <p:nvPr>
            <p:ph type="dt" sz="half" idx="10"/>
          </p:nvPr>
        </p:nvSpPr>
        <p:spPr/>
        <p:txBody>
          <a:bodyPr/>
          <a:lstStyle/>
          <a:p>
            <a:fld id="{61165FB0-0582-435D-9220-BE53B95E5A9B}" type="datetime1">
              <a:rPr lang="en-US" smtClean="0"/>
              <a:t>2/9/2022</a:t>
            </a:fld>
            <a:endParaRPr lang="en-US"/>
          </a:p>
        </p:txBody>
      </p:sp>
      <p:sp>
        <p:nvSpPr>
          <p:cNvPr id="6" name="Footer Placeholder 5">
            <a:extLst>
              <a:ext uri="{FF2B5EF4-FFF2-40B4-BE49-F238E27FC236}">
                <a16:creationId xmlns:a16="http://schemas.microsoft.com/office/drawing/2014/main" id="{A5DA7E11-2C7A-4F29-98BD-8FF928B82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FF2FED-A0E4-48A5-8711-8F515769930A}"/>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3626681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FEF35-91E3-414F-A65D-3813559ED6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2ABA73-134F-42D5-8C06-7917660806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DFBF89-517B-4566-8E0C-CE1C8772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9D69F0-654E-48B4-A6D6-3383A0FD3BD9}"/>
              </a:ext>
            </a:extLst>
          </p:cNvPr>
          <p:cNvSpPr>
            <a:spLocks noGrp="1"/>
          </p:cNvSpPr>
          <p:nvPr>
            <p:ph type="dt" sz="half" idx="10"/>
          </p:nvPr>
        </p:nvSpPr>
        <p:spPr/>
        <p:txBody>
          <a:bodyPr/>
          <a:lstStyle/>
          <a:p>
            <a:fld id="{13931BC7-19C5-42B3-A6B3-B6CD0D21891E}" type="datetime1">
              <a:rPr lang="en-US" smtClean="0"/>
              <a:t>2/9/2022</a:t>
            </a:fld>
            <a:endParaRPr lang="en-US"/>
          </a:p>
        </p:txBody>
      </p:sp>
      <p:sp>
        <p:nvSpPr>
          <p:cNvPr id="6" name="Footer Placeholder 5">
            <a:extLst>
              <a:ext uri="{FF2B5EF4-FFF2-40B4-BE49-F238E27FC236}">
                <a16:creationId xmlns:a16="http://schemas.microsoft.com/office/drawing/2014/main" id="{618DA881-1FCA-4A78-A466-128E97B37D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BA1F25-80F1-448C-B864-4943E58BDE41}"/>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1396376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AB45EA-CDE2-4346-BDE9-8BF4BC6EF5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C7E2DD-B769-421B-9604-799027463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EF5CC-452A-4534-A823-F451778E5B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B36B7-FD6C-450B-87CB-16F96FBF6598}" type="datetime1">
              <a:rPr lang="en-US" smtClean="0"/>
              <a:t>2/9/2022</a:t>
            </a:fld>
            <a:endParaRPr lang="en-US"/>
          </a:p>
        </p:txBody>
      </p:sp>
      <p:sp>
        <p:nvSpPr>
          <p:cNvPr id="5" name="Footer Placeholder 4">
            <a:extLst>
              <a:ext uri="{FF2B5EF4-FFF2-40B4-BE49-F238E27FC236}">
                <a16:creationId xmlns:a16="http://schemas.microsoft.com/office/drawing/2014/main" id="{631E93FE-3DE3-45EA-B100-738F93A3D0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7BC5AA-157F-4CFB-AA47-8A80E2787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7BB0E-CCC2-44B6-8007-FBC3F768172A}" type="slidenum">
              <a:rPr lang="en-US" smtClean="0"/>
              <a:t>‹#›</a:t>
            </a:fld>
            <a:endParaRPr lang="en-US"/>
          </a:p>
        </p:txBody>
      </p:sp>
    </p:spTree>
    <p:extLst>
      <p:ext uri="{BB962C8B-B14F-4D97-AF65-F5344CB8AC3E}">
        <p14:creationId xmlns:p14="http://schemas.microsoft.com/office/powerpoint/2010/main" val="2184835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unepdtu.org/publications/the-adaptation-finance-gap-report/"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climate-adapt.eea.europa.eu/knowledge/adaptation-information/adaptation-measures" TargetMode="External"/><Relationship Id="rId2" Type="http://schemas.openxmlformats.org/officeDocument/2006/relationships/hyperlink" Target="http://asiapacificadapt.net/" TargetMode="Externa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hyperlink" Target="https://gca.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unfccc.int/meetings/warsaw_nov_2013/meeting/7649.php" TargetMode="External"/><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ourchildrenstrust.org/us/federal-lawsuit/"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www.urgenda.nl/en/themas/climate-case/"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www.sciencedirect.com/science/article/pii/S0305750X16304867" TargetMode="External"/><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E4FB-6542-40CC-984B-539ACD69D778}"/>
              </a:ext>
            </a:extLst>
          </p:cNvPr>
          <p:cNvSpPr>
            <a:spLocks noGrp="1"/>
          </p:cNvSpPr>
          <p:nvPr>
            <p:ph type="ctrTitle"/>
          </p:nvPr>
        </p:nvSpPr>
        <p:spPr/>
        <p:txBody>
          <a:bodyPr/>
          <a:lstStyle/>
          <a:p>
            <a:r>
              <a:rPr lang="en-US" dirty="0"/>
              <a:t>Adaptation Needs and Options</a:t>
            </a:r>
          </a:p>
        </p:txBody>
      </p:sp>
      <p:sp>
        <p:nvSpPr>
          <p:cNvPr id="3" name="Subtitle 2">
            <a:extLst>
              <a:ext uri="{FF2B5EF4-FFF2-40B4-BE49-F238E27FC236}">
                <a16:creationId xmlns:a16="http://schemas.microsoft.com/office/drawing/2014/main" id="{33847960-E388-4C1E-B998-10040A73053D}"/>
              </a:ext>
            </a:extLst>
          </p:cNvPr>
          <p:cNvSpPr>
            <a:spLocks noGrp="1"/>
          </p:cNvSpPr>
          <p:nvPr>
            <p:ph type="subTitle" idx="1"/>
          </p:nvPr>
        </p:nvSpPr>
        <p:spPr/>
        <p:txBody>
          <a:bodyPr/>
          <a:lstStyle/>
          <a:p>
            <a:r>
              <a:rPr lang="en-US" dirty="0"/>
              <a:t>Climate Change Seminars</a:t>
            </a:r>
          </a:p>
          <a:p>
            <a:r>
              <a:rPr lang="en-US" dirty="0"/>
              <a:t>Asian Institute of Technology</a:t>
            </a:r>
          </a:p>
          <a:p>
            <a:r>
              <a:rPr lang="en-US" dirty="0"/>
              <a:t>February 2022</a:t>
            </a:r>
          </a:p>
        </p:txBody>
      </p:sp>
      <p:sp>
        <p:nvSpPr>
          <p:cNvPr id="4" name="Slide Number Placeholder 3">
            <a:extLst>
              <a:ext uri="{FF2B5EF4-FFF2-40B4-BE49-F238E27FC236}">
                <a16:creationId xmlns:a16="http://schemas.microsoft.com/office/drawing/2014/main" id="{4AB7E937-E3A0-4BE9-97A8-D3A6B2A24D2A}"/>
              </a:ext>
            </a:extLst>
          </p:cNvPr>
          <p:cNvSpPr>
            <a:spLocks noGrp="1"/>
          </p:cNvSpPr>
          <p:nvPr>
            <p:ph type="sldNum" sz="quarter" idx="12"/>
          </p:nvPr>
        </p:nvSpPr>
        <p:spPr/>
        <p:txBody>
          <a:bodyPr/>
          <a:lstStyle/>
          <a:p>
            <a:fld id="{CD57BB0E-CCC2-44B6-8007-FBC3F768172A}" type="slidenum">
              <a:rPr lang="en-US" smtClean="0"/>
              <a:t>1</a:t>
            </a:fld>
            <a:endParaRPr lang="en-US"/>
          </a:p>
        </p:txBody>
      </p:sp>
    </p:spTree>
    <p:extLst>
      <p:ext uri="{BB962C8B-B14F-4D97-AF65-F5344CB8AC3E}">
        <p14:creationId xmlns:p14="http://schemas.microsoft.com/office/powerpoint/2010/main" val="1766725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3ECE-4640-4240-8227-3E8EBF47AEB5}"/>
              </a:ext>
            </a:extLst>
          </p:cNvPr>
          <p:cNvSpPr>
            <a:spLocks noGrp="1"/>
          </p:cNvSpPr>
          <p:nvPr>
            <p:ph type="title"/>
          </p:nvPr>
        </p:nvSpPr>
        <p:spPr/>
        <p:txBody>
          <a:bodyPr/>
          <a:lstStyle/>
          <a:p>
            <a:r>
              <a:rPr lang="en-US" dirty="0"/>
              <a:t>Which climate change impacts can be reduced by effective adaptation (cont.)?</a:t>
            </a:r>
          </a:p>
        </p:txBody>
      </p:sp>
      <p:sp>
        <p:nvSpPr>
          <p:cNvPr id="5" name="Content Placeholder 4">
            <a:extLst>
              <a:ext uri="{FF2B5EF4-FFF2-40B4-BE49-F238E27FC236}">
                <a16:creationId xmlns:a16="http://schemas.microsoft.com/office/drawing/2014/main" id="{7878B792-56D6-4140-B88D-A9B1C2076815}"/>
              </a:ext>
            </a:extLst>
          </p:cNvPr>
          <p:cNvSpPr>
            <a:spLocks noGrp="1"/>
          </p:cNvSpPr>
          <p:nvPr>
            <p:ph sz="half" idx="2"/>
          </p:nvPr>
        </p:nvSpPr>
        <p:spPr>
          <a:xfrm>
            <a:off x="6172200" y="1825624"/>
            <a:ext cx="5181600" cy="4853471"/>
          </a:xfrm>
        </p:spPr>
        <p:txBody>
          <a:bodyPr>
            <a:normAutofit fontScale="85000" lnSpcReduction="20000"/>
          </a:bodyPr>
          <a:lstStyle/>
          <a:p>
            <a:pPr marL="0" indent="0">
              <a:buNone/>
            </a:pPr>
            <a:r>
              <a:rPr lang="en-US" u="sng" dirty="0"/>
              <a:t>Impact</a:t>
            </a:r>
          </a:p>
          <a:p>
            <a:r>
              <a:rPr lang="en-US" dirty="0"/>
              <a:t>Loss of forests (due to drought, fire and deforestation) and associated biodiversity loss</a:t>
            </a:r>
          </a:p>
          <a:p>
            <a:pPr marL="0" indent="0">
              <a:buNone/>
            </a:pPr>
            <a:r>
              <a:rPr lang="en-US" u="sng" dirty="0"/>
              <a:t>Adaptation Measures</a:t>
            </a:r>
          </a:p>
          <a:p>
            <a:r>
              <a:rPr lang="en-US" dirty="0"/>
              <a:t>Hard – increased plantations and protected areas, fire-fighting dams in plantation areas, improved equipment for rangers and plantation managers, airborne water tankers</a:t>
            </a:r>
          </a:p>
          <a:p>
            <a:r>
              <a:rPr lang="en-US" dirty="0"/>
              <a:t>Soft – controlled fuel burns, anti-poaching and control of wildlife trading, biodiversity inventories, retention of riparian zone forest cover, land use zoning, protected areas, and natural regeneration</a:t>
            </a:r>
          </a:p>
          <a:p>
            <a:endParaRPr lang="en-US" dirty="0"/>
          </a:p>
        </p:txBody>
      </p:sp>
      <p:pic>
        <p:nvPicPr>
          <p:cNvPr id="6" name="Content Placeholder 5">
            <a:extLst>
              <a:ext uri="{FF2B5EF4-FFF2-40B4-BE49-F238E27FC236}">
                <a16:creationId xmlns:a16="http://schemas.microsoft.com/office/drawing/2014/main" id="{90DA5BE0-C17F-481B-AAA4-5AFD5A6E317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5409" y="2120348"/>
            <a:ext cx="5251901" cy="3803374"/>
          </a:xfrm>
        </p:spPr>
      </p:pic>
      <p:sp>
        <p:nvSpPr>
          <p:cNvPr id="3" name="Slide Number Placeholder 2">
            <a:extLst>
              <a:ext uri="{FF2B5EF4-FFF2-40B4-BE49-F238E27FC236}">
                <a16:creationId xmlns:a16="http://schemas.microsoft.com/office/drawing/2014/main" id="{72A8E67B-1D5C-4F6F-BA02-2EE2872BCB73}"/>
              </a:ext>
            </a:extLst>
          </p:cNvPr>
          <p:cNvSpPr>
            <a:spLocks noGrp="1"/>
          </p:cNvSpPr>
          <p:nvPr>
            <p:ph type="sldNum" sz="quarter" idx="12"/>
          </p:nvPr>
        </p:nvSpPr>
        <p:spPr/>
        <p:txBody>
          <a:bodyPr/>
          <a:lstStyle/>
          <a:p>
            <a:fld id="{CD57BB0E-CCC2-44B6-8007-FBC3F768172A}" type="slidenum">
              <a:rPr lang="en-US" smtClean="0"/>
              <a:t>10</a:t>
            </a:fld>
            <a:endParaRPr lang="en-US"/>
          </a:p>
        </p:txBody>
      </p:sp>
    </p:spTree>
    <p:extLst>
      <p:ext uri="{BB962C8B-B14F-4D97-AF65-F5344CB8AC3E}">
        <p14:creationId xmlns:p14="http://schemas.microsoft.com/office/powerpoint/2010/main" val="243000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3ECE-4640-4240-8227-3E8EBF47AEB5}"/>
              </a:ext>
            </a:extLst>
          </p:cNvPr>
          <p:cNvSpPr>
            <a:spLocks noGrp="1"/>
          </p:cNvSpPr>
          <p:nvPr>
            <p:ph type="title"/>
          </p:nvPr>
        </p:nvSpPr>
        <p:spPr/>
        <p:txBody>
          <a:bodyPr/>
          <a:lstStyle/>
          <a:p>
            <a:r>
              <a:rPr lang="en-US" dirty="0"/>
              <a:t>Which climate change impacts can be reduced by effective adaptation (cont.)?</a:t>
            </a:r>
          </a:p>
        </p:txBody>
      </p:sp>
      <p:pic>
        <p:nvPicPr>
          <p:cNvPr id="8" name="Content Placeholder 7">
            <a:extLst>
              <a:ext uri="{FF2B5EF4-FFF2-40B4-BE49-F238E27FC236}">
                <a16:creationId xmlns:a16="http://schemas.microsoft.com/office/drawing/2014/main" id="{EBF0837F-3E38-4E89-B684-EA2023C6F55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44931" y="1974575"/>
            <a:ext cx="4767348" cy="3790122"/>
          </a:xfrm>
        </p:spPr>
      </p:pic>
      <p:sp>
        <p:nvSpPr>
          <p:cNvPr id="4" name="Content Placeholder 3">
            <a:extLst>
              <a:ext uri="{FF2B5EF4-FFF2-40B4-BE49-F238E27FC236}">
                <a16:creationId xmlns:a16="http://schemas.microsoft.com/office/drawing/2014/main" id="{2E28EFE9-E0C4-4E7F-B5AD-4C819CDACD2F}"/>
              </a:ext>
            </a:extLst>
          </p:cNvPr>
          <p:cNvSpPr>
            <a:spLocks noGrp="1"/>
          </p:cNvSpPr>
          <p:nvPr>
            <p:ph sz="half" idx="1"/>
          </p:nvPr>
        </p:nvSpPr>
        <p:spPr>
          <a:xfrm>
            <a:off x="838200" y="1825624"/>
            <a:ext cx="5181600" cy="4906479"/>
          </a:xfrm>
        </p:spPr>
        <p:txBody>
          <a:bodyPr>
            <a:normAutofit fontScale="92500"/>
          </a:bodyPr>
          <a:lstStyle/>
          <a:p>
            <a:pPr marL="0" indent="0">
              <a:buNone/>
            </a:pPr>
            <a:r>
              <a:rPr lang="en-US" u="sng" dirty="0"/>
              <a:t>Impact</a:t>
            </a:r>
          </a:p>
          <a:p>
            <a:r>
              <a:rPr lang="en-US" dirty="0"/>
              <a:t>Food security and agricultural productivity</a:t>
            </a:r>
          </a:p>
          <a:p>
            <a:pPr marL="0" indent="0">
              <a:buNone/>
            </a:pPr>
            <a:r>
              <a:rPr lang="en-US" u="sng" dirty="0"/>
              <a:t>Adaptation Measures</a:t>
            </a:r>
          </a:p>
          <a:p>
            <a:r>
              <a:rPr lang="en-US" dirty="0"/>
              <a:t>Hard – Expanded irrigation systems and reservoirs, all weather farm to market roads, lab grown food, hydroponics, greenhouses, etc.</a:t>
            </a:r>
          </a:p>
          <a:p>
            <a:r>
              <a:rPr lang="en-US" dirty="0"/>
              <a:t>Soft – development of resilient crop varieties, crop replacement, reduced food waste, diet changes, etc.</a:t>
            </a:r>
          </a:p>
          <a:p>
            <a:endParaRPr lang="en-US" dirty="0"/>
          </a:p>
        </p:txBody>
      </p:sp>
      <p:sp>
        <p:nvSpPr>
          <p:cNvPr id="3" name="Slide Number Placeholder 2">
            <a:extLst>
              <a:ext uri="{FF2B5EF4-FFF2-40B4-BE49-F238E27FC236}">
                <a16:creationId xmlns:a16="http://schemas.microsoft.com/office/drawing/2014/main" id="{DCBF1D4E-571A-43FB-959F-8E964A0AB7D4}"/>
              </a:ext>
            </a:extLst>
          </p:cNvPr>
          <p:cNvSpPr>
            <a:spLocks noGrp="1"/>
          </p:cNvSpPr>
          <p:nvPr>
            <p:ph type="sldNum" sz="quarter" idx="12"/>
          </p:nvPr>
        </p:nvSpPr>
        <p:spPr/>
        <p:txBody>
          <a:bodyPr/>
          <a:lstStyle/>
          <a:p>
            <a:fld id="{CD57BB0E-CCC2-44B6-8007-FBC3F768172A}" type="slidenum">
              <a:rPr lang="en-US" smtClean="0"/>
              <a:t>11</a:t>
            </a:fld>
            <a:endParaRPr lang="en-US"/>
          </a:p>
        </p:txBody>
      </p:sp>
    </p:spTree>
    <p:extLst>
      <p:ext uri="{BB962C8B-B14F-4D97-AF65-F5344CB8AC3E}">
        <p14:creationId xmlns:p14="http://schemas.microsoft.com/office/powerpoint/2010/main" val="2723027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67A7-C91E-4BAC-81FA-1028ECDC5AFD}"/>
              </a:ext>
            </a:extLst>
          </p:cNvPr>
          <p:cNvSpPr>
            <a:spLocks noGrp="1"/>
          </p:cNvSpPr>
          <p:nvPr>
            <p:ph type="title"/>
          </p:nvPr>
        </p:nvSpPr>
        <p:spPr/>
        <p:txBody>
          <a:bodyPr/>
          <a:lstStyle/>
          <a:p>
            <a:r>
              <a:rPr lang="en-GB" dirty="0"/>
              <a:t>Selection and prioritising adaptation options</a:t>
            </a:r>
          </a:p>
        </p:txBody>
      </p:sp>
      <p:sp>
        <p:nvSpPr>
          <p:cNvPr id="3" name="Content Placeholder 2">
            <a:extLst>
              <a:ext uri="{FF2B5EF4-FFF2-40B4-BE49-F238E27FC236}">
                <a16:creationId xmlns:a16="http://schemas.microsoft.com/office/drawing/2014/main" id="{5649DD68-45DE-433C-A9D3-00573D68AE8B}"/>
              </a:ext>
            </a:extLst>
          </p:cNvPr>
          <p:cNvSpPr>
            <a:spLocks noGrp="1"/>
          </p:cNvSpPr>
          <p:nvPr>
            <p:ph sz="half" idx="1"/>
          </p:nvPr>
        </p:nvSpPr>
        <p:spPr/>
        <p:txBody>
          <a:bodyPr/>
          <a:lstStyle/>
          <a:p>
            <a:pPr marL="342900" marR="0" lvl="0" indent="-342900" algn="just">
              <a:lnSpc>
                <a:spcPct val="107000"/>
              </a:lnSpc>
              <a:spcBef>
                <a:spcPts val="0"/>
              </a:spcBef>
              <a:spcAft>
                <a:spcPts val="0"/>
              </a:spcAft>
              <a:buFont typeface="Symbol" panose="05050102010706020507" pitchFamily="18" charset="2"/>
              <a:buChar char=""/>
            </a:pPr>
            <a:r>
              <a:rPr lang="en-GB" sz="2000" dirty="0">
                <a:solidFill>
                  <a:srgbClr val="1D2228"/>
                </a:solidFill>
                <a:ea typeface="Calibri" panose="020F0502020204030204" pitchFamily="34" charset="0"/>
                <a:cs typeface="Times New Roman" panose="02020603050405020304" pitchFamily="18" charset="0"/>
              </a:rPr>
              <a:t>A huge </a:t>
            </a:r>
            <a:r>
              <a:rPr lang="en-GB" sz="2000" dirty="0">
                <a:solidFill>
                  <a:srgbClr val="1D2228"/>
                </a:solidFill>
                <a:effectLst/>
                <a:ea typeface="Calibri" panose="020F0502020204030204" pitchFamily="34" charset="0"/>
                <a:cs typeface="Times New Roman" panose="02020603050405020304" pitchFamily="18" charset="0"/>
              </a:rPr>
              <a:t>challenge is to determine which of the </a:t>
            </a:r>
            <a:r>
              <a:rPr lang="en-GB" sz="2000" b="1" dirty="0">
                <a:solidFill>
                  <a:srgbClr val="1D2228"/>
                </a:solidFill>
                <a:effectLst/>
                <a:ea typeface="Calibri" panose="020F0502020204030204" pitchFamily="34" charset="0"/>
                <a:cs typeface="Times New Roman" panose="02020603050405020304" pitchFamily="18" charset="0"/>
              </a:rPr>
              <a:t>thousands of adaptation options</a:t>
            </a:r>
            <a:r>
              <a:rPr lang="en-GB" sz="2000" dirty="0">
                <a:solidFill>
                  <a:srgbClr val="1D2228"/>
                </a:solidFill>
                <a:effectLst/>
                <a:ea typeface="Calibri" panose="020F0502020204030204" pitchFamily="34" charset="0"/>
                <a:cs typeface="Times New Roman" panose="02020603050405020304" pitchFamily="18" charset="0"/>
              </a:rPr>
              <a:t> should be adopted first, which locations should be protected, and how the impact of those interventions should be measured.</a:t>
            </a:r>
            <a:endParaRPr lang="en-GB" sz="2000" dirty="0">
              <a:effectLst/>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GB" sz="2000" dirty="0">
                <a:solidFill>
                  <a:srgbClr val="1D2228"/>
                </a:solidFill>
                <a:effectLst/>
                <a:ea typeface="Calibri" panose="020F0502020204030204" pitchFamily="34" charset="0"/>
                <a:cs typeface="Times New Roman" panose="02020603050405020304" pitchFamily="18" charset="0"/>
              </a:rPr>
              <a:t>Generally, adaptation options can be categorised into (</a:t>
            </a:r>
            <a:r>
              <a:rPr lang="en-GB" sz="2000" dirty="0" err="1">
                <a:solidFill>
                  <a:srgbClr val="1D2228"/>
                </a:solidFill>
                <a:effectLst/>
                <a:ea typeface="Calibri" panose="020F0502020204030204" pitchFamily="34" charset="0"/>
                <a:cs typeface="Times New Roman" panose="02020603050405020304" pitchFamily="18" charset="0"/>
              </a:rPr>
              <a:t>i</a:t>
            </a:r>
            <a:r>
              <a:rPr lang="en-GB" sz="2000" dirty="0">
                <a:solidFill>
                  <a:srgbClr val="1D2228"/>
                </a:solidFill>
                <a:effectLst/>
                <a:ea typeface="Calibri" panose="020F0502020204030204" pitchFamily="34" charset="0"/>
                <a:cs typeface="Times New Roman" panose="02020603050405020304" pitchFamily="18" charset="0"/>
              </a:rPr>
              <a:t>) increasing </a:t>
            </a:r>
            <a:r>
              <a:rPr lang="en-GB" sz="2000" b="1" dirty="0">
                <a:solidFill>
                  <a:srgbClr val="1D2228"/>
                </a:solidFill>
                <a:effectLst/>
                <a:ea typeface="Calibri" panose="020F0502020204030204" pitchFamily="34" charset="0"/>
                <a:cs typeface="Times New Roman" panose="02020603050405020304" pitchFamily="18" charset="0"/>
              </a:rPr>
              <a:t>adaptive capacity</a:t>
            </a:r>
            <a:r>
              <a:rPr lang="en-GB" sz="2000" dirty="0">
                <a:solidFill>
                  <a:srgbClr val="1D2228"/>
                </a:solidFill>
                <a:effectLst/>
                <a:ea typeface="Calibri" panose="020F0502020204030204" pitchFamily="34" charset="0"/>
                <a:cs typeface="Times New Roman" panose="02020603050405020304" pitchFamily="18" charset="0"/>
              </a:rPr>
              <a:t> (or resilience); (ii) reducing </a:t>
            </a:r>
            <a:r>
              <a:rPr lang="en-GB" sz="2000" b="1" dirty="0">
                <a:solidFill>
                  <a:srgbClr val="1D2228"/>
                </a:solidFill>
                <a:effectLst/>
                <a:ea typeface="Calibri" panose="020F0502020204030204" pitchFamily="34" charset="0"/>
                <a:cs typeface="Times New Roman" panose="02020603050405020304" pitchFamily="18" charset="0"/>
              </a:rPr>
              <a:t>vulnerability</a:t>
            </a:r>
            <a:r>
              <a:rPr lang="en-GB" sz="2000" dirty="0">
                <a:solidFill>
                  <a:srgbClr val="1D2228"/>
                </a:solidFill>
                <a:effectLst/>
                <a:ea typeface="Calibri" panose="020F0502020204030204" pitchFamily="34" charset="0"/>
                <a:cs typeface="Times New Roman" panose="02020603050405020304" pitchFamily="18" charset="0"/>
              </a:rPr>
              <a:t> to climate risks; and (iii) creating </a:t>
            </a:r>
            <a:r>
              <a:rPr lang="en-GB" sz="2000" b="1" dirty="0">
                <a:solidFill>
                  <a:srgbClr val="1D2228"/>
                </a:solidFill>
                <a:effectLst/>
                <a:ea typeface="Calibri" panose="020F0502020204030204" pitchFamily="34" charset="0"/>
                <a:cs typeface="Times New Roman" panose="02020603050405020304" pitchFamily="18" charset="0"/>
              </a:rPr>
              <a:t>opportunities</a:t>
            </a:r>
            <a:r>
              <a:rPr lang="en-GB" sz="2000" dirty="0">
                <a:solidFill>
                  <a:srgbClr val="1D2228"/>
                </a:solidFill>
                <a:effectLst/>
                <a:ea typeface="Calibri" panose="020F0502020204030204" pitchFamily="34" charset="0"/>
                <a:cs typeface="Times New Roman" panose="02020603050405020304" pitchFamily="18" charset="0"/>
              </a:rPr>
              <a:t> while also minimising climate risks (often involving </a:t>
            </a:r>
            <a:r>
              <a:rPr lang="en-GB" sz="2000" b="1" dirty="0">
                <a:solidFill>
                  <a:srgbClr val="1D2228"/>
                </a:solidFill>
                <a:effectLst/>
                <a:ea typeface="Calibri" panose="020F0502020204030204" pitchFamily="34" charset="0"/>
                <a:cs typeface="Times New Roman" panose="02020603050405020304" pitchFamily="18" charset="0"/>
              </a:rPr>
              <a:t>no-regrets</a:t>
            </a:r>
            <a:r>
              <a:rPr lang="en-GB" sz="2000" dirty="0">
                <a:solidFill>
                  <a:srgbClr val="1D2228"/>
                </a:solidFill>
                <a:effectLst/>
                <a:ea typeface="Calibri" panose="020F0502020204030204" pitchFamily="34" charset="0"/>
                <a:cs typeface="Times New Roman" panose="02020603050405020304" pitchFamily="18" charset="0"/>
              </a:rPr>
              <a:t> strategies).</a:t>
            </a:r>
            <a:endParaRPr lang="en-GB" sz="2000" dirty="0">
              <a:effectLst/>
              <a:ea typeface="Calibri" panose="020F0502020204030204" pitchFamily="34" charset="0"/>
              <a:cs typeface="Times New Roman" panose="02020603050405020304" pitchFamily="18" charset="0"/>
            </a:endParaRPr>
          </a:p>
          <a:p>
            <a:endParaRPr lang="en-GB" dirty="0"/>
          </a:p>
        </p:txBody>
      </p:sp>
      <p:pic>
        <p:nvPicPr>
          <p:cNvPr id="6" name="Content Placeholder 5">
            <a:extLst>
              <a:ext uri="{FF2B5EF4-FFF2-40B4-BE49-F238E27FC236}">
                <a16:creationId xmlns:a16="http://schemas.microsoft.com/office/drawing/2014/main" id="{8BA626EF-2738-4F0F-AFFF-583B2724A7C2}"/>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74574"/>
            <a:ext cx="5181600" cy="3725605"/>
          </a:xfrm>
        </p:spPr>
      </p:pic>
      <p:sp>
        <p:nvSpPr>
          <p:cNvPr id="4" name="Slide Number Placeholder 3">
            <a:extLst>
              <a:ext uri="{FF2B5EF4-FFF2-40B4-BE49-F238E27FC236}">
                <a16:creationId xmlns:a16="http://schemas.microsoft.com/office/drawing/2014/main" id="{967B864B-3320-45C7-87C1-059971F64EFB}"/>
              </a:ext>
            </a:extLst>
          </p:cNvPr>
          <p:cNvSpPr>
            <a:spLocks noGrp="1"/>
          </p:cNvSpPr>
          <p:nvPr>
            <p:ph type="sldNum" sz="quarter" idx="12"/>
          </p:nvPr>
        </p:nvSpPr>
        <p:spPr/>
        <p:txBody>
          <a:bodyPr/>
          <a:lstStyle/>
          <a:p>
            <a:fld id="{CD57BB0E-CCC2-44B6-8007-FBC3F768172A}" type="slidenum">
              <a:rPr lang="en-US" smtClean="0"/>
              <a:t>12</a:t>
            </a:fld>
            <a:endParaRPr lang="en-US"/>
          </a:p>
        </p:txBody>
      </p:sp>
    </p:spTree>
    <p:extLst>
      <p:ext uri="{BB962C8B-B14F-4D97-AF65-F5344CB8AC3E}">
        <p14:creationId xmlns:p14="http://schemas.microsoft.com/office/powerpoint/2010/main" val="1747648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B788C-7EC1-441E-A6F9-DD7EC91B8CA8}"/>
              </a:ext>
            </a:extLst>
          </p:cNvPr>
          <p:cNvSpPr>
            <a:spLocks noGrp="1"/>
          </p:cNvSpPr>
          <p:nvPr>
            <p:ph type="title"/>
          </p:nvPr>
        </p:nvSpPr>
        <p:spPr/>
        <p:txBody>
          <a:bodyPr/>
          <a:lstStyle/>
          <a:p>
            <a:r>
              <a:rPr lang="en-GB" dirty="0"/>
              <a:t>Planned vs. Autonomous Adaptation</a:t>
            </a:r>
          </a:p>
        </p:txBody>
      </p:sp>
      <p:pic>
        <p:nvPicPr>
          <p:cNvPr id="6" name="Content Placeholder 5" descr="A picture containing text, several&#10;&#10;Description automatically generated">
            <a:extLst>
              <a:ext uri="{FF2B5EF4-FFF2-40B4-BE49-F238E27FC236}">
                <a16:creationId xmlns:a16="http://schemas.microsoft.com/office/drawing/2014/main" id="{DCAD7C10-58B5-4E4D-9EED-67DB137AFB7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85776"/>
            <a:ext cx="5181600" cy="3431036"/>
          </a:xfrm>
        </p:spPr>
      </p:pic>
      <p:sp>
        <p:nvSpPr>
          <p:cNvPr id="4" name="Content Placeholder 3">
            <a:extLst>
              <a:ext uri="{FF2B5EF4-FFF2-40B4-BE49-F238E27FC236}">
                <a16:creationId xmlns:a16="http://schemas.microsoft.com/office/drawing/2014/main" id="{45BFF8F7-A995-440C-8527-2D167639E0BA}"/>
              </a:ext>
            </a:extLst>
          </p:cNvPr>
          <p:cNvSpPr>
            <a:spLocks noGrp="1"/>
          </p:cNvSpPr>
          <p:nvPr>
            <p:ph sz="half" idx="2"/>
          </p:nvPr>
        </p:nvSpPr>
        <p:spPr/>
        <p:txBody>
          <a:bodyPr>
            <a:noAutofit/>
          </a:bodyPr>
          <a:lstStyle/>
          <a:p>
            <a:r>
              <a:rPr lang="en-GB" sz="2000" b="1" dirty="0">
                <a:solidFill>
                  <a:srgbClr val="1D2228"/>
                </a:solidFill>
                <a:effectLst/>
                <a:ea typeface="Calibri" panose="020F0502020204030204" pitchFamily="34" charset="0"/>
                <a:cs typeface="Times New Roman" panose="02020603050405020304" pitchFamily="18" charset="0"/>
              </a:rPr>
              <a:t>Planned adaptation</a:t>
            </a:r>
            <a:r>
              <a:rPr lang="en-GB" sz="2000" dirty="0">
                <a:solidFill>
                  <a:srgbClr val="1D2228"/>
                </a:solidFill>
                <a:effectLst/>
                <a:ea typeface="Calibri" panose="020F0502020204030204" pitchFamily="34" charset="0"/>
                <a:cs typeface="Times New Roman" panose="02020603050405020304" pitchFamily="18" charset="0"/>
              </a:rPr>
              <a:t> results from a specific policy or strategic decision (usually by national or local governments). These are usually documented in the National Adaptation Plan, Nationally Determined Contribution, or Local Adaptation Plans. </a:t>
            </a:r>
          </a:p>
          <a:p>
            <a:r>
              <a:rPr lang="en-GB" sz="2000" b="1" dirty="0">
                <a:solidFill>
                  <a:srgbClr val="1D2228"/>
                </a:solidFill>
                <a:ea typeface="Calibri" panose="020F0502020204030204" pitchFamily="34" charset="0"/>
                <a:cs typeface="Times New Roman" panose="02020603050405020304" pitchFamily="18" charset="0"/>
              </a:rPr>
              <a:t>A</a:t>
            </a:r>
            <a:r>
              <a:rPr lang="en-GB" sz="2000" b="1" dirty="0">
                <a:solidFill>
                  <a:srgbClr val="1D2228"/>
                </a:solidFill>
                <a:effectLst/>
                <a:ea typeface="Calibri" panose="020F0502020204030204" pitchFamily="34" charset="0"/>
                <a:cs typeface="Times New Roman" panose="02020603050405020304" pitchFamily="18" charset="0"/>
              </a:rPr>
              <a:t>utonomous adaptation</a:t>
            </a:r>
            <a:r>
              <a:rPr lang="en-GB" sz="2000" dirty="0">
                <a:solidFill>
                  <a:srgbClr val="1D2228"/>
                </a:solidFill>
                <a:effectLst/>
                <a:ea typeface="Calibri" panose="020F0502020204030204" pitchFamily="34" charset="0"/>
                <a:cs typeface="Times New Roman" panose="02020603050405020304" pitchFamily="18" charset="0"/>
              </a:rPr>
              <a:t> is the kind of action that a private company or household might take to protect their assets against looming damage. These adaptation measures may actually cause maladaptation if they are planned outside official government plans. For example, industrial estates building ever higher flood protection walls may make flooding worse for surrounding communities.</a:t>
            </a:r>
            <a:endParaRPr lang="en-GB" sz="2000" dirty="0">
              <a:effectLst/>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45139D87-36ED-4D98-9979-E665EC0B48EC}"/>
              </a:ext>
            </a:extLst>
          </p:cNvPr>
          <p:cNvSpPr>
            <a:spLocks noGrp="1"/>
          </p:cNvSpPr>
          <p:nvPr>
            <p:ph type="sldNum" sz="quarter" idx="12"/>
          </p:nvPr>
        </p:nvSpPr>
        <p:spPr/>
        <p:txBody>
          <a:bodyPr/>
          <a:lstStyle/>
          <a:p>
            <a:fld id="{CD57BB0E-CCC2-44B6-8007-FBC3F768172A}" type="slidenum">
              <a:rPr lang="en-US" smtClean="0"/>
              <a:t>13</a:t>
            </a:fld>
            <a:endParaRPr lang="en-US"/>
          </a:p>
        </p:txBody>
      </p:sp>
    </p:spTree>
    <p:extLst>
      <p:ext uri="{BB962C8B-B14F-4D97-AF65-F5344CB8AC3E}">
        <p14:creationId xmlns:p14="http://schemas.microsoft.com/office/powerpoint/2010/main" val="267132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B2BF9-5365-45C2-AB6A-2C3F8CBD7C44}"/>
              </a:ext>
            </a:extLst>
          </p:cNvPr>
          <p:cNvSpPr>
            <a:spLocks noGrp="1"/>
          </p:cNvSpPr>
          <p:nvPr>
            <p:ph type="title"/>
          </p:nvPr>
        </p:nvSpPr>
        <p:spPr/>
        <p:txBody>
          <a:bodyPr/>
          <a:lstStyle/>
          <a:p>
            <a:r>
              <a:rPr lang="en-GB" dirty="0"/>
              <a:t>Sector Options – Climate Smart Agriculture</a:t>
            </a:r>
          </a:p>
        </p:txBody>
      </p:sp>
      <p:sp>
        <p:nvSpPr>
          <p:cNvPr id="3" name="Content Placeholder 2">
            <a:extLst>
              <a:ext uri="{FF2B5EF4-FFF2-40B4-BE49-F238E27FC236}">
                <a16:creationId xmlns:a16="http://schemas.microsoft.com/office/drawing/2014/main" id="{F260D3D1-FFCD-4D55-82DB-0E3A187613D0}"/>
              </a:ext>
            </a:extLst>
          </p:cNvPr>
          <p:cNvSpPr>
            <a:spLocks noGrp="1"/>
          </p:cNvSpPr>
          <p:nvPr>
            <p:ph sz="half" idx="1"/>
          </p:nvPr>
        </p:nvSpPr>
        <p:spPr/>
        <p:txBody>
          <a:bodyPr>
            <a:normAutofit fontScale="92500" lnSpcReduction="10000"/>
          </a:bodyPr>
          <a:lstStyle/>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In the agriculture sector typical adaptation options include: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a:t>
            </a:r>
            <a:r>
              <a:rPr lang="en-GB" sz="1800" dirty="0" err="1">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changing to more climate resistant crops and/or livestock;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(ii) changing key cropping dates;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(iii) soil conservation measures;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(iv) water storage and/or irrigation systems for drought periods;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 flood protection;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(vi) stubble management;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(vii) land levelling; and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(viii) alternate wetting and drying for rice production, among others.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Collectively, these options are often referred to as </a:t>
            </a:r>
            <a:r>
              <a:rPr lang="en-GB" sz="1800" b="1"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climate-smart agriculture</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6" name="Content Placeholder 5" descr="A picture containing ground, outdoor, person&#10;&#10;Description automatically generated">
            <a:extLst>
              <a:ext uri="{FF2B5EF4-FFF2-40B4-BE49-F238E27FC236}">
                <a16:creationId xmlns:a16="http://schemas.microsoft.com/office/drawing/2014/main" id="{1D96D99A-A332-47F6-AAC0-3DAEF15C606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6"/>
            <a:ext cx="5181600" cy="4243870"/>
          </a:xfrm>
        </p:spPr>
      </p:pic>
      <p:sp>
        <p:nvSpPr>
          <p:cNvPr id="4" name="Slide Number Placeholder 3">
            <a:extLst>
              <a:ext uri="{FF2B5EF4-FFF2-40B4-BE49-F238E27FC236}">
                <a16:creationId xmlns:a16="http://schemas.microsoft.com/office/drawing/2014/main" id="{0B6C22E7-8703-4AE5-AC56-F678CB0B5FDF}"/>
              </a:ext>
            </a:extLst>
          </p:cNvPr>
          <p:cNvSpPr>
            <a:spLocks noGrp="1"/>
          </p:cNvSpPr>
          <p:nvPr>
            <p:ph type="sldNum" sz="quarter" idx="12"/>
          </p:nvPr>
        </p:nvSpPr>
        <p:spPr/>
        <p:txBody>
          <a:bodyPr/>
          <a:lstStyle/>
          <a:p>
            <a:fld id="{CD57BB0E-CCC2-44B6-8007-FBC3F768172A}" type="slidenum">
              <a:rPr lang="en-US" smtClean="0"/>
              <a:t>14</a:t>
            </a:fld>
            <a:endParaRPr lang="en-US"/>
          </a:p>
        </p:txBody>
      </p:sp>
    </p:spTree>
    <p:extLst>
      <p:ext uri="{BB962C8B-B14F-4D97-AF65-F5344CB8AC3E}">
        <p14:creationId xmlns:p14="http://schemas.microsoft.com/office/powerpoint/2010/main" val="3738882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0418-141D-43C4-B5AC-65BAE2D04575}"/>
              </a:ext>
            </a:extLst>
          </p:cNvPr>
          <p:cNvSpPr>
            <a:spLocks noGrp="1"/>
          </p:cNvSpPr>
          <p:nvPr>
            <p:ph type="title"/>
          </p:nvPr>
        </p:nvSpPr>
        <p:spPr/>
        <p:txBody>
          <a:bodyPr/>
          <a:lstStyle/>
          <a:p>
            <a:r>
              <a:rPr lang="en-GB" dirty="0"/>
              <a:t>Sector Options – Water Resources</a:t>
            </a:r>
          </a:p>
        </p:txBody>
      </p:sp>
      <p:pic>
        <p:nvPicPr>
          <p:cNvPr id="6" name="Content Placeholder 5" descr="A picture containing text, person&#10;&#10;Description automatically generated">
            <a:extLst>
              <a:ext uri="{FF2B5EF4-FFF2-40B4-BE49-F238E27FC236}">
                <a16:creationId xmlns:a16="http://schemas.microsoft.com/office/drawing/2014/main" id="{F95F5012-E54E-4149-B872-1709C3153D8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3000" y="1629569"/>
            <a:ext cx="4572000" cy="4743450"/>
          </a:xfrm>
        </p:spPr>
      </p:pic>
      <p:sp>
        <p:nvSpPr>
          <p:cNvPr id="4" name="Content Placeholder 3">
            <a:extLst>
              <a:ext uri="{FF2B5EF4-FFF2-40B4-BE49-F238E27FC236}">
                <a16:creationId xmlns:a16="http://schemas.microsoft.com/office/drawing/2014/main" id="{6D076B60-46DE-4272-B635-31C69F0B4FA5}"/>
              </a:ext>
            </a:extLst>
          </p:cNvPr>
          <p:cNvSpPr>
            <a:spLocks noGrp="1"/>
          </p:cNvSpPr>
          <p:nvPr>
            <p:ph sz="half" idx="2"/>
          </p:nvPr>
        </p:nvSpPr>
        <p:spPr>
          <a:xfrm>
            <a:off x="6172200" y="1581185"/>
            <a:ext cx="5181600" cy="4937160"/>
          </a:xfrm>
        </p:spPr>
        <p:txBody>
          <a:bodyPr>
            <a:normAutofit fontScale="62500" lnSpcReduction="20000"/>
          </a:bodyPr>
          <a:lstStyle/>
          <a:p>
            <a:pPr marL="0" marR="0" indent="0">
              <a:lnSpc>
                <a:spcPct val="107000"/>
              </a:lnSpc>
              <a:spcBef>
                <a:spcPts val="0"/>
              </a:spcBef>
              <a:spcAft>
                <a:spcPts val="800"/>
              </a:spcAft>
              <a:buNone/>
            </a:pPr>
            <a:r>
              <a:rPr lang="en-GB" sz="2800" dirty="0">
                <a:solidFill>
                  <a:srgbClr val="1D2228"/>
                </a:solidFill>
                <a:effectLst/>
                <a:latin typeface="Arial" panose="020B0604020202020204" pitchFamily="34" charset="0"/>
                <a:ea typeface="Calibri" panose="020F0502020204030204" pitchFamily="34" charset="0"/>
              </a:rPr>
              <a:t>Some key water resource adaptation options include: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a:t>
            </a:r>
            <a:r>
              <a:rPr lang="en-GB" sz="2800" dirty="0" err="1">
                <a:solidFill>
                  <a:srgbClr val="1D2228"/>
                </a:solidFill>
                <a:effectLst/>
                <a:latin typeface="Arial" panose="020B0604020202020204" pitchFamily="34" charset="0"/>
                <a:ea typeface="Calibri" panose="020F0502020204030204" pitchFamily="34" charset="0"/>
              </a:rPr>
              <a:t>i</a:t>
            </a:r>
            <a:r>
              <a:rPr lang="en-GB" sz="2800" dirty="0">
                <a:solidFill>
                  <a:srgbClr val="1D2228"/>
                </a:solidFill>
                <a:effectLst/>
                <a:latin typeface="Arial" panose="020B0604020202020204" pitchFamily="34" charset="0"/>
                <a:ea typeface="Calibri" panose="020F0502020204030204" pitchFamily="34" charset="0"/>
              </a:rPr>
              <a:t>) water storage and conservation;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(ii) wastewater reclamation and reuse;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(iii) drip irrigation;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(iv) desalination;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(v) watershed management;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(vi) floodplain management;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(vii) riverbank erosion prevention;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(viii) evaporation control;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(ix) riparian vegetation management; and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(x) rainfall seeding.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Most of these options fall under the general term </a:t>
            </a:r>
            <a:r>
              <a:rPr lang="en-GB" sz="2800" b="1" dirty="0">
                <a:solidFill>
                  <a:srgbClr val="1D2228"/>
                </a:solidFill>
                <a:effectLst/>
                <a:latin typeface="Arial" panose="020B0604020202020204" pitchFamily="34" charset="0"/>
                <a:ea typeface="Calibri" panose="020F0502020204030204" pitchFamily="34" charset="0"/>
              </a:rPr>
              <a:t>climate smart water resources management</a:t>
            </a:r>
            <a:r>
              <a:rPr lang="en-GB" sz="2800" dirty="0">
                <a:solidFill>
                  <a:srgbClr val="1D2228"/>
                </a:solidFill>
                <a:effectLst/>
                <a:latin typeface="Arial" panose="020B0604020202020204" pitchFamily="34" charset="0"/>
                <a:ea typeface="Calibri" panose="020F0502020204030204" pitchFamily="34" charset="0"/>
              </a:rPr>
              <a:t>.</a:t>
            </a:r>
            <a:r>
              <a:rPr lang="en-GB" sz="2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a:p>
            <a:pPr marL="0" indent="0">
              <a:buNone/>
            </a:pPr>
            <a:endParaRPr lang="en-GB" dirty="0"/>
          </a:p>
        </p:txBody>
      </p:sp>
      <p:sp>
        <p:nvSpPr>
          <p:cNvPr id="3" name="Slide Number Placeholder 2">
            <a:extLst>
              <a:ext uri="{FF2B5EF4-FFF2-40B4-BE49-F238E27FC236}">
                <a16:creationId xmlns:a16="http://schemas.microsoft.com/office/drawing/2014/main" id="{FEE48D81-8DAF-46FB-829D-704E44F80863}"/>
              </a:ext>
            </a:extLst>
          </p:cNvPr>
          <p:cNvSpPr>
            <a:spLocks noGrp="1"/>
          </p:cNvSpPr>
          <p:nvPr>
            <p:ph type="sldNum" sz="quarter" idx="12"/>
          </p:nvPr>
        </p:nvSpPr>
        <p:spPr/>
        <p:txBody>
          <a:bodyPr/>
          <a:lstStyle/>
          <a:p>
            <a:fld id="{CD57BB0E-CCC2-44B6-8007-FBC3F768172A}" type="slidenum">
              <a:rPr lang="en-US" smtClean="0"/>
              <a:t>15</a:t>
            </a:fld>
            <a:endParaRPr lang="en-US"/>
          </a:p>
        </p:txBody>
      </p:sp>
    </p:spTree>
    <p:extLst>
      <p:ext uri="{BB962C8B-B14F-4D97-AF65-F5344CB8AC3E}">
        <p14:creationId xmlns:p14="http://schemas.microsoft.com/office/powerpoint/2010/main" val="158345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33794-2346-4152-8042-0D6DF0666DA4}"/>
              </a:ext>
            </a:extLst>
          </p:cNvPr>
          <p:cNvSpPr>
            <a:spLocks noGrp="1"/>
          </p:cNvSpPr>
          <p:nvPr>
            <p:ph type="title"/>
          </p:nvPr>
        </p:nvSpPr>
        <p:spPr/>
        <p:txBody>
          <a:bodyPr/>
          <a:lstStyle/>
          <a:p>
            <a:r>
              <a:rPr lang="en-GB" dirty="0"/>
              <a:t>Sector Options - Tourism</a:t>
            </a:r>
          </a:p>
        </p:txBody>
      </p:sp>
      <p:sp>
        <p:nvSpPr>
          <p:cNvPr id="3" name="Content Placeholder 2">
            <a:extLst>
              <a:ext uri="{FF2B5EF4-FFF2-40B4-BE49-F238E27FC236}">
                <a16:creationId xmlns:a16="http://schemas.microsoft.com/office/drawing/2014/main" id="{77F2BE83-46EA-4B05-9B44-E3E6BD29BE3E}"/>
              </a:ext>
            </a:extLst>
          </p:cNvPr>
          <p:cNvSpPr>
            <a:spLocks noGrp="1"/>
          </p:cNvSpPr>
          <p:nvPr>
            <p:ph sz="half" idx="1"/>
          </p:nvPr>
        </p:nvSpPr>
        <p:spPr>
          <a:xfrm>
            <a:off x="838200" y="1825625"/>
            <a:ext cx="5181600" cy="4667250"/>
          </a:xfrm>
        </p:spPr>
        <p:txBody>
          <a:bodyPr>
            <a:normAutofit fontScale="92500" lnSpcReduction="20000"/>
          </a:bodyPr>
          <a:lstStyle/>
          <a:p>
            <a:pPr marL="0" indent="0">
              <a:buNone/>
            </a:pP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Typical adaptation options for the </a:t>
            </a:r>
            <a:r>
              <a:rPr lang="en-GB" sz="1800" b="1"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coastal zone</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resorts include: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a:t>
            </a:r>
            <a:r>
              <a:rPr lang="en-GB" sz="1800" dirty="0" err="1">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beach replenishment;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(ii) mangrove planting;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(iii) ridge-to-reef conservation;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(iv) seawalls and revetments;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 dune replanting;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(vi) coral reef protection and/or restoration;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(vii) relocation away from the coast;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(viii) rainwater tanks; and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(ix) desalination. </a:t>
            </a:r>
          </a:p>
          <a:p>
            <a:pPr marL="0" indent="0">
              <a:buNone/>
            </a:pP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Highland tourism, especially in </a:t>
            </a:r>
            <a:r>
              <a:rPr lang="en-GB" sz="1800" b="1"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ski resorts</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is also being devastated by increasing temperatures due to climate change, with few adaptation options available other than artificial snow and changing from winter to summer tourism attractions.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6" name="Content Placeholder 5" descr="A picture containing outdoor, sky, water, nature&#10;&#10;Description automatically generated">
            <a:extLst>
              <a:ext uri="{FF2B5EF4-FFF2-40B4-BE49-F238E27FC236}">
                <a16:creationId xmlns:a16="http://schemas.microsoft.com/office/drawing/2014/main" id="{174A0BE9-E718-48C0-8516-0CFDFC0563B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74574"/>
            <a:ext cx="5383696" cy="4202389"/>
          </a:xfrm>
        </p:spPr>
      </p:pic>
      <p:sp>
        <p:nvSpPr>
          <p:cNvPr id="4" name="Slide Number Placeholder 3">
            <a:extLst>
              <a:ext uri="{FF2B5EF4-FFF2-40B4-BE49-F238E27FC236}">
                <a16:creationId xmlns:a16="http://schemas.microsoft.com/office/drawing/2014/main" id="{571E21A5-703D-4DA4-8178-D038A8B62873}"/>
              </a:ext>
            </a:extLst>
          </p:cNvPr>
          <p:cNvSpPr>
            <a:spLocks noGrp="1"/>
          </p:cNvSpPr>
          <p:nvPr>
            <p:ph type="sldNum" sz="quarter" idx="12"/>
          </p:nvPr>
        </p:nvSpPr>
        <p:spPr/>
        <p:txBody>
          <a:bodyPr/>
          <a:lstStyle/>
          <a:p>
            <a:fld id="{CD57BB0E-CCC2-44B6-8007-FBC3F768172A}" type="slidenum">
              <a:rPr lang="en-US" smtClean="0"/>
              <a:t>16</a:t>
            </a:fld>
            <a:endParaRPr lang="en-US"/>
          </a:p>
        </p:txBody>
      </p:sp>
    </p:spTree>
    <p:extLst>
      <p:ext uri="{BB962C8B-B14F-4D97-AF65-F5344CB8AC3E}">
        <p14:creationId xmlns:p14="http://schemas.microsoft.com/office/powerpoint/2010/main" val="82663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BF8C-AC14-4467-91AE-B5A4D3087AA7}"/>
              </a:ext>
            </a:extLst>
          </p:cNvPr>
          <p:cNvSpPr>
            <a:spLocks noGrp="1"/>
          </p:cNvSpPr>
          <p:nvPr>
            <p:ph type="title"/>
          </p:nvPr>
        </p:nvSpPr>
        <p:spPr/>
        <p:txBody>
          <a:bodyPr/>
          <a:lstStyle/>
          <a:p>
            <a:r>
              <a:rPr lang="en-GB" dirty="0"/>
              <a:t>Sector Options – Resilient Cities</a:t>
            </a:r>
          </a:p>
        </p:txBody>
      </p:sp>
      <p:pic>
        <p:nvPicPr>
          <p:cNvPr id="6" name="Content Placeholder 5" descr="A picture containing sky, outdoor, road, building&#10;&#10;Description automatically generated">
            <a:extLst>
              <a:ext uri="{FF2B5EF4-FFF2-40B4-BE49-F238E27FC236}">
                <a16:creationId xmlns:a16="http://schemas.microsoft.com/office/drawing/2014/main" id="{F8C943B5-D0EC-4597-A225-5C3AD6053C0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3235" y="1825625"/>
            <a:ext cx="5171530" cy="4351338"/>
          </a:xfrm>
        </p:spPr>
      </p:pic>
      <p:sp>
        <p:nvSpPr>
          <p:cNvPr id="4" name="Content Placeholder 3">
            <a:extLst>
              <a:ext uri="{FF2B5EF4-FFF2-40B4-BE49-F238E27FC236}">
                <a16:creationId xmlns:a16="http://schemas.microsoft.com/office/drawing/2014/main" id="{95DED902-5F09-49FD-BE9B-967AEEF5AD0C}"/>
              </a:ext>
            </a:extLst>
          </p:cNvPr>
          <p:cNvSpPr>
            <a:spLocks noGrp="1"/>
          </p:cNvSpPr>
          <p:nvPr>
            <p:ph sz="half" idx="2"/>
          </p:nvPr>
        </p:nvSpPr>
        <p:spPr>
          <a:xfrm>
            <a:off x="6172200" y="1825625"/>
            <a:ext cx="5181600" cy="4667250"/>
          </a:xfrm>
        </p:spPr>
        <p:txBody>
          <a:bodyPr>
            <a:normAutofit/>
          </a:bodyPr>
          <a:lstStyle/>
          <a:p>
            <a:r>
              <a:rPr lang="en-GB" sz="1800" b="1" dirty="0">
                <a:solidFill>
                  <a:srgbClr val="1D2228"/>
                </a:solidFill>
                <a:effectLst/>
                <a:latin typeface="Arial" panose="020B0604020202020204" pitchFamily="34" charset="0"/>
                <a:ea typeface="Calibri" panose="020F0502020204030204" pitchFamily="34" charset="0"/>
              </a:rPr>
              <a:t>Cities:</a:t>
            </a:r>
            <a:r>
              <a:rPr lang="en-GB" sz="1800" dirty="0">
                <a:solidFill>
                  <a:srgbClr val="1D2228"/>
                </a:solidFill>
                <a:effectLst/>
                <a:latin typeface="Arial" panose="020B0604020202020204" pitchFamily="34" charset="0"/>
                <a:ea typeface="Calibri" panose="020F0502020204030204" pitchFamily="34" charset="0"/>
              </a:rPr>
              <a:t> Various adaptation options have been identified for cities including: </a:t>
            </a:r>
          </a:p>
          <a:p>
            <a:r>
              <a:rPr lang="en-GB" sz="1800" dirty="0">
                <a:solidFill>
                  <a:srgbClr val="1D2228"/>
                </a:solidFill>
                <a:effectLst/>
                <a:latin typeface="Arial" panose="020B0604020202020204" pitchFamily="34" charset="0"/>
                <a:ea typeface="Calibri" panose="020F0502020204030204" pitchFamily="34" charset="0"/>
              </a:rPr>
              <a:t>(</a:t>
            </a:r>
            <a:r>
              <a:rPr lang="en-GB" sz="1800" dirty="0" err="1">
                <a:solidFill>
                  <a:srgbClr val="1D2228"/>
                </a:solidFill>
                <a:effectLst/>
                <a:latin typeface="Arial" panose="020B0604020202020204" pitchFamily="34" charset="0"/>
                <a:ea typeface="Calibri" panose="020F0502020204030204" pitchFamily="34" charset="0"/>
              </a:rPr>
              <a:t>i</a:t>
            </a:r>
            <a:r>
              <a:rPr lang="en-GB" sz="1800" dirty="0">
                <a:solidFill>
                  <a:srgbClr val="1D2228"/>
                </a:solidFill>
                <a:effectLst/>
                <a:latin typeface="Arial" panose="020B0604020202020204" pitchFamily="34" charset="0"/>
                <a:ea typeface="Calibri" panose="020F0502020204030204" pitchFamily="34" charset="0"/>
              </a:rPr>
              <a:t>) increased tree planting to reduce temperatures; </a:t>
            </a:r>
          </a:p>
          <a:p>
            <a:r>
              <a:rPr lang="en-GB" sz="1800" dirty="0">
                <a:solidFill>
                  <a:srgbClr val="1D2228"/>
                </a:solidFill>
                <a:effectLst/>
                <a:latin typeface="Arial" panose="020B0604020202020204" pitchFamily="34" charset="0"/>
                <a:ea typeface="Calibri" panose="020F0502020204030204" pitchFamily="34" charset="0"/>
              </a:rPr>
              <a:t>(ii) cooling stations; </a:t>
            </a:r>
          </a:p>
          <a:p>
            <a:r>
              <a:rPr lang="en-GB" sz="1800" dirty="0">
                <a:solidFill>
                  <a:srgbClr val="1D2228"/>
                </a:solidFill>
                <a:effectLst/>
                <a:latin typeface="Arial" panose="020B0604020202020204" pitchFamily="34" charset="0"/>
                <a:ea typeface="Calibri" panose="020F0502020204030204" pitchFamily="34" charset="0"/>
              </a:rPr>
              <a:t>(iii) changes to building codes; </a:t>
            </a:r>
          </a:p>
          <a:p>
            <a:r>
              <a:rPr lang="en-GB" sz="1800" dirty="0">
                <a:solidFill>
                  <a:srgbClr val="1D2228"/>
                </a:solidFill>
                <a:effectLst/>
                <a:latin typeface="Arial" panose="020B0604020202020204" pitchFamily="34" charset="0"/>
                <a:ea typeface="Calibri" panose="020F0502020204030204" pitchFamily="34" charset="0"/>
              </a:rPr>
              <a:t>(iv) flood protection bunds; </a:t>
            </a:r>
          </a:p>
          <a:p>
            <a:r>
              <a:rPr lang="en-GB" sz="1800" dirty="0">
                <a:solidFill>
                  <a:srgbClr val="1D2228"/>
                </a:solidFill>
                <a:effectLst/>
                <a:latin typeface="Arial" panose="020B0604020202020204" pitchFamily="34" charset="0"/>
                <a:ea typeface="Calibri" panose="020F0502020204030204" pitchFamily="34" charset="0"/>
              </a:rPr>
              <a:t>(v) improved drainage systems; </a:t>
            </a:r>
          </a:p>
          <a:p>
            <a:r>
              <a:rPr lang="en-GB" sz="1800" dirty="0">
                <a:solidFill>
                  <a:srgbClr val="1D2228"/>
                </a:solidFill>
                <a:effectLst/>
                <a:latin typeface="Arial" panose="020B0604020202020204" pitchFamily="34" charset="0"/>
                <a:ea typeface="Calibri" panose="020F0502020204030204" pitchFamily="34" charset="0"/>
              </a:rPr>
              <a:t>(vi) rooftop greenery and water storage; </a:t>
            </a:r>
          </a:p>
          <a:p>
            <a:r>
              <a:rPr lang="en-GB" sz="1800" dirty="0">
                <a:solidFill>
                  <a:srgbClr val="1D2228"/>
                </a:solidFill>
                <a:effectLst/>
                <a:latin typeface="Arial" panose="020B0604020202020204" pitchFamily="34" charset="0"/>
                <a:ea typeface="Calibri" panose="020F0502020204030204" pitchFamily="34" charset="0"/>
              </a:rPr>
              <a:t>(vii)  changes to zoning ordinances; </a:t>
            </a:r>
          </a:p>
          <a:p>
            <a:r>
              <a:rPr lang="en-GB" sz="1800" dirty="0">
                <a:solidFill>
                  <a:srgbClr val="1D2228"/>
                </a:solidFill>
                <a:effectLst/>
                <a:latin typeface="Arial" panose="020B0604020202020204" pitchFamily="34" charset="0"/>
                <a:ea typeface="Calibri" panose="020F0502020204030204" pitchFamily="34" charset="0"/>
              </a:rPr>
              <a:t>(viii) improved groundwater management; and </a:t>
            </a:r>
          </a:p>
          <a:p>
            <a:r>
              <a:rPr lang="en-GB" sz="1800" dirty="0">
                <a:solidFill>
                  <a:srgbClr val="1D2228"/>
                </a:solidFill>
                <a:effectLst/>
                <a:latin typeface="Arial" panose="020B0604020202020204" pitchFamily="34" charset="0"/>
                <a:ea typeface="Calibri" panose="020F0502020204030204" pitchFamily="34" charset="0"/>
              </a:rPr>
              <a:t>(ix) absorptive pavements and increased infiltration </a:t>
            </a:r>
            <a:endParaRPr lang="en-GB" dirty="0"/>
          </a:p>
        </p:txBody>
      </p:sp>
      <p:sp>
        <p:nvSpPr>
          <p:cNvPr id="3" name="Slide Number Placeholder 2">
            <a:extLst>
              <a:ext uri="{FF2B5EF4-FFF2-40B4-BE49-F238E27FC236}">
                <a16:creationId xmlns:a16="http://schemas.microsoft.com/office/drawing/2014/main" id="{90C9DE55-BAC2-49A2-B448-0688C5EDB64A}"/>
              </a:ext>
            </a:extLst>
          </p:cNvPr>
          <p:cNvSpPr>
            <a:spLocks noGrp="1"/>
          </p:cNvSpPr>
          <p:nvPr>
            <p:ph type="sldNum" sz="quarter" idx="12"/>
          </p:nvPr>
        </p:nvSpPr>
        <p:spPr/>
        <p:txBody>
          <a:bodyPr/>
          <a:lstStyle/>
          <a:p>
            <a:fld id="{CD57BB0E-CCC2-44B6-8007-FBC3F768172A}" type="slidenum">
              <a:rPr lang="en-US" smtClean="0"/>
              <a:t>17</a:t>
            </a:fld>
            <a:endParaRPr lang="en-US"/>
          </a:p>
        </p:txBody>
      </p:sp>
    </p:spTree>
    <p:extLst>
      <p:ext uri="{BB962C8B-B14F-4D97-AF65-F5344CB8AC3E}">
        <p14:creationId xmlns:p14="http://schemas.microsoft.com/office/powerpoint/2010/main" val="2230218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9BD0-0592-4576-A6D2-8D4AFF073980}"/>
              </a:ext>
            </a:extLst>
          </p:cNvPr>
          <p:cNvSpPr>
            <a:spLocks noGrp="1"/>
          </p:cNvSpPr>
          <p:nvPr>
            <p:ph type="title"/>
          </p:nvPr>
        </p:nvSpPr>
        <p:spPr/>
        <p:txBody>
          <a:bodyPr/>
          <a:lstStyle/>
          <a:p>
            <a:r>
              <a:rPr lang="en-GB" dirty="0"/>
              <a:t>Sector Options - Infrastructure</a:t>
            </a:r>
          </a:p>
        </p:txBody>
      </p:sp>
      <p:sp>
        <p:nvSpPr>
          <p:cNvPr id="3" name="Content Placeholder 2">
            <a:extLst>
              <a:ext uri="{FF2B5EF4-FFF2-40B4-BE49-F238E27FC236}">
                <a16:creationId xmlns:a16="http://schemas.microsoft.com/office/drawing/2014/main" id="{949E3186-88D6-4796-87EC-003B0F5B791E}"/>
              </a:ext>
            </a:extLst>
          </p:cNvPr>
          <p:cNvSpPr>
            <a:spLocks noGrp="1"/>
          </p:cNvSpPr>
          <p:nvPr>
            <p:ph sz="half" idx="1"/>
          </p:nvPr>
        </p:nvSpPr>
        <p:spPr>
          <a:xfrm>
            <a:off x="838199" y="1825625"/>
            <a:ext cx="6861313" cy="4667250"/>
          </a:xfrm>
        </p:spPr>
        <p:txBody>
          <a:bodyPr>
            <a:normAutofit fontScale="92500" lnSpcReduction="10000"/>
          </a:bodyPr>
          <a:lstStyle/>
          <a:p>
            <a:pPr marL="0" indent="0">
              <a:buNone/>
            </a:pPr>
            <a:r>
              <a:rPr lang="en-GB" sz="1800" dirty="0">
                <a:solidFill>
                  <a:srgbClr val="1D2228"/>
                </a:solidFill>
                <a:latin typeface="Arial" panose="020B0604020202020204" pitchFamily="34" charset="0"/>
                <a:ea typeface="Calibri" panose="020F0502020204030204" pitchFamily="34" charset="0"/>
              </a:rPr>
              <a:t>A</a:t>
            </a:r>
            <a:r>
              <a:rPr lang="en-GB" sz="1800" dirty="0">
                <a:solidFill>
                  <a:srgbClr val="1D2228"/>
                </a:solidFill>
                <a:effectLst/>
                <a:latin typeface="Arial" panose="020B0604020202020204" pitchFamily="34" charset="0"/>
                <a:ea typeface="Calibri" panose="020F0502020204030204" pitchFamily="34" charset="0"/>
              </a:rPr>
              <a:t>ll infrastructure now needs to be </a:t>
            </a:r>
            <a:r>
              <a:rPr lang="en-GB" sz="1800" b="1" dirty="0">
                <a:solidFill>
                  <a:srgbClr val="1D2228"/>
                </a:solidFill>
                <a:effectLst/>
                <a:latin typeface="Arial" panose="020B0604020202020204" pitchFamily="34" charset="0"/>
                <a:ea typeface="Calibri" panose="020F0502020204030204" pitchFamily="34" charset="0"/>
              </a:rPr>
              <a:t>climate-proofed </a:t>
            </a:r>
            <a:r>
              <a:rPr lang="en-GB" sz="1800" dirty="0">
                <a:solidFill>
                  <a:srgbClr val="1D2228"/>
                </a:solidFill>
                <a:effectLst/>
                <a:latin typeface="Arial" panose="020B0604020202020204" pitchFamily="34" charset="0"/>
                <a:ea typeface="Calibri" panose="020F0502020204030204" pitchFamily="34" charset="0"/>
              </a:rPr>
              <a:t>against future climate conditions. Climate proofing includes options such as </a:t>
            </a:r>
          </a:p>
          <a:p>
            <a:r>
              <a:rPr lang="en-GB" sz="1800" dirty="0">
                <a:solidFill>
                  <a:srgbClr val="1D2228"/>
                </a:solidFill>
                <a:effectLst/>
                <a:latin typeface="Arial" panose="020B0604020202020204" pitchFamily="34" charset="0"/>
                <a:ea typeface="Calibri" panose="020F0502020204030204" pitchFamily="34" charset="0"/>
              </a:rPr>
              <a:t>(</a:t>
            </a:r>
            <a:r>
              <a:rPr lang="en-GB" sz="1800" dirty="0" err="1">
                <a:solidFill>
                  <a:srgbClr val="1D2228"/>
                </a:solidFill>
                <a:effectLst/>
                <a:latin typeface="Arial" panose="020B0604020202020204" pitchFamily="34" charset="0"/>
                <a:ea typeface="Calibri" panose="020F0502020204030204" pitchFamily="34" charset="0"/>
              </a:rPr>
              <a:t>i</a:t>
            </a:r>
            <a:r>
              <a:rPr lang="en-GB" sz="1800" dirty="0">
                <a:solidFill>
                  <a:srgbClr val="1D2228"/>
                </a:solidFill>
                <a:effectLst/>
                <a:latin typeface="Arial" panose="020B0604020202020204" pitchFamily="34" charset="0"/>
                <a:ea typeface="Calibri" panose="020F0502020204030204" pitchFamily="34" charset="0"/>
              </a:rPr>
              <a:t>) increased bridge and road surface heights; </a:t>
            </a:r>
          </a:p>
          <a:p>
            <a:r>
              <a:rPr lang="en-GB" sz="1800" dirty="0">
                <a:solidFill>
                  <a:srgbClr val="1D2228"/>
                </a:solidFill>
                <a:effectLst/>
                <a:latin typeface="Arial" panose="020B0604020202020204" pitchFamily="34" charset="0"/>
                <a:ea typeface="Calibri" panose="020F0502020204030204" pitchFamily="34" charset="0"/>
              </a:rPr>
              <a:t>(ii) increased culvert and drainage dimensions; </a:t>
            </a:r>
          </a:p>
          <a:p>
            <a:r>
              <a:rPr lang="en-GB" sz="1800" dirty="0">
                <a:solidFill>
                  <a:srgbClr val="1D2228"/>
                </a:solidFill>
                <a:effectLst/>
                <a:latin typeface="Arial" panose="020B0604020202020204" pitchFamily="34" charset="0"/>
                <a:ea typeface="Calibri" panose="020F0502020204030204" pitchFamily="34" charset="0"/>
              </a:rPr>
              <a:t>(iii) climate resistant road surface materials; </a:t>
            </a:r>
          </a:p>
          <a:p>
            <a:r>
              <a:rPr lang="en-GB" sz="1800" dirty="0">
                <a:solidFill>
                  <a:srgbClr val="1D2228"/>
                </a:solidFill>
                <a:effectLst/>
                <a:latin typeface="Arial" panose="020B0604020202020204" pitchFamily="34" charset="0"/>
                <a:ea typeface="Calibri" panose="020F0502020204030204" pitchFamily="34" charset="0"/>
              </a:rPr>
              <a:t>(iv) increased protection against wind shear; </a:t>
            </a:r>
          </a:p>
          <a:p>
            <a:r>
              <a:rPr lang="en-GB" sz="1800" dirty="0">
                <a:solidFill>
                  <a:srgbClr val="1D2228"/>
                </a:solidFill>
                <a:effectLst/>
                <a:latin typeface="Arial" panose="020B0604020202020204" pitchFamily="34" charset="0"/>
                <a:ea typeface="Calibri" panose="020F0502020204030204" pitchFamily="34" charset="0"/>
              </a:rPr>
              <a:t>(v) relocation away from hazardous areas like floodplains or coastal zones; </a:t>
            </a:r>
          </a:p>
          <a:p>
            <a:r>
              <a:rPr lang="en-GB" sz="1800" dirty="0">
                <a:solidFill>
                  <a:srgbClr val="1D2228"/>
                </a:solidFill>
                <a:effectLst/>
                <a:latin typeface="Arial" panose="020B0604020202020204" pitchFamily="34" charset="0"/>
                <a:ea typeface="Calibri" panose="020F0502020204030204" pitchFamily="34" charset="0"/>
              </a:rPr>
              <a:t>(vi) elevating electrical and control equipment; </a:t>
            </a:r>
          </a:p>
          <a:p>
            <a:r>
              <a:rPr lang="en-GB" sz="1800" dirty="0">
                <a:solidFill>
                  <a:srgbClr val="1D2228"/>
                </a:solidFill>
                <a:effectLst/>
                <a:latin typeface="Arial" panose="020B0604020202020204" pitchFamily="34" charset="0"/>
                <a:ea typeface="Calibri" panose="020F0502020204030204" pitchFamily="34" charset="0"/>
              </a:rPr>
              <a:t>(vii) retrofitting infrastructure; </a:t>
            </a:r>
          </a:p>
          <a:p>
            <a:r>
              <a:rPr lang="en-GB" sz="1800" dirty="0">
                <a:solidFill>
                  <a:srgbClr val="1D2228"/>
                </a:solidFill>
                <a:effectLst/>
                <a:latin typeface="Arial" panose="020B0604020202020204" pitchFamily="34" charset="0"/>
                <a:ea typeface="Calibri" panose="020F0502020204030204" pitchFamily="34" charset="0"/>
              </a:rPr>
              <a:t>(viii) changing maintenance schedules; </a:t>
            </a:r>
          </a:p>
          <a:p>
            <a:r>
              <a:rPr lang="en-GB" sz="1800" dirty="0">
                <a:solidFill>
                  <a:srgbClr val="1D2228"/>
                </a:solidFill>
                <a:effectLst/>
                <a:latin typeface="Arial" panose="020B0604020202020204" pitchFamily="34" charset="0"/>
                <a:ea typeface="Calibri" panose="020F0502020204030204" pitchFamily="34" charset="0"/>
              </a:rPr>
              <a:t>(ix) using, enhancing or recreating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1D2228"/>
                </a:solidFill>
                <a:effectLst/>
                <a:latin typeface="Arial" panose="020B0604020202020204" pitchFamily="34" charset="0"/>
                <a:ea typeface="Calibri" panose="020F0502020204030204" pitchFamily="34" charset="0"/>
              </a:rPr>
              <a:t>natural systems such as wetlands, riparian vegetation, or dune revegetation to protect vital infrastructure; and </a:t>
            </a:r>
          </a:p>
          <a:p>
            <a:r>
              <a:rPr lang="en-GB" sz="1800" dirty="0">
                <a:solidFill>
                  <a:srgbClr val="1D2228"/>
                </a:solidFill>
                <a:effectLst/>
                <a:latin typeface="Arial" panose="020B0604020202020204" pitchFamily="34" charset="0"/>
                <a:ea typeface="Calibri" panose="020F0502020204030204" pitchFamily="34" charset="0"/>
              </a:rPr>
              <a:t>(x) physical protection such as seawalls or flood protection bunds.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pic>
        <p:nvPicPr>
          <p:cNvPr id="6" name="Content Placeholder 5" descr="A picture containing text&#10;&#10;Description automatically generated">
            <a:extLst>
              <a:ext uri="{FF2B5EF4-FFF2-40B4-BE49-F238E27FC236}">
                <a16:creationId xmlns:a16="http://schemas.microsoft.com/office/drawing/2014/main" id="{784FC37B-FCA4-451A-82B7-6A870DC2AF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7447929" y="2284500"/>
            <a:ext cx="4352925" cy="3264693"/>
          </a:xfrm>
        </p:spPr>
      </p:pic>
      <p:sp>
        <p:nvSpPr>
          <p:cNvPr id="4" name="Slide Number Placeholder 3">
            <a:extLst>
              <a:ext uri="{FF2B5EF4-FFF2-40B4-BE49-F238E27FC236}">
                <a16:creationId xmlns:a16="http://schemas.microsoft.com/office/drawing/2014/main" id="{8566CC96-5E8B-4356-BDE5-52CA7AE7407D}"/>
              </a:ext>
            </a:extLst>
          </p:cNvPr>
          <p:cNvSpPr>
            <a:spLocks noGrp="1"/>
          </p:cNvSpPr>
          <p:nvPr>
            <p:ph type="sldNum" sz="quarter" idx="12"/>
          </p:nvPr>
        </p:nvSpPr>
        <p:spPr/>
        <p:txBody>
          <a:bodyPr/>
          <a:lstStyle/>
          <a:p>
            <a:fld id="{CD57BB0E-CCC2-44B6-8007-FBC3F768172A}" type="slidenum">
              <a:rPr lang="en-US" smtClean="0"/>
              <a:t>18</a:t>
            </a:fld>
            <a:endParaRPr lang="en-US"/>
          </a:p>
        </p:txBody>
      </p:sp>
    </p:spTree>
    <p:extLst>
      <p:ext uri="{BB962C8B-B14F-4D97-AF65-F5344CB8AC3E}">
        <p14:creationId xmlns:p14="http://schemas.microsoft.com/office/powerpoint/2010/main" val="187071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63E2A-C0F5-45D4-A144-0523931DE5B7}"/>
              </a:ext>
            </a:extLst>
          </p:cNvPr>
          <p:cNvSpPr>
            <a:spLocks noGrp="1"/>
          </p:cNvSpPr>
          <p:nvPr>
            <p:ph type="title"/>
          </p:nvPr>
        </p:nvSpPr>
        <p:spPr/>
        <p:txBody>
          <a:bodyPr/>
          <a:lstStyle/>
          <a:p>
            <a:r>
              <a:rPr lang="en-GB" dirty="0"/>
              <a:t>Prioritisation Tools</a:t>
            </a:r>
          </a:p>
        </p:txBody>
      </p:sp>
      <p:sp>
        <p:nvSpPr>
          <p:cNvPr id="3" name="Content Placeholder 2">
            <a:extLst>
              <a:ext uri="{FF2B5EF4-FFF2-40B4-BE49-F238E27FC236}">
                <a16:creationId xmlns:a16="http://schemas.microsoft.com/office/drawing/2014/main" id="{8CE60499-1B9F-4B94-9A21-6079FAA3C3DF}"/>
              </a:ext>
            </a:extLst>
          </p:cNvPr>
          <p:cNvSpPr>
            <a:spLocks noGrp="1"/>
          </p:cNvSpPr>
          <p:nvPr>
            <p:ph sz="half" idx="1"/>
          </p:nvPr>
        </p:nvSpPr>
        <p:spPr/>
        <p:txBody>
          <a:bodyPr/>
          <a:lstStyle/>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Whatever the selected range of adaptation options, the </a:t>
            </a:r>
            <a:r>
              <a:rPr lang="en-GB" sz="1800" b="1"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tools and techniques for prioritization</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generally fall into the following categories: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a:t>
            </a:r>
            <a:r>
              <a:rPr lang="en-GB" sz="1800" dirty="0" err="1">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economic, least cost, cost-effectiveness or cost-benefit analysis;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(ii) multi-criteria analysis;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(iii) qualitative matrices;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(iv) scenarios; and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 barrier analysis.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dirty="0"/>
              <a:t>We don’t have time to discuss each of these in detail, but you may want to read up on each tool later on.</a:t>
            </a:r>
          </a:p>
        </p:txBody>
      </p:sp>
      <p:pic>
        <p:nvPicPr>
          <p:cNvPr id="10" name="Content Placeholder 9" descr="A picture containing sky, ground, person, outdoor&#10;&#10;Description automatically generated">
            <a:extLst>
              <a:ext uri="{FF2B5EF4-FFF2-40B4-BE49-F238E27FC236}">
                <a16:creationId xmlns:a16="http://schemas.microsoft.com/office/drawing/2014/main" id="{5202DA74-01AA-4BF8-AB0F-3B2ACC63121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33831" y="1825625"/>
            <a:ext cx="4458338" cy="4351338"/>
          </a:xfrm>
        </p:spPr>
      </p:pic>
      <p:sp>
        <p:nvSpPr>
          <p:cNvPr id="4" name="Slide Number Placeholder 3">
            <a:extLst>
              <a:ext uri="{FF2B5EF4-FFF2-40B4-BE49-F238E27FC236}">
                <a16:creationId xmlns:a16="http://schemas.microsoft.com/office/drawing/2014/main" id="{0F6A8EE5-4EA5-4506-8BAC-FAE0D68CA490}"/>
              </a:ext>
            </a:extLst>
          </p:cNvPr>
          <p:cNvSpPr>
            <a:spLocks noGrp="1"/>
          </p:cNvSpPr>
          <p:nvPr>
            <p:ph type="sldNum" sz="quarter" idx="12"/>
          </p:nvPr>
        </p:nvSpPr>
        <p:spPr/>
        <p:txBody>
          <a:bodyPr/>
          <a:lstStyle/>
          <a:p>
            <a:fld id="{CD57BB0E-CCC2-44B6-8007-FBC3F768172A}" type="slidenum">
              <a:rPr lang="en-US" smtClean="0"/>
              <a:t>19</a:t>
            </a:fld>
            <a:endParaRPr lang="en-US"/>
          </a:p>
        </p:txBody>
      </p:sp>
    </p:spTree>
    <p:extLst>
      <p:ext uri="{BB962C8B-B14F-4D97-AF65-F5344CB8AC3E}">
        <p14:creationId xmlns:p14="http://schemas.microsoft.com/office/powerpoint/2010/main" val="2702269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C430-4C3B-4F7F-A10A-77EDFF8CB8D3}"/>
              </a:ext>
            </a:extLst>
          </p:cNvPr>
          <p:cNvSpPr>
            <a:spLocks noGrp="1"/>
          </p:cNvSpPr>
          <p:nvPr>
            <p:ph type="title"/>
          </p:nvPr>
        </p:nvSpPr>
        <p:spPr/>
        <p:txBody>
          <a:bodyPr/>
          <a:lstStyle/>
          <a:p>
            <a:r>
              <a:rPr lang="en-GB" dirty="0"/>
              <a:t>Adaptation versus Resilience</a:t>
            </a:r>
          </a:p>
        </p:txBody>
      </p:sp>
      <p:pic>
        <p:nvPicPr>
          <p:cNvPr id="7" name="Content Placeholder 6" descr="A picture containing sign&#10;&#10;Description automatically generated">
            <a:extLst>
              <a:ext uri="{FF2B5EF4-FFF2-40B4-BE49-F238E27FC236}">
                <a16:creationId xmlns:a16="http://schemas.microsoft.com/office/drawing/2014/main" id="{108054DB-1144-4238-B237-BB3708C17A5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5684" y="1825625"/>
            <a:ext cx="5724116" cy="4351337"/>
          </a:xfrm>
        </p:spPr>
      </p:pic>
      <p:sp>
        <p:nvSpPr>
          <p:cNvPr id="5" name="Content Placeholder 4">
            <a:extLst>
              <a:ext uri="{FF2B5EF4-FFF2-40B4-BE49-F238E27FC236}">
                <a16:creationId xmlns:a16="http://schemas.microsoft.com/office/drawing/2014/main" id="{277B2535-CA01-4986-ACED-113C8A23C324}"/>
              </a:ext>
            </a:extLst>
          </p:cNvPr>
          <p:cNvSpPr>
            <a:spLocks noGrp="1"/>
          </p:cNvSpPr>
          <p:nvPr>
            <p:ph sz="half" idx="2"/>
          </p:nvPr>
        </p:nvSpPr>
        <p:spPr/>
        <p:txBody>
          <a:bodyPr>
            <a:normAutofit lnSpcReduction="10000"/>
          </a:bodyPr>
          <a:lstStyle/>
          <a:p>
            <a:r>
              <a:rPr lang="en-GB" dirty="0"/>
              <a:t>Adaptation is a practical response to reducing or minimizing the expected or existing impacts of climate change. Adaptation measures can be “hard” or “soft”.</a:t>
            </a:r>
          </a:p>
          <a:p>
            <a:r>
              <a:rPr lang="en-GB" dirty="0"/>
              <a:t>Resilience is the intended outcome of the adaptation measures, so that a household, company, region or country is less vulnerable to the expected climate change impacts.</a:t>
            </a:r>
          </a:p>
        </p:txBody>
      </p:sp>
      <p:sp>
        <p:nvSpPr>
          <p:cNvPr id="3" name="Slide Number Placeholder 2">
            <a:extLst>
              <a:ext uri="{FF2B5EF4-FFF2-40B4-BE49-F238E27FC236}">
                <a16:creationId xmlns:a16="http://schemas.microsoft.com/office/drawing/2014/main" id="{66CE2654-C297-4190-BF77-2369E25AD5DE}"/>
              </a:ext>
            </a:extLst>
          </p:cNvPr>
          <p:cNvSpPr>
            <a:spLocks noGrp="1"/>
          </p:cNvSpPr>
          <p:nvPr>
            <p:ph type="sldNum" sz="quarter" idx="12"/>
          </p:nvPr>
        </p:nvSpPr>
        <p:spPr/>
        <p:txBody>
          <a:bodyPr/>
          <a:lstStyle/>
          <a:p>
            <a:fld id="{CD57BB0E-CCC2-44B6-8007-FBC3F768172A}" type="slidenum">
              <a:rPr lang="en-US" smtClean="0"/>
              <a:t>2</a:t>
            </a:fld>
            <a:endParaRPr lang="en-US"/>
          </a:p>
        </p:txBody>
      </p:sp>
    </p:spTree>
    <p:extLst>
      <p:ext uri="{BB962C8B-B14F-4D97-AF65-F5344CB8AC3E}">
        <p14:creationId xmlns:p14="http://schemas.microsoft.com/office/powerpoint/2010/main" val="3489798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2416-AA9E-4C96-8245-10D3E7FFEC8D}"/>
              </a:ext>
            </a:extLst>
          </p:cNvPr>
          <p:cNvSpPr>
            <a:spLocks noGrp="1"/>
          </p:cNvSpPr>
          <p:nvPr>
            <p:ph type="title"/>
          </p:nvPr>
        </p:nvSpPr>
        <p:spPr/>
        <p:txBody>
          <a:bodyPr/>
          <a:lstStyle/>
          <a:p>
            <a:r>
              <a:rPr lang="en-GB" dirty="0"/>
              <a:t>A Typical Climate Change Adaptation Project</a:t>
            </a:r>
          </a:p>
        </p:txBody>
      </p:sp>
      <p:sp>
        <p:nvSpPr>
          <p:cNvPr id="5" name="Content Placeholder 4">
            <a:extLst>
              <a:ext uri="{FF2B5EF4-FFF2-40B4-BE49-F238E27FC236}">
                <a16:creationId xmlns:a16="http://schemas.microsoft.com/office/drawing/2014/main" id="{A620F59B-FCA0-440C-8ECC-E69C8DFE1DFF}"/>
              </a:ext>
            </a:extLst>
          </p:cNvPr>
          <p:cNvSpPr>
            <a:spLocks noGrp="1"/>
          </p:cNvSpPr>
          <p:nvPr>
            <p:ph idx="1"/>
          </p:nvPr>
        </p:nvSpPr>
        <p:spPr>
          <a:xfrm>
            <a:off x="838200" y="1690688"/>
            <a:ext cx="10515600" cy="4988407"/>
          </a:xfrm>
        </p:spPr>
        <p:txBody>
          <a:bodyPr>
            <a:normAutofit fontScale="70000" lnSpcReduction="20000"/>
          </a:bodyPr>
          <a:lstStyle/>
          <a:p>
            <a:pPr>
              <a:lnSpc>
                <a:spcPct val="120000"/>
              </a:lnSpc>
              <a:spcBef>
                <a:spcPts val="0"/>
              </a:spcBef>
            </a:pPr>
            <a:r>
              <a:rPr lang="en-GB" b="1" dirty="0"/>
              <a:t>Overall objective</a:t>
            </a:r>
            <a:r>
              <a:rPr lang="en-GB" dirty="0"/>
              <a:t>: strengthen the resilience of 50 villages on </a:t>
            </a:r>
            <a:r>
              <a:rPr lang="en-GB" i="1" dirty="0"/>
              <a:t>11 of Kiribati’s most vulnerable Outer Islands</a:t>
            </a:r>
            <a:r>
              <a:rPr lang="en-GB" dirty="0"/>
              <a:t>,</a:t>
            </a:r>
            <a:r>
              <a:rPr lang="en-GB" baseline="30000" dirty="0"/>
              <a:t> </a:t>
            </a:r>
            <a:r>
              <a:rPr lang="en-GB" dirty="0"/>
              <a:t>through improved access to sustainable potable water supply as well as improved health and sanitation conditions. </a:t>
            </a:r>
            <a:r>
              <a:rPr lang="en-GB" b="1" dirty="0"/>
              <a:t>Components</a:t>
            </a:r>
            <a:r>
              <a:rPr lang="en-GB" dirty="0"/>
              <a:t> cover:</a:t>
            </a:r>
          </a:p>
          <a:p>
            <a:pPr>
              <a:lnSpc>
                <a:spcPct val="120000"/>
              </a:lnSpc>
              <a:spcBef>
                <a:spcPts val="0"/>
              </a:spcBef>
            </a:pPr>
            <a:r>
              <a:rPr lang="en-GB" dirty="0"/>
              <a:t>Strengthening national and island-wide water resource, health, hygiene and sanitation response actions; </a:t>
            </a:r>
          </a:p>
          <a:p>
            <a:pPr>
              <a:lnSpc>
                <a:spcPct val="120000"/>
              </a:lnSpc>
              <a:spcBef>
                <a:spcPts val="0"/>
              </a:spcBef>
            </a:pPr>
            <a:r>
              <a:rPr lang="en-GB" dirty="0"/>
              <a:t>Strengthening community (village) water resource, sanitation and hygiene response action; </a:t>
            </a:r>
          </a:p>
          <a:p>
            <a:pPr>
              <a:lnSpc>
                <a:spcPct val="120000"/>
              </a:lnSpc>
              <a:spcBef>
                <a:spcPts val="0"/>
              </a:spcBef>
            </a:pPr>
            <a:r>
              <a:rPr lang="en-GB" dirty="0"/>
              <a:t>Providing water supply and sanitation support to the remaining </a:t>
            </a:r>
            <a:r>
              <a:rPr lang="en-GB" b="1" dirty="0"/>
              <a:t>44 villages </a:t>
            </a:r>
            <a:r>
              <a:rPr lang="en-GB" dirty="0"/>
              <a:t>not covered under the KIRIWATSAN project on the same 8 islands; </a:t>
            </a:r>
          </a:p>
          <a:p>
            <a:pPr>
              <a:lnSpc>
                <a:spcPct val="120000"/>
              </a:lnSpc>
              <a:spcBef>
                <a:spcPts val="0"/>
              </a:spcBef>
            </a:pPr>
            <a:r>
              <a:rPr lang="en-GB" dirty="0"/>
              <a:t>Providing water supply and sanitation support to </a:t>
            </a:r>
            <a:r>
              <a:rPr lang="en-GB" b="1" dirty="0"/>
              <a:t>6 villages </a:t>
            </a:r>
            <a:r>
              <a:rPr lang="en-GB" dirty="0"/>
              <a:t>in 3 additional new islands; </a:t>
            </a:r>
          </a:p>
          <a:p>
            <a:pPr>
              <a:lnSpc>
                <a:spcPct val="120000"/>
              </a:lnSpc>
              <a:spcBef>
                <a:spcPts val="0"/>
              </a:spcBef>
            </a:pPr>
            <a:r>
              <a:rPr lang="en-GB" dirty="0"/>
              <a:t>Procuring new weather stations and rehabilitating existing ones for reliable and updated information on weather and climate. Install small-scale Early Warning Systems; and</a:t>
            </a:r>
          </a:p>
          <a:p>
            <a:pPr>
              <a:lnSpc>
                <a:spcPct val="120000"/>
              </a:lnSpc>
              <a:spcBef>
                <a:spcPts val="0"/>
              </a:spcBef>
            </a:pPr>
            <a:r>
              <a:rPr lang="en-GB" dirty="0"/>
              <a:t>Conducting awareness raising, knowledge management and M&amp;E of water resources, sanitation and hygiene response actions. </a:t>
            </a:r>
          </a:p>
          <a:p>
            <a:pPr>
              <a:lnSpc>
                <a:spcPct val="120000"/>
              </a:lnSpc>
              <a:spcBef>
                <a:spcPts val="0"/>
              </a:spcBef>
            </a:pPr>
            <a:endParaRPr lang="en-GB" dirty="0"/>
          </a:p>
          <a:p>
            <a:pPr>
              <a:lnSpc>
                <a:spcPct val="120000"/>
              </a:lnSpc>
              <a:spcBef>
                <a:spcPts val="0"/>
              </a:spcBef>
            </a:pPr>
            <a:r>
              <a:rPr lang="en-GB" b="1" dirty="0"/>
              <a:t>Total Cost $8.2 million</a:t>
            </a:r>
          </a:p>
          <a:p>
            <a:pPr>
              <a:lnSpc>
                <a:spcPct val="120000"/>
              </a:lnSpc>
              <a:spcBef>
                <a:spcPts val="0"/>
              </a:spcBef>
            </a:pPr>
            <a:r>
              <a:rPr lang="en-GB" b="1" dirty="0"/>
              <a:t>Source of funding: Adaptation Fund</a:t>
            </a:r>
          </a:p>
        </p:txBody>
      </p:sp>
      <p:sp>
        <p:nvSpPr>
          <p:cNvPr id="3" name="Slide Number Placeholder 2">
            <a:extLst>
              <a:ext uri="{FF2B5EF4-FFF2-40B4-BE49-F238E27FC236}">
                <a16:creationId xmlns:a16="http://schemas.microsoft.com/office/drawing/2014/main" id="{D66BC9CE-426A-49D0-9B14-18E934F305A8}"/>
              </a:ext>
            </a:extLst>
          </p:cNvPr>
          <p:cNvSpPr>
            <a:spLocks noGrp="1"/>
          </p:cNvSpPr>
          <p:nvPr>
            <p:ph type="sldNum" sz="quarter" idx="12"/>
          </p:nvPr>
        </p:nvSpPr>
        <p:spPr/>
        <p:txBody>
          <a:bodyPr/>
          <a:lstStyle/>
          <a:p>
            <a:fld id="{CD57BB0E-CCC2-44B6-8007-FBC3F768172A}" type="slidenum">
              <a:rPr lang="en-US" smtClean="0"/>
              <a:t>20</a:t>
            </a:fld>
            <a:endParaRPr lang="en-US"/>
          </a:p>
        </p:txBody>
      </p:sp>
    </p:spTree>
    <p:extLst>
      <p:ext uri="{BB962C8B-B14F-4D97-AF65-F5344CB8AC3E}">
        <p14:creationId xmlns:p14="http://schemas.microsoft.com/office/powerpoint/2010/main" val="1164714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1982-05E1-4518-A15F-40328D686521}"/>
              </a:ext>
            </a:extLst>
          </p:cNvPr>
          <p:cNvSpPr>
            <a:spLocks noGrp="1"/>
          </p:cNvSpPr>
          <p:nvPr>
            <p:ph type="title"/>
          </p:nvPr>
        </p:nvSpPr>
        <p:spPr/>
        <p:txBody>
          <a:bodyPr/>
          <a:lstStyle/>
          <a:p>
            <a:r>
              <a:rPr lang="en-US" dirty="0"/>
              <a:t>Combine Mitigation and Adaptation?</a:t>
            </a:r>
          </a:p>
        </p:txBody>
      </p:sp>
      <p:sp>
        <p:nvSpPr>
          <p:cNvPr id="4" name="Content Placeholder 3">
            <a:extLst>
              <a:ext uri="{FF2B5EF4-FFF2-40B4-BE49-F238E27FC236}">
                <a16:creationId xmlns:a16="http://schemas.microsoft.com/office/drawing/2014/main" id="{5E90F6CF-1A9C-429E-814D-AE95E22CDF0B}"/>
              </a:ext>
            </a:extLst>
          </p:cNvPr>
          <p:cNvSpPr>
            <a:spLocks noGrp="1"/>
          </p:cNvSpPr>
          <p:nvPr>
            <p:ph sz="half" idx="2"/>
          </p:nvPr>
        </p:nvSpPr>
        <p:spPr/>
        <p:txBody>
          <a:bodyPr>
            <a:normAutofit lnSpcReduction="10000"/>
          </a:bodyPr>
          <a:lstStyle/>
          <a:p>
            <a:r>
              <a:rPr lang="en-US" dirty="0"/>
              <a:t>Mitigation and adaptation are not mutually exclusive</a:t>
            </a:r>
          </a:p>
          <a:p>
            <a:r>
              <a:rPr lang="en-US" dirty="0"/>
              <a:t>Hybrid projects are being developed that combine both aspects</a:t>
            </a:r>
          </a:p>
          <a:p>
            <a:r>
              <a:rPr lang="en-US" dirty="0"/>
              <a:t>For example, floating solar farms that reduce evaporative losses from reservoirs</a:t>
            </a:r>
          </a:p>
          <a:p>
            <a:r>
              <a:rPr lang="en-US" dirty="0"/>
              <a:t>Tree plantations that sequester carbon as well as protect the landscape from extreme events</a:t>
            </a:r>
          </a:p>
        </p:txBody>
      </p:sp>
      <p:pic>
        <p:nvPicPr>
          <p:cNvPr id="8" name="Content Placeholder 7">
            <a:extLst>
              <a:ext uri="{FF2B5EF4-FFF2-40B4-BE49-F238E27FC236}">
                <a16:creationId xmlns:a16="http://schemas.microsoft.com/office/drawing/2014/main" id="{3F334205-BB78-4624-A602-6F83D4E0A28B}"/>
              </a:ext>
            </a:extLst>
          </p:cNvPr>
          <p:cNvPicPr>
            <a:picLocks noGrp="1" noChangeAspect="1"/>
          </p:cNvPicPr>
          <p:nvPr>
            <p:ph sz="half" idx="1"/>
          </p:nvPr>
        </p:nvPicPr>
        <p:blipFill>
          <a:blip r:embed="rId2"/>
          <a:stretch>
            <a:fillRect/>
          </a:stretch>
        </p:blipFill>
        <p:spPr>
          <a:xfrm>
            <a:off x="722680" y="1825625"/>
            <a:ext cx="5412640" cy="4351338"/>
          </a:xfrm>
          <a:prstGeom prst="rect">
            <a:avLst/>
          </a:prstGeom>
        </p:spPr>
      </p:pic>
      <p:sp>
        <p:nvSpPr>
          <p:cNvPr id="3" name="Slide Number Placeholder 2">
            <a:extLst>
              <a:ext uri="{FF2B5EF4-FFF2-40B4-BE49-F238E27FC236}">
                <a16:creationId xmlns:a16="http://schemas.microsoft.com/office/drawing/2014/main" id="{698A13D6-F663-48F1-8BE8-5A688B624107}"/>
              </a:ext>
            </a:extLst>
          </p:cNvPr>
          <p:cNvSpPr>
            <a:spLocks noGrp="1"/>
          </p:cNvSpPr>
          <p:nvPr>
            <p:ph type="sldNum" sz="quarter" idx="12"/>
          </p:nvPr>
        </p:nvSpPr>
        <p:spPr/>
        <p:txBody>
          <a:bodyPr/>
          <a:lstStyle/>
          <a:p>
            <a:fld id="{CD57BB0E-CCC2-44B6-8007-FBC3F768172A}" type="slidenum">
              <a:rPr lang="en-US" smtClean="0"/>
              <a:t>21</a:t>
            </a:fld>
            <a:endParaRPr lang="en-US"/>
          </a:p>
        </p:txBody>
      </p:sp>
    </p:spTree>
    <p:extLst>
      <p:ext uri="{BB962C8B-B14F-4D97-AF65-F5344CB8AC3E}">
        <p14:creationId xmlns:p14="http://schemas.microsoft.com/office/powerpoint/2010/main" val="3528721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75A4-95D1-4482-9246-D1688A85DEE0}"/>
              </a:ext>
            </a:extLst>
          </p:cNvPr>
          <p:cNvSpPr>
            <a:spLocks noGrp="1"/>
          </p:cNvSpPr>
          <p:nvPr>
            <p:ph type="title"/>
          </p:nvPr>
        </p:nvSpPr>
        <p:spPr/>
        <p:txBody>
          <a:bodyPr/>
          <a:lstStyle/>
          <a:p>
            <a:r>
              <a:rPr lang="en-GB" dirty="0"/>
              <a:t>Global Cost of Adaptation?</a:t>
            </a:r>
          </a:p>
        </p:txBody>
      </p:sp>
      <p:sp>
        <p:nvSpPr>
          <p:cNvPr id="3" name="Content Placeholder 2">
            <a:extLst>
              <a:ext uri="{FF2B5EF4-FFF2-40B4-BE49-F238E27FC236}">
                <a16:creationId xmlns:a16="http://schemas.microsoft.com/office/drawing/2014/main" id="{4AEBDCA9-DE8D-4EB7-95DD-D9757DCDC9BB}"/>
              </a:ext>
            </a:extLst>
          </p:cNvPr>
          <p:cNvSpPr>
            <a:spLocks noGrp="1"/>
          </p:cNvSpPr>
          <p:nvPr>
            <p:ph sz="half" idx="1"/>
          </p:nvPr>
        </p:nvSpPr>
        <p:spPr/>
        <p:txBody>
          <a:bodyPr>
            <a:normAutofit fontScale="92500" lnSpcReduction="20000"/>
          </a:bodyPr>
          <a:lstStyle/>
          <a:p>
            <a:r>
              <a:rPr lang="en-GB" dirty="0"/>
              <a:t>UNEP claims that the </a:t>
            </a:r>
            <a:r>
              <a:rPr lang="en-GB" b="1" dirty="0"/>
              <a:t>cost of adapting</a:t>
            </a:r>
            <a:r>
              <a:rPr lang="en-GB" dirty="0"/>
              <a:t> to climate change in developing countries could range between $140 and $300 billion per year in 2030, and between $280 and $500 billion per year in 2050.</a:t>
            </a:r>
          </a:p>
          <a:p>
            <a:r>
              <a:rPr lang="en-GB" dirty="0"/>
              <a:t>To meet finance needs and avoid an adaptation gap, the total finance for adaptation in 2030 would have to be approximately 6 to 13 times greater than international public finance today.</a:t>
            </a:r>
          </a:p>
          <a:p>
            <a:r>
              <a:rPr lang="en-GB" dirty="0">
                <a:hlinkClick r:id="rId2"/>
              </a:rPr>
              <a:t>https://unepdtu.org/publications/the-adaptation-finance-gap-report/</a:t>
            </a:r>
            <a:endParaRPr lang="en-GB" dirty="0"/>
          </a:p>
        </p:txBody>
      </p:sp>
      <p:pic>
        <p:nvPicPr>
          <p:cNvPr id="6" name="Content Placeholder 5" descr="A close up of text on a white background&#10;&#10;Description automatically generated">
            <a:extLst>
              <a:ext uri="{FF2B5EF4-FFF2-40B4-BE49-F238E27FC236}">
                <a16:creationId xmlns:a16="http://schemas.microsoft.com/office/drawing/2014/main" id="{B44D69D9-46FB-4431-A3FE-07B250ED7F0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61323"/>
            <a:ext cx="5181600" cy="3887450"/>
          </a:xfrm>
        </p:spPr>
      </p:pic>
      <p:sp>
        <p:nvSpPr>
          <p:cNvPr id="4" name="Slide Number Placeholder 3">
            <a:extLst>
              <a:ext uri="{FF2B5EF4-FFF2-40B4-BE49-F238E27FC236}">
                <a16:creationId xmlns:a16="http://schemas.microsoft.com/office/drawing/2014/main" id="{DBACB04F-0B2B-477E-AD25-6D7B1F9079B2}"/>
              </a:ext>
            </a:extLst>
          </p:cNvPr>
          <p:cNvSpPr>
            <a:spLocks noGrp="1"/>
          </p:cNvSpPr>
          <p:nvPr>
            <p:ph type="sldNum" sz="quarter" idx="12"/>
          </p:nvPr>
        </p:nvSpPr>
        <p:spPr/>
        <p:txBody>
          <a:bodyPr/>
          <a:lstStyle/>
          <a:p>
            <a:fld id="{CD57BB0E-CCC2-44B6-8007-FBC3F768172A}" type="slidenum">
              <a:rPr lang="en-US" smtClean="0"/>
              <a:t>22</a:t>
            </a:fld>
            <a:endParaRPr lang="en-US"/>
          </a:p>
        </p:txBody>
      </p:sp>
    </p:spTree>
    <p:extLst>
      <p:ext uri="{BB962C8B-B14F-4D97-AF65-F5344CB8AC3E}">
        <p14:creationId xmlns:p14="http://schemas.microsoft.com/office/powerpoint/2010/main" val="661142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76D4-6728-4DA6-9B88-8B8EDDB1E639}"/>
              </a:ext>
            </a:extLst>
          </p:cNvPr>
          <p:cNvSpPr>
            <a:spLocks noGrp="1"/>
          </p:cNvSpPr>
          <p:nvPr>
            <p:ph type="title"/>
          </p:nvPr>
        </p:nvSpPr>
        <p:spPr/>
        <p:txBody>
          <a:bodyPr/>
          <a:lstStyle/>
          <a:p>
            <a:r>
              <a:rPr lang="en-US" dirty="0"/>
              <a:t>International Cooperation?</a:t>
            </a:r>
          </a:p>
        </p:txBody>
      </p:sp>
      <p:sp>
        <p:nvSpPr>
          <p:cNvPr id="3" name="Content Placeholder 2">
            <a:extLst>
              <a:ext uri="{FF2B5EF4-FFF2-40B4-BE49-F238E27FC236}">
                <a16:creationId xmlns:a16="http://schemas.microsoft.com/office/drawing/2014/main" id="{6D235A00-5B31-4428-A009-2DE77DAE8F5C}"/>
              </a:ext>
            </a:extLst>
          </p:cNvPr>
          <p:cNvSpPr>
            <a:spLocks noGrp="1"/>
          </p:cNvSpPr>
          <p:nvPr>
            <p:ph sz="half" idx="1"/>
          </p:nvPr>
        </p:nvSpPr>
        <p:spPr/>
        <p:txBody>
          <a:bodyPr>
            <a:normAutofit fontScale="77500" lnSpcReduction="20000"/>
          </a:bodyPr>
          <a:lstStyle/>
          <a:p>
            <a:r>
              <a:rPr lang="en-US" dirty="0"/>
              <a:t>Apart from official development assistance, how can developed countries help less developed countries to adapt?</a:t>
            </a:r>
          </a:p>
          <a:p>
            <a:r>
              <a:rPr lang="en-US" b="1" dirty="0"/>
              <a:t>Finance</a:t>
            </a:r>
            <a:r>
              <a:rPr lang="en-US" dirty="0"/>
              <a:t> – such as a carbon tax on international trade, aviation and shipping taxes etc. to top up adaptation funds</a:t>
            </a:r>
          </a:p>
          <a:p>
            <a:r>
              <a:rPr lang="en-US" b="1" dirty="0"/>
              <a:t>Climate refugees </a:t>
            </a:r>
            <a:r>
              <a:rPr lang="en-US" dirty="0"/>
              <a:t>– provision of land or refugee status to people displaced by climate change</a:t>
            </a:r>
          </a:p>
          <a:p>
            <a:r>
              <a:rPr lang="en-US" b="1" dirty="0"/>
              <a:t>Research </a:t>
            </a:r>
            <a:r>
              <a:rPr lang="en-US" dirty="0"/>
              <a:t>– increased R&amp;D for crops and livestock affected by climate change</a:t>
            </a:r>
          </a:p>
          <a:p>
            <a:r>
              <a:rPr lang="en-US" b="1" dirty="0"/>
              <a:t>Early warning </a:t>
            </a:r>
            <a:r>
              <a:rPr lang="en-US" dirty="0"/>
              <a:t>– for onset of extreme weather events, El Nino Southern Oscillation, tsunamis, or droughts, using satellite monitoring systems and AI</a:t>
            </a:r>
          </a:p>
        </p:txBody>
      </p:sp>
      <p:pic>
        <p:nvPicPr>
          <p:cNvPr id="10" name="Content Placeholder 9">
            <a:extLst>
              <a:ext uri="{FF2B5EF4-FFF2-40B4-BE49-F238E27FC236}">
                <a16:creationId xmlns:a16="http://schemas.microsoft.com/office/drawing/2014/main" id="{441E21E8-5CB6-4BCA-BC06-4FA41CA6310F}"/>
              </a:ext>
            </a:extLst>
          </p:cNvPr>
          <p:cNvPicPr>
            <a:picLocks noGrp="1" noChangeAspect="1"/>
          </p:cNvPicPr>
          <p:nvPr>
            <p:ph sz="half" idx="2"/>
          </p:nvPr>
        </p:nvPicPr>
        <p:blipFill>
          <a:blip r:embed="rId2"/>
          <a:stretch>
            <a:fillRect/>
          </a:stretch>
        </p:blipFill>
        <p:spPr>
          <a:xfrm>
            <a:off x="6247061" y="1825625"/>
            <a:ext cx="5106739" cy="4416073"/>
          </a:xfrm>
          <a:prstGeom prst="rect">
            <a:avLst/>
          </a:prstGeom>
        </p:spPr>
      </p:pic>
      <p:sp>
        <p:nvSpPr>
          <p:cNvPr id="4" name="Slide Number Placeholder 3">
            <a:extLst>
              <a:ext uri="{FF2B5EF4-FFF2-40B4-BE49-F238E27FC236}">
                <a16:creationId xmlns:a16="http://schemas.microsoft.com/office/drawing/2014/main" id="{5C11C0FC-DB43-4F03-8568-3861A2148728}"/>
              </a:ext>
            </a:extLst>
          </p:cNvPr>
          <p:cNvSpPr>
            <a:spLocks noGrp="1"/>
          </p:cNvSpPr>
          <p:nvPr>
            <p:ph type="sldNum" sz="quarter" idx="12"/>
          </p:nvPr>
        </p:nvSpPr>
        <p:spPr/>
        <p:txBody>
          <a:bodyPr/>
          <a:lstStyle/>
          <a:p>
            <a:fld id="{CD57BB0E-CCC2-44B6-8007-FBC3F768172A}" type="slidenum">
              <a:rPr lang="en-US" smtClean="0"/>
              <a:t>23</a:t>
            </a:fld>
            <a:endParaRPr lang="en-US"/>
          </a:p>
        </p:txBody>
      </p:sp>
    </p:spTree>
    <p:extLst>
      <p:ext uri="{BB962C8B-B14F-4D97-AF65-F5344CB8AC3E}">
        <p14:creationId xmlns:p14="http://schemas.microsoft.com/office/powerpoint/2010/main" val="2839681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781F-912F-4ECA-A6F8-F3305AC7D229}"/>
              </a:ext>
            </a:extLst>
          </p:cNvPr>
          <p:cNvSpPr>
            <a:spLocks noGrp="1"/>
          </p:cNvSpPr>
          <p:nvPr>
            <p:ph type="title"/>
          </p:nvPr>
        </p:nvSpPr>
        <p:spPr/>
        <p:txBody>
          <a:bodyPr/>
          <a:lstStyle/>
          <a:p>
            <a:r>
              <a:rPr lang="en-US" dirty="0"/>
              <a:t>Asia-Pacific Adaptation Network (APAN)</a:t>
            </a:r>
          </a:p>
        </p:txBody>
      </p:sp>
      <p:sp>
        <p:nvSpPr>
          <p:cNvPr id="3" name="Content Placeholder 2">
            <a:extLst>
              <a:ext uri="{FF2B5EF4-FFF2-40B4-BE49-F238E27FC236}">
                <a16:creationId xmlns:a16="http://schemas.microsoft.com/office/drawing/2014/main" id="{D700E35D-B008-4A2D-A1AE-A7BDD8966B97}"/>
              </a:ext>
            </a:extLst>
          </p:cNvPr>
          <p:cNvSpPr>
            <a:spLocks noGrp="1"/>
          </p:cNvSpPr>
          <p:nvPr>
            <p:ph sz="half" idx="1"/>
          </p:nvPr>
        </p:nvSpPr>
        <p:spPr>
          <a:xfrm>
            <a:off x="838199" y="1825625"/>
            <a:ext cx="5456583" cy="4787210"/>
          </a:xfrm>
        </p:spPr>
        <p:txBody>
          <a:bodyPr>
            <a:normAutofit fontScale="92500" lnSpcReduction="10000"/>
          </a:bodyPr>
          <a:lstStyle/>
          <a:p>
            <a:r>
              <a:rPr lang="en-US" dirty="0"/>
              <a:t>For further information on best practices, events, themes and country information go to the APAN website:</a:t>
            </a:r>
          </a:p>
          <a:p>
            <a:r>
              <a:rPr lang="en-US" dirty="0">
                <a:hlinkClick r:id="rId2"/>
              </a:rPr>
              <a:t>http://asiapacificadapt.net</a:t>
            </a:r>
            <a:endParaRPr lang="en-US" dirty="0"/>
          </a:p>
          <a:p>
            <a:r>
              <a:rPr lang="en-US" dirty="0"/>
              <a:t>Or the EU adaptation portal:</a:t>
            </a:r>
          </a:p>
          <a:p>
            <a:r>
              <a:rPr lang="en-GB" dirty="0">
                <a:hlinkClick r:id="rId3"/>
              </a:rPr>
              <a:t>https://climate-adapt.eea.europa.eu/knowledge/adaptation-information/adaptation-measures</a:t>
            </a:r>
            <a:endParaRPr lang="en-GB" dirty="0"/>
          </a:p>
          <a:p>
            <a:r>
              <a:rPr lang="en-GB" dirty="0"/>
              <a:t>Or Global Centre on Adaptation:</a:t>
            </a:r>
          </a:p>
          <a:p>
            <a:r>
              <a:rPr lang="en-US" dirty="0">
                <a:hlinkClick r:id="rId4"/>
              </a:rPr>
              <a:t>https://gca.org/</a:t>
            </a:r>
            <a:endParaRPr lang="en-US" dirty="0"/>
          </a:p>
          <a:p>
            <a:pPr marL="0" indent="0">
              <a:buNone/>
            </a:pPr>
            <a:endParaRPr lang="en-US" dirty="0"/>
          </a:p>
          <a:p>
            <a:endParaRPr lang="en-US" dirty="0"/>
          </a:p>
        </p:txBody>
      </p:sp>
      <p:pic>
        <p:nvPicPr>
          <p:cNvPr id="6" name="Content Placeholder 5">
            <a:extLst>
              <a:ext uri="{FF2B5EF4-FFF2-40B4-BE49-F238E27FC236}">
                <a16:creationId xmlns:a16="http://schemas.microsoft.com/office/drawing/2014/main" id="{F6DCF0B5-B6B3-4C2F-87D7-B147D0212EAB}"/>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502956" y="1825625"/>
            <a:ext cx="4946922" cy="4351338"/>
          </a:xfrm>
        </p:spPr>
      </p:pic>
      <p:sp>
        <p:nvSpPr>
          <p:cNvPr id="4" name="Slide Number Placeholder 3">
            <a:extLst>
              <a:ext uri="{FF2B5EF4-FFF2-40B4-BE49-F238E27FC236}">
                <a16:creationId xmlns:a16="http://schemas.microsoft.com/office/drawing/2014/main" id="{262D04B4-E501-43DC-AFAF-CEC4A1E42C99}"/>
              </a:ext>
            </a:extLst>
          </p:cNvPr>
          <p:cNvSpPr>
            <a:spLocks noGrp="1"/>
          </p:cNvSpPr>
          <p:nvPr>
            <p:ph type="sldNum" sz="quarter" idx="12"/>
          </p:nvPr>
        </p:nvSpPr>
        <p:spPr/>
        <p:txBody>
          <a:bodyPr/>
          <a:lstStyle/>
          <a:p>
            <a:fld id="{CD57BB0E-CCC2-44B6-8007-FBC3F768172A}" type="slidenum">
              <a:rPr lang="en-US" smtClean="0"/>
              <a:t>24</a:t>
            </a:fld>
            <a:endParaRPr lang="en-US"/>
          </a:p>
        </p:txBody>
      </p:sp>
    </p:spTree>
    <p:extLst>
      <p:ext uri="{BB962C8B-B14F-4D97-AF65-F5344CB8AC3E}">
        <p14:creationId xmlns:p14="http://schemas.microsoft.com/office/powerpoint/2010/main" val="900647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921CF-A3CA-444E-9BB4-482BD342285A}"/>
              </a:ext>
            </a:extLst>
          </p:cNvPr>
          <p:cNvSpPr>
            <a:spLocks noGrp="1"/>
          </p:cNvSpPr>
          <p:nvPr>
            <p:ph type="title"/>
          </p:nvPr>
        </p:nvSpPr>
        <p:spPr/>
        <p:txBody>
          <a:bodyPr/>
          <a:lstStyle/>
          <a:p>
            <a:r>
              <a:rPr lang="en-US" dirty="0"/>
              <a:t>Exercise (10 minutes)</a:t>
            </a:r>
          </a:p>
        </p:txBody>
      </p:sp>
      <p:sp>
        <p:nvSpPr>
          <p:cNvPr id="3" name="Content Placeholder 2">
            <a:extLst>
              <a:ext uri="{FF2B5EF4-FFF2-40B4-BE49-F238E27FC236}">
                <a16:creationId xmlns:a16="http://schemas.microsoft.com/office/drawing/2014/main" id="{79A842B9-FFE2-4327-A643-67BC4D582912}"/>
              </a:ext>
            </a:extLst>
          </p:cNvPr>
          <p:cNvSpPr>
            <a:spLocks noGrp="1"/>
          </p:cNvSpPr>
          <p:nvPr>
            <p:ph sz="half" idx="1"/>
          </p:nvPr>
        </p:nvSpPr>
        <p:spPr/>
        <p:txBody>
          <a:bodyPr>
            <a:normAutofit/>
          </a:bodyPr>
          <a:lstStyle/>
          <a:p>
            <a:r>
              <a:rPr lang="en-US" dirty="0"/>
              <a:t>List climate change impacts on the following sectors in your country:</a:t>
            </a:r>
          </a:p>
          <a:p>
            <a:r>
              <a:rPr lang="en-US" dirty="0"/>
              <a:t>Fisheries</a:t>
            </a:r>
          </a:p>
          <a:p>
            <a:r>
              <a:rPr lang="en-US" dirty="0"/>
              <a:t>Forestry</a:t>
            </a:r>
          </a:p>
          <a:p>
            <a:r>
              <a:rPr lang="en-US" dirty="0"/>
              <a:t>Energy Supply and Distribution</a:t>
            </a:r>
          </a:p>
          <a:p>
            <a:r>
              <a:rPr lang="en-US" dirty="0"/>
              <a:t>Transportation</a:t>
            </a:r>
          </a:p>
          <a:p>
            <a:r>
              <a:rPr lang="en-US" dirty="0"/>
              <a:t>Urban housing</a:t>
            </a:r>
          </a:p>
          <a:p>
            <a:r>
              <a:rPr lang="en-US" dirty="0"/>
              <a:t>Health</a:t>
            </a:r>
          </a:p>
        </p:txBody>
      </p:sp>
      <p:sp>
        <p:nvSpPr>
          <p:cNvPr id="4" name="Content Placeholder 3">
            <a:extLst>
              <a:ext uri="{FF2B5EF4-FFF2-40B4-BE49-F238E27FC236}">
                <a16:creationId xmlns:a16="http://schemas.microsoft.com/office/drawing/2014/main" id="{E31AD554-A237-4D04-ADA1-C1A5F4E37E6B}"/>
              </a:ext>
            </a:extLst>
          </p:cNvPr>
          <p:cNvSpPr>
            <a:spLocks noGrp="1"/>
          </p:cNvSpPr>
          <p:nvPr>
            <p:ph sz="half" idx="2"/>
          </p:nvPr>
        </p:nvSpPr>
        <p:spPr/>
        <p:txBody>
          <a:bodyPr>
            <a:normAutofit/>
          </a:bodyPr>
          <a:lstStyle/>
          <a:p>
            <a:r>
              <a:rPr lang="en-US" dirty="0"/>
              <a:t>Which of these impacts cannot be easily adapted given current knowledge and technology?</a:t>
            </a:r>
          </a:p>
          <a:p>
            <a:r>
              <a:rPr lang="en-US" dirty="0"/>
              <a:t>What is “Plan B” if there is inadequate mitigation and unavailable or infeasible adaptation?</a:t>
            </a:r>
          </a:p>
          <a:p>
            <a:r>
              <a:rPr lang="en-US" dirty="0"/>
              <a:t>What would you advise your Minister to do if there is currently no Plan B?</a:t>
            </a:r>
          </a:p>
        </p:txBody>
      </p:sp>
      <p:sp>
        <p:nvSpPr>
          <p:cNvPr id="5" name="Slide Number Placeholder 4">
            <a:extLst>
              <a:ext uri="{FF2B5EF4-FFF2-40B4-BE49-F238E27FC236}">
                <a16:creationId xmlns:a16="http://schemas.microsoft.com/office/drawing/2014/main" id="{F9BF7045-7D38-4D39-93CB-2909B09E17AE}"/>
              </a:ext>
            </a:extLst>
          </p:cNvPr>
          <p:cNvSpPr>
            <a:spLocks noGrp="1"/>
          </p:cNvSpPr>
          <p:nvPr>
            <p:ph type="sldNum" sz="quarter" idx="12"/>
          </p:nvPr>
        </p:nvSpPr>
        <p:spPr/>
        <p:txBody>
          <a:bodyPr/>
          <a:lstStyle/>
          <a:p>
            <a:fld id="{CD57BB0E-CCC2-44B6-8007-FBC3F768172A}" type="slidenum">
              <a:rPr lang="en-US" smtClean="0"/>
              <a:t>25</a:t>
            </a:fld>
            <a:endParaRPr lang="en-US"/>
          </a:p>
        </p:txBody>
      </p:sp>
    </p:spTree>
    <p:extLst>
      <p:ext uri="{BB962C8B-B14F-4D97-AF65-F5344CB8AC3E}">
        <p14:creationId xmlns:p14="http://schemas.microsoft.com/office/powerpoint/2010/main" val="1249868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C0CA5C-FA60-4B4F-85BA-76F87CDA6739}"/>
              </a:ext>
            </a:extLst>
          </p:cNvPr>
          <p:cNvSpPr>
            <a:spLocks noGrp="1"/>
          </p:cNvSpPr>
          <p:nvPr>
            <p:ph type="title"/>
          </p:nvPr>
        </p:nvSpPr>
        <p:spPr/>
        <p:txBody>
          <a:bodyPr/>
          <a:lstStyle/>
          <a:p>
            <a:r>
              <a:rPr lang="en-US" dirty="0"/>
              <a:t>We are all in this mess together – it can only be solved together</a:t>
            </a:r>
          </a:p>
        </p:txBody>
      </p:sp>
      <p:pic>
        <p:nvPicPr>
          <p:cNvPr id="9" name="Content Placeholder 8">
            <a:extLst>
              <a:ext uri="{FF2B5EF4-FFF2-40B4-BE49-F238E27FC236}">
                <a16:creationId xmlns:a16="http://schemas.microsoft.com/office/drawing/2014/main" id="{5A8E5AEE-BB93-4B38-9E4E-B6627EE4840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08417" y="2367056"/>
            <a:ext cx="5181600" cy="3862019"/>
          </a:xfrm>
        </p:spPr>
      </p:pic>
      <p:pic>
        <p:nvPicPr>
          <p:cNvPr id="13" name="Content Placeholder 12">
            <a:extLst>
              <a:ext uri="{FF2B5EF4-FFF2-40B4-BE49-F238E27FC236}">
                <a16:creationId xmlns:a16="http://schemas.microsoft.com/office/drawing/2014/main" id="{0D08D94F-6093-4812-878E-D28F8D93F18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3779" y="2367057"/>
            <a:ext cx="5562221" cy="3862018"/>
          </a:xfrm>
        </p:spPr>
      </p:pic>
      <p:sp>
        <p:nvSpPr>
          <p:cNvPr id="2" name="Slide Number Placeholder 1">
            <a:extLst>
              <a:ext uri="{FF2B5EF4-FFF2-40B4-BE49-F238E27FC236}">
                <a16:creationId xmlns:a16="http://schemas.microsoft.com/office/drawing/2014/main" id="{2E0726FF-0E57-496A-B49D-1B181889E2E6}"/>
              </a:ext>
            </a:extLst>
          </p:cNvPr>
          <p:cNvSpPr>
            <a:spLocks noGrp="1"/>
          </p:cNvSpPr>
          <p:nvPr>
            <p:ph type="sldNum" sz="quarter" idx="12"/>
          </p:nvPr>
        </p:nvSpPr>
        <p:spPr/>
        <p:txBody>
          <a:bodyPr/>
          <a:lstStyle/>
          <a:p>
            <a:fld id="{CD57BB0E-CCC2-44B6-8007-FBC3F768172A}" type="slidenum">
              <a:rPr lang="en-US" smtClean="0"/>
              <a:t>26</a:t>
            </a:fld>
            <a:endParaRPr lang="en-US"/>
          </a:p>
        </p:txBody>
      </p:sp>
    </p:spTree>
    <p:extLst>
      <p:ext uri="{BB962C8B-B14F-4D97-AF65-F5344CB8AC3E}">
        <p14:creationId xmlns:p14="http://schemas.microsoft.com/office/powerpoint/2010/main" val="586007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64CF-B44B-4FAD-8A8E-AFD7C04A92FF}"/>
              </a:ext>
            </a:extLst>
          </p:cNvPr>
          <p:cNvSpPr>
            <a:spLocks noGrp="1"/>
          </p:cNvSpPr>
          <p:nvPr>
            <p:ph type="title"/>
          </p:nvPr>
        </p:nvSpPr>
        <p:spPr/>
        <p:txBody>
          <a:bodyPr/>
          <a:lstStyle/>
          <a:p>
            <a:r>
              <a:rPr lang="en-GB" dirty="0"/>
              <a:t>Question and Answer Session</a:t>
            </a:r>
          </a:p>
        </p:txBody>
      </p:sp>
      <p:sp>
        <p:nvSpPr>
          <p:cNvPr id="3" name="Content Placeholder 2">
            <a:extLst>
              <a:ext uri="{FF2B5EF4-FFF2-40B4-BE49-F238E27FC236}">
                <a16:creationId xmlns:a16="http://schemas.microsoft.com/office/drawing/2014/main" id="{BA1E4AFB-1F45-4255-8784-B73CE15D76F9}"/>
              </a:ext>
            </a:extLst>
          </p:cNvPr>
          <p:cNvSpPr>
            <a:spLocks noGrp="1"/>
          </p:cNvSpPr>
          <p:nvPr>
            <p:ph sz="half" idx="1"/>
          </p:nvPr>
        </p:nvSpPr>
        <p:spPr/>
        <p:txBody>
          <a:bodyPr/>
          <a:lstStyle/>
          <a:p>
            <a:r>
              <a:rPr lang="en-GB" dirty="0"/>
              <a:t>What adaptation options do you undertake in your own life?</a:t>
            </a:r>
          </a:p>
          <a:p>
            <a:r>
              <a:rPr lang="en-GB" dirty="0"/>
              <a:t>Do you think there is enough adaptation being implemented and is it fast enough to keep in front of climate change?</a:t>
            </a:r>
          </a:p>
          <a:p>
            <a:r>
              <a:rPr lang="en-GB" dirty="0"/>
              <a:t>Do you think the city planners in Bangkok are doing enough to adapt to climate change?</a:t>
            </a:r>
          </a:p>
          <a:p>
            <a:r>
              <a:rPr lang="en-GB" dirty="0"/>
              <a:t>What about in your hometown?</a:t>
            </a:r>
          </a:p>
        </p:txBody>
      </p:sp>
      <p:pic>
        <p:nvPicPr>
          <p:cNvPr id="6" name="Content Placeholder 5" descr="A picture containing grass, outdoor, mammal, dog&#10;&#10;Description automatically generated">
            <a:extLst>
              <a:ext uri="{FF2B5EF4-FFF2-40B4-BE49-F238E27FC236}">
                <a16:creationId xmlns:a16="http://schemas.microsoft.com/office/drawing/2014/main" id="{D7F49B5F-E650-4EAF-9E72-776045A2D0F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423452" cy="4351338"/>
          </a:xfrm>
        </p:spPr>
      </p:pic>
      <p:sp>
        <p:nvSpPr>
          <p:cNvPr id="4" name="Slide Number Placeholder 3">
            <a:extLst>
              <a:ext uri="{FF2B5EF4-FFF2-40B4-BE49-F238E27FC236}">
                <a16:creationId xmlns:a16="http://schemas.microsoft.com/office/drawing/2014/main" id="{D84D80DD-760F-43ED-9B5C-3EDC0D6ABF06}"/>
              </a:ext>
            </a:extLst>
          </p:cNvPr>
          <p:cNvSpPr>
            <a:spLocks noGrp="1"/>
          </p:cNvSpPr>
          <p:nvPr>
            <p:ph type="sldNum" sz="quarter" idx="12"/>
          </p:nvPr>
        </p:nvSpPr>
        <p:spPr/>
        <p:txBody>
          <a:bodyPr/>
          <a:lstStyle/>
          <a:p>
            <a:fld id="{CD57BB0E-CCC2-44B6-8007-FBC3F768172A}" type="slidenum">
              <a:rPr lang="en-US" smtClean="0"/>
              <a:t>27</a:t>
            </a:fld>
            <a:endParaRPr lang="en-US"/>
          </a:p>
        </p:txBody>
      </p:sp>
    </p:spTree>
    <p:extLst>
      <p:ext uri="{BB962C8B-B14F-4D97-AF65-F5344CB8AC3E}">
        <p14:creationId xmlns:p14="http://schemas.microsoft.com/office/powerpoint/2010/main" val="1561254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5259F-A81A-4ED8-B987-188C88FF0337}"/>
              </a:ext>
            </a:extLst>
          </p:cNvPr>
          <p:cNvSpPr>
            <a:spLocks noGrp="1"/>
          </p:cNvSpPr>
          <p:nvPr>
            <p:ph type="title"/>
          </p:nvPr>
        </p:nvSpPr>
        <p:spPr/>
        <p:txBody>
          <a:bodyPr/>
          <a:lstStyle/>
          <a:p>
            <a:pPr algn="ctr"/>
            <a:r>
              <a:rPr lang="en-US" b="1" dirty="0"/>
              <a:t>Loss and Damage</a:t>
            </a:r>
          </a:p>
        </p:txBody>
      </p:sp>
      <p:pic>
        <p:nvPicPr>
          <p:cNvPr id="6" name="Content Placeholder 5">
            <a:extLst>
              <a:ext uri="{FF2B5EF4-FFF2-40B4-BE49-F238E27FC236}">
                <a16:creationId xmlns:a16="http://schemas.microsoft.com/office/drawing/2014/main" id="{C8636FD8-ADBF-48F4-8216-CAD605B5403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87556"/>
            <a:ext cx="5181600" cy="3827475"/>
          </a:xfrm>
        </p:spPr>
      </p:pic>
      <p:pic>
        <p:nvPicPr>
          <p:cNvPr id="8" name="Content Placeholder 7">
            <a:extLst>
              <a:ext uri="{FF2B5EF4-FFF2-40B4-BE49-F238E27FC236}">
                <a16:creationId xmlns:a16="http://schemas.microsoft.com/office/drawing/2014/main" id="{A61B9AB0-3A90-4AA2-A6EB-490F4A2A23A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87557"/>
            <a:ext cx="5181600" cy="3827474"/>
          </a:xfrm>
        </p:spPr>
      </p:pic>
      <p:sp>
        <p:nvSpPr>
          <p:cNvPr id="3" name="Slide Number Placeholder 2">
            <a:extLst>
              <a:ext uri="{FF2B5EF4-FFF2-40B4-BE49-F238E27FC236}">
                <a16:creationId xmlns:a16="http://schemas.microsoft.com/office/drawing/2014/main" id="{8F597872-2465-4207-8740-C0BFF039A884}"/>
              </a:ext>
            </a:extLst>
          </p:cNvPr>
          <p:cNvSpPr>
            <a:spLocks noGrp="1"/>
          </p:cNvSpPr>
          <p:nvPr>
            <p:ph type="sldNum" sz="quarter" idx="12"/>
          </p:nvPr>
        </p:nvSpPr>
        <p:spPr/>
        <p:txBody>
          <a:bodyPr/>
          <a:lstStyle/>
          <a:p>
            <a:fld id="{CD57BB0E-CCC2-44B6-8007-FBC3F768172A}" type="slidenum">
              <a:rPr lang="en-US" smtClean="0"/>
              <a:t>28</a:t>
            </a:fld>
            <a:endParaRPr lang="en-US"/>
          </a:p>
        </p:txBody>
      </p:sp>
    </p:spTree>
    <p:extLst>
      <p:ext uri="{BB962C8B-B14F-4D97-AF65-F5344CB8AC3E}">
        <p14:creationId xmlns:p14="http://schemas.microsoft.com/office/powerpoint/2010/main" val="2564039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3C7B9-62E7-476F-9210-C3509C5B38A4}"/>
              </a:ext>
            </a:extLst>
          </p:cNvPr>
          <p:cNvSpPr>
            <a:spLocks noGrp="1"/>
          </p:cNvSpPr>
          <p:nvPr>
            <p:ph type="title"/>
          </p:nvPr>
        </p:nvSpPr>
        <p:spPr>
          <a:xfrm>
            <a:off x="477078" y="365125"/>
            <a:ext cx="11131826" cy="1325563"/>
          </a:xfrm>
        </p:spPr>
        <p:txBody>
          <a:bodyPr/>
          <a:lstStyle/>
          <a:p>
            <a:r>
              <a:rPr lang="en-US" dirty="0"/>
              <a:t>Warsaw International Mechanism (WIM) on L&amp;D</a:t>
            </a:r>
          </a:p>
        </p:txBody>
      </p:sp>
      <p:pic>
        <p:nvPicPr>
          <p:cNvPr id="6" name="Content Placeholder 5">
            <a:extLst>
              <a:ext uri="{FF2B5EF4-FFF2-40B4-BE49-F238E27FC236}">
                <a16:creationId xmlns:a16="http://schemas.microsoft.com/office/drawing/2014/main" id="{DCBB4DFD-323C-47A1-BAFB-689AFAEF51D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99682" y="1825625"/>
            <a:ext cx="3658636" cy="4351338"/>
          </a:xfrm>
        </p:spPr>
      </p:pic>
      <p:sp>
        <p:nvSpPr>
          <p:cNvPr id="4" name="Content Placeholder 3">
            <a:extLst>
              <a:ext uri="{FF2B5EF4-FFF2-40B4-BE49-F238E27FC236}">
                <a16:creationId xmlns:a16="http://schemas.microsoft.com/office/drawing/2014/main" id="{7E72884D-6865-48AA-AA39-EC3952BAE245}"/>
              </a:ext>
            </a:extLst>
          </p:cNvPr>
          <p:cNvSpPr>
            <a:spLocks noGrp="1"/>
          </p:cNvSpPr>
          <p:nvPr>
            <p:ph sz="half" idx="2"/>
          </p:nvPr>
        </p:nvSpPr>
        <p:spPr>
          <a:xfrm>
            <a:off x="6172200" y="1825625"/>
            <a:ext cx="5181600" cy="4667250"/>
          </a:xfrm>
        </p:spPr>
        <p:txBody>
          <a:bodyPr>
            <a:normAutofit fontScale="92500" lnSpcReduction="10000"/>
          </a:bodyPr>
          <a:lstStyle/>
          <a:p>
            <a:r>
              <a:rPr lang="en-GB" dirty="0"/>
              <a:t>At </a:t>
            </a:r>
            <a:r>
              <a:rPr lang="en-GB" dirty="0">
                <a:hlinkClick r:id="rId3"/>
              </a:rPr>
              <a:t>COP19</a:t>
            </a:r>
            <a:r>
              <a:rPr lang="en-GB" dirty="0"/>
              <a:t> (November 2013) in Warsaw, Poland, the COP established the Warsaw International Mechanism for Loss and Damage associated with Climate Change Impacts (Loss and Damage Mechanism), to address loss and damage associated with impacts of climate change, including extreme events and slow onset events, in developing countries that are particularly vulnerable to the adverse effects of climate change.</a:t>
            </a:r>
            <a:endParaRPr lang="en-US" dirty="0"/>
          </a:p>
        </p:txBody>
      </p:sp>
      <p:sp>
        <p:nvSpPr>
          <p:cNvPr id="3" name="Slide Number Placeholder 2">
            <a:extLst>
              <a:ext uri="{FF2B5EF4-FFF2-40B4-BE49-F238E27FC236}">
                <a16:creationId xmlns:a16="http://schemas.microsoft.com/office/drawing/2014/main" id="{428B516D-F903-46E0-A3B5-0CB4F93DDAA5}"/>
              </a:ext>
            </a:extLst>
          </p:cNvPr>
          <p:cNvSpPr>
            <a:spLocks noGrp="1"/>
          </p:cNvSpPr>
          <p:nvPr>
            <p:ph type="sldNum" sz="quarter" idx="12"/>
          </p:nvPr>
        </p:nvSpPr>
        <p:spPr/>
        <p:txBody>
          <a:bodyPr/>
          <a:lstStyle/>
          <a:p>
            <a:fld id="{CD57BB0E-CCC2-44B6-8007-FBC3F768172A}" type="slidenum">
              <a:rPr lang="en-US" smtClean="0"/>
              <a:t>29</a:t>
            </a:fld>
            <a:endParaRPr lang="en-US"/>
          </a:p>
        </p:txBody>
      </p:sp>
    </p:spTree>
    <p:extLst>
      <p:ext uri="{BB962C8B-B14F-4D97-AF65-F5344CB8AC3E}">
        <p14:creationId xmlns:p14="http://schemas.microsoft.com/office/powerpoint/2010/main" val="1644666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FD67C-B4FE-4525-A7E1-8ACF963C14CB}"/>
              </a:ext>
            </a:extLst>
          </p:cNvPr>
          <p:cNvSpPr>
            <a:spLocks noGrp="1"/>
          </p:cNvSpPr>
          <p:nvPr>
            <p:ph type="title"/>
          </p:nvPr>
        </p:nvSpPr>
        <p:spPr/>
        <p:txBody>
          <a:bodyPr/>
          <a:lstStyle/>
          <a:p>
            <a:r>
              <a:rPr lang="en-US" dirty="0"/>
              <a:t>The Inevitability of Adaptation</a:t>
            </a:r>
          </a:p>
        </p:txBody>
      </p:sp>
      <p:sp>
        <p:nvSpPr>
          <p:cNvPr id="5" name="Content Placeholder 4">
            <a:extLst>
              <a:ext uri="{FF2B5EF4-FFF2-40B4-BE49-F238E27FC236}">
                <a16:creationId xmlns:a16="http://schemas.microsoft.com/office/drawing/2014/main" id="{49137640-04EF-488B-92A8-E9DBAF7D149B}"/>
              </a:ext>
            </a:extLst>
          </p:cNvPr>
          <p:cNvSpPr>
            <a:spLocks noGrp="1"/>
          </p:cNvSpPr>
          <p:nvPr>
            <p:ph sz="half" idx="1"/>
          </p:nvPr>
        </p:nvSpPr>
        <p:spPr>
          <a:xfrm>
            <a:off x="838200" y="1825624"/>
            <a:ext cx="5181600" cy="4893227"/>
          </a:xfrm>
        </p:spPr>
        <p:txBody>
          <a:bodyPr>
            <a:normAutofit lnSpcReduction="10000"/>
          </a:bodyPr>
          <a:lstStyle/>
          <a:p>
            <a:r>
              <a:rPr lang="en-US" dirty="0"/>
              <a:t>Nationally Determined Contributions (NDCs) will not reach the Paris Agreement targets, without more ambition</a:t>
            </a:r>
          </a:p>
          <a:p>
            <a:r>
              <a:rPr lang="en-US" dirty="0"/>
              <a:t>IPCC report says that we will reach 1.5 degrees by about the mid-2040’s</a:t>
            </a:r>
          </a:p>
          <a:p>
            <a:r>
              <a:rPr lang="en-US" dirty="0"/>
              <a:t>Under business as usual, we may reach 3-4 degrees by 2100, or higher</a:t>
            </a:r>
          </a:p>
          <a:p>
            <a:r>
              <a:rPr lang="en-US" dirty="0"/>
              <a:t>Therefore, adaptation is inevitable – for all countries</a:t>
            </a:r>
          </a:p>
        </p:txBody>
      </p:sp>
      <p:pic>
        <p:nvPicPr>
          <p:cNvPr id="11" name="Content Placeholder 10">
            <a:extLst>
              <a:ext uri="{FF2B5EF4-FFF2-40B4-BE49-F238E27FC236}">
                <a16:creationId xmlns:a16="http://schemas.microsoft.com/office/drawing/2014/main" id="{97FDCA74-BE42-438D-8076-2DF036283C8C}"/>
              </a:ext>
            </a:extLst>
          </p:cNvPr>
          <p:cNvPicPr>
            <a:picLocks noGrp="1" noChangeAspect="1"/>
          </p:cNvPicPr>
          <p:nvPr>
            <p:ph sz="half" idx="2"/>
          </p:nvPr>
        </p:nvPicPr>
        <p:blipFill>
          <a:blip r:embed="rId2"/>
          <a:stretch>
            <a:fillRect/>
          </a:stretch>
        </p:blipFill>
        <p:spPr>
          <a:xfrm>
            <a:off x="6321383" y="1883577"/>
            <a:ext cx="5406983" cy="4293386"/>
          </a:xfrm>
          <a:prstGeom prst="rect">
            <a:avLst/>
          </a:prstGeom>
        </p:spPr>
      </p:pic>
      <p:sp>
        <p:nvSpPr>
          <p:cNvPr id="2" name="Slide Number Placeholder 1">
            <a:extLst>
              <a:ext uri="{FF2B5EF4-FFF2-40B4-BE49-F238E27FC236}">
                <a16:creationId xmlns:a16="http://schemas.microsoft.com/office/drawing/2014/main" id="{2BE28F23-39D5-4D97-99AE-4AC13A48318E}"/>
              </a:ext>
            </a:extLst>
          </p:cNvPr>
          <p:cNvSpPr>
            <a:spLocks noGrp="1"/>
          </p:cNvSpPr>
          <p:nvPr>
            <p:ph type="sldNum" sz="quarter" idx="12"/>
          </p:nvPr>
        </p:nvSpPr>
        <p:spPr/>
        <p:txBody>
          <a:bodyPr/>
          <a:lstStyle/>
          <a:p>
            <a:fld id="{CD57BB0E-CCC2-44B6-8007-FBC3F768172A}" type="slidenum">
              <a:rPr lang="en-US" smtClean="0"/>
              <a:t>3</a:t>
            </a:fld>
            <a:endParaRPr lang="en-US"/>
          </a:p>
        </p:txBody>
      </p:sp>
    </p:spTree>
    <p:extLst>
      <p:ext uri="{BB962C8B-B14F-4D97-AF65-F5344CB8AC3E}">
        <p14:creationId xmlns:p14="http://schemas.microsoft.com/office/powerpoint/2010/main" val="649434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B7894-1595-4247-B660-99116F67DEE4}"/>
              </a:ext>
            </a:extLst>
          </p:cNvPr>
          <p:cNvSpPr>
            <a:spLocks noGrp="1"/>
          </p:cNvSpPr>
          <p:nvPr>
            <p:ph type="title"/>
          </p:nvPr>
        </p:nvSpPr>
        <p:spPr/>
        <p:txBody>
          <a:bodyPr/>
          <a:lstStyle/>
          <a:p>
            <a:r>
              <a:rPr lang="en-US" dirty="0"/>
              <a:t>WIM in Paris Agreement</a:t>
            </a:r>
          </a:p>
        </p:txBody>
      </p:sp>
      <p:sp>
        <p:nvSpPr>
          <p:cNvPr id="3" name="Content Placeholder 2">
            <a:extLst>
              <a:ext uri="{FF2B5EF4-FFF2-40B4-BE49-F238E27FC236}">
                <a16:creationId xmlns:a16="http://schemas.microsoft.com/office/drawing/2014/main" id="{AE3378B6-0933-4EBF-8DB5-C9286261E5D1}"/>
              </a:ext>
            </a:extLst>
          </p:cNvPr>
          <p:cNvSpPr>
            <a:spLocks noGrp="1"/>
          </p:cNvSpPr>
          <p:nvPr>
            <p:ph sz="half" idx="1"/>
          </p:nvPr>
        </p:nvSpPr>
        <p:spPr>
          <a:xfrm>
            <a:off x="838200" y="1825625"/>
            <a:ext cx="5181600" cy="4667250"/>
          </a:xfrm>
        </p:spPr>
        <p:txBody>
          <a:bodyPr>
            <a:normAutofit fontScale="92500" lnSpcReduction="10000"/>
          </a:bodyPr>
          <a:lstStyle/>
          <a:p>
            <a:r>
              <a:rPr lang="en-GB" i="1" dirty="0"/>
              <a:t>Loss and damage</a:t>
            </a:r>
            <a:r>
              <a:rPr lang="en-GB" dirty="0"/>
              <a:t> (Art. 8) – The Paris Agreement significantly enhances the Warsaw International Mechanism on Loss and Damage, which will develop approaches to help vulnerable countries cope with the adverse effects of climate change, including extreme weather events and slow-onset events such as sea-level rise. The Agreement provides a framework for Parties to enhance understanding, action and support with regard to loss and damage.</a:t>
            </a:r>
          </a:p>
          <a:p>
            <a:endParaRPr lang="en-US" dirty="0"/>
          </a:p>
        </p:txBody>
      </p:sp>
      <p:pic>
        <p:nvPicPr>
          <p:cNvPr id="6" name="Content Placeholder 5">
            <a:extLst>
              <a:ext uri="{FF2B5EF4-FFF2-40B4-BE49-F238E27FC236}">
                <a16:creationId xmlns:a16="http://schemas.microsoft.com/office/drawing/2014/main" id="{1C0E12E3-52EC-4094-B913-4E816E68DB6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61322"/>
            <a:ext cx="5410200" cy="3975652"/>
          </a:xfrm>
        </p:spPr>
      </p:pic>
      <p:sp>
        <p:nvSpPr>
          <p:cNvPr id="4" name="Slide Number Placeholder 3">
            <a:extLst>
              <a:ext uri="{FF2B5EF4-FFF2-40B4-BE49-F238E27FC236}">
                <a16:creationId xmlns:a16="http://schemas.microsoft.com/office/drawing/2014/main" id="{9E297794-ED2E-4EEC-B717-CDDF99EF60FC}"/>
              </a:ext>
            </a:extLst>
          </p:cNvPr>
          <p:cNvSpPr>
            <a:spLocks noGrp="1"/>
          </p:cNvSpPr>
          <p:nvPr>
            <p:ph type="sldNum" sz="quarter" idx="12"/>
          </p:nvPr>
        </p:nvSpPr>
        <p:spPr/>
        <p:txBody>
          <a:bodyPr/>
          <a:lstStyle/>
          <a:p>
            <a:fld id="{CD57BB0E-CCC2-44B6-8007-FBC3F768172A}" type="slidenum">
              <a:rPr lang="en-US" smtClean="0"/>
              <a:t>30</a:t>
            </a:fld>
            <a:endParaRPr lang="en-US"/>
          </a:p>
        </p:txBody>
      </p:sp>
    </p:spTree>
    <p:extLst>
      <p:ext uri="{BB962C8B-B14F-4D97-AF65-F5344CB8AC3E}">
        <p14:creationId xmlns:p14="http://schemas.microsoft.com/office/powerpoint/2010/main" val="836451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3D60-3F82-4BD0-8656-581ABB1744C3}"/>
              </a:ext>
            </a:extLst>
          </p:cNvPr>
          <p:cNvSpPr>
            <a:spLocks noGrp="1"/>
          </p:cNvSpPr>
          <p:nvPr>
            <p:ph type="title"/>
          </p:nvPr>
        </p:nvSpPr>
        <p:spPr/>
        <p:txBody>
          <a:bodyPr/>
          <a:lstStyle/>
          <a:p>
            <a:r>
              <a:rPr lang="en-US" dirty="0"/>
              <a:t>WIM Executive Committee</a:t>
            </a:r>
          </a:p>
        </p:txBody>
      </p:sp>
      <p:pic>
        <p:nvPicPr>
          <p:cNvPr id="6" name="Content Placeholder 5">
            <a:extLst>
              <a:ext uri="{FF2B5EF4-FFF2-40B4-BE49-F238E27FC236}">
                <a16:creationId xmlns:a16="http://schemas.microsoft.com/office/drawing/2014/main" id="{D49066F9-D8EF-465B-8E5F-5D104F4427D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87826"/>
            <a:ext cx="5181600" cy="3865026"/>
          </a:xfrm>
        </p:spPr>
      </p:pic>
      <p:sp>
        <p:nvSpPr>
          <p:cNvPr id="4" name="Content Placeholder 3">
            <a:extLst>
              <a:ext uri="{FF2B5EF4-FFF2-40B4-BE49-F238E27FC236}">
                <a16:creationId xmlns:a16="http://schemas.microsoft.com/office/drawing/2014/main" id="{569F0F0A-98B3-49DE-829D-589904F32AA2}"/>
              </a:ext>
            </a:extLst>
          </p:cNvPr>
          <p:cNvSpPr>
            <a:spLocks noGrp="1"/>
          </p:cNvSpPr>
          <p:nvPr>
            <p:ph sz="half" idx="2"/>
          </p:nvPr>
        </p:nvSpPr>
        <p:spPr>
          <a:xfrm>
            <a:off x="6172200" y="1825625"/>
            <a:ext cx="5181600" cy="4351338"/>
          </a:xfrm>
        </p:spPr>
        <p:txBody>
          <a:bodyPr/>
          <a:lstStyle/>
          <a:p>
            <a:r>
              <a:rPr lang="en-GB" dirty="0"/>
              <a:t>In 2016, the WIM Executive Committee (WIM </a:t>
            </a:r>
            <a:r>
              <a:rPr lang="en-GB" dirty="0" err="1"/>
              <a:t>Excom</a:t>
            </a:r>
            <a:r>
              <a:rPr lang="en-GB" dirty="0"/>
              <a:t>) issued a call for information on “best practices, challenges and lessons learned from existing financial instruments at all levels that address the risk of loss and damage associated with the adverse effects of climate change”</a:t>
            </a:r>
            <a:endParaRPr lang="en-US" dirty="0"/>
          </a:p>
        </p:txBody>
      </p:sp>
      <p:sp>
        <p:nvSpPr>
          <p:cNvPr id="3" name="Slide Number Placeholder 2">
            <a:extLst>
              <a:ext uri="{FF2B5EF4-FFF2-40B4-BE49-F238E27FC236}">
                <a16:creationId xmlns:a16="http://schemas.microsoft.com/office/drawing/2014/main" id="{8D3B7017-BDF7-4E8A-8A21-B20482FF0EDE}"/>
              </a:ext>
            </a:extLst>
          </p:cNvPr>
          <p:cNvSpPr>
            <a:spLocks noGrp="1"/>
          </p:cNvSpPr>
          <p:nvPr>
            <p:ph type="sldNum" sz="quarter" idx="12"/>
          </p:nvPr>
        </p:nvSpPr>
        <p:spPr/>
        <p:txBody>
          <a:bodyPr/>
          <a:lstStyle/>
          <a:p>
            <a:fld id="{CD57BB0E-CCC2-44B6-8007-FBC3F768172A}" type="slidenum">
              <a:rPr lang="en-US" smtClean="0"/>
              <a:t>31</a:t>
            </a:fld>
            <a:endParaRPr lang="en-US"/>
          </a:p>
        </p:txBody>
      </p:sp>
    </p:spTree>
    <p:extLst>
      <p:ext uri="{BB962C8B-B14F-4D97-AF65-F5344CB8AC3E}">
        <p14:creationId xmlns:p14="http://schemas.microsoft.com/office/powerpoint/2010/main" val="2899601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B41D7A-6165-41BB-B71F-6FB3101D3428}"/>
              </a:ext>
            </a:extLst>
          </p:cNvPr>
          <p:cNvSpPr>
            <a:spLocks noGrp="1"/>
          </p:cNvSpPr>
          <p:nvPr>
            <p:ph type="title"/>
          </p:nvPr>
        </p:nvSpPr>
        <p:spPr/>
        <p:txBody>
          <a:bodyPr/>
          <a:lstStyle/>
          <a:p>
            <a:r>
              <a:rPr lang="en-US" dirty="0"/>
              <a:t>Financing Suggestions Received</a:t>
            </a:r>
          </a:p>
        </p:txBody>
      </p:sp>
      <p:pic>
        <p:nvPicPr>
          <p:cNvPr id="7" name="Content Placeholder 6">
            <a:extLst>
              <a:ext uri="{FF2B5EF4-FFF2-40B4-BE49-F238E27FC236}">
                <a16:creationId xmlns:a16="http://schemas.microsoft.com/office/drawing/2014/main" id="{3E6AFD26-A217-4204-92B2-8C6039D59F4C}"/>
              </a:ext>
            </a:extLst>
          </p:cNvPr>
          <p:cNvPicPr>
            <a:picLocks noGrp="1" noChangeAspect="1"/>
          </p:cNvPicPr>
          <p:nvPr>
            <p:ph idx="1"/>
          </p:nvPr>
        </p:nvPicPr>
        <p:blipFill>
          <a:blip r:embed="rId2"/>
          <a:stretch>
            <a:fillRect/>
          </a:stretch>
        </p:blipFill>
        <p:spPr>
          <a:xfrm>
            <a:off x="1020416" y="1690688"/>
            <a:ext cx="10333383" cy="4353110"/>
          </a:xfrm>
          <a:prstGeom prst="rect">
            <a:avLst/>
          </a:prstGeom>
        </p:spPr>
      </p:pic>
      <p:sp>
        <p:nvSpPr>
          <p:cNvPr id="2" name="Slide Number Placeholder 1">
            <a:extLst>
              <a:ext uri="{FF2B5EF4-FFF2-40B4-BE49-F238E27FC236}">
                <a16:creationId xmlns:a16="http://schemas.microsoft.com/office/drawing/2014/main" id="{E4BEF235-F8EC-46F0-8DBE-A16A5B1C2DAC}"/>
              </a:ext>
            </a:extLst>
          </p:cNvPr>
          <p:cNvSpPr>
            <a:spLocks noGrp="1"/>
          </p:cNvSpPr>
          <p:nvPr>
            <p:ph type="sldNum" sz="quarter" idx="12"/>
          </p:nvPr>
        </p:nvSpPr>
        <p:spPr/>
        <p:txBody>
          <a:bodyPr/>
          <a:lstStyle/>
          <a:p>
            <a:fld id="{CD57BB0E-CCC2-44B6-8007-FBC3F768172A}" type="slidenum">
              <a:rPr lang="en-US" smtClean="0"/>
              <a:t>32</a:t>
            </a:fld>
            <a:endParaRPr lang="en-US"/>
          </a:p>
        </p:txBody>
      </p:sp>
    </p:spTree>
    <p:extLst>
      <p:ext uri="{BB962C8B-B14F-4D97-AF65-F5344CB8AC3E}">
        <p14:creationId xmlns:p14="http://schemas.microsoft.com/office/powerpoint/2010/main" val="2316052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74B18-9DB3-4ADE-8CE7-B0D7FEAD23A5}"/>
              </a:ext>
            </a:extLst>
          </p:cNvPr>
          <p:cNvSpPr>
            <a:spLocks noGrp="1"/>
          </p:cNvSpPr>
          <p:nvPr>
            <p:ph type="title"/>
          </p:nvPr>
        </p:nvSpPr>
        <p:spPr/>
        <p:txBody>
          <a:bodyPr/>
          <a:lstStyle/>
          <a:p>
            <a:r>
              <a:rPr lang="en-US" dirty="0"/>
              <a:t>Reality Check</a:t>
            </a:r>
          </a:p>
        </p:txBody>
      </p:sp>
      <p:sp>
        <p:nvSpPr>
          <p:cNvPr id="4" name="Content Placeholder 3">
            <a:extLst>
              <a:ext uri="{FF2B5EF4-FFF2-40B4-BE49-F238E27FC236}">
                <a16:creationId xmlns:a16="http://schemas.microsoft.com/office/drawing/2014/main" id="{7169C8EB-37AF-44DC-AC61-67D868F4C4E7}"/>
              </a:ext>
            </a:extLst>
          </p:cNvPr>
          <p:cNvSpPr>
            <a:spLocks noGrp="1"/>
          </p:cNvSpPr>
          <p:nvPr>
            <p:ph sz="half" idx="1"/>
          </p:nvPr>
        </p:nvSpPr>
        <p:spPr>
          <a:xfrm>
            <a:off x="838200" y="1825625"/>
            <a:ext cx="5059017" cy="4919732"/>
          </a:xfrm>
        </p:spPr>
        <p:txBody>
          <a:bodyPr>
            <a:normAutofit fontScale="70000" lnSpcReduction="20000"/>
          </a:bodyPr>
          <a:lstStyle/>
          <a:p>
            <a:r>
              <a:rPr lang="en-GB" dirty="0"/>
              <a:t>Most of the instruments in the table are of little use in solving the problem of climate change and are out of reach for developing countries that suffer from loss and damage. </a:t>
            </a:r>
          </a:p>
          <a:p>
            <a:r>
              <a:rPr lang="en-GB" dirty="0"/>
              <a:t>With their economies already severely strained </a:t>
            </a:r>
            <a:r>
              <a:rPr lang="en-GB" i="1" dirty="0"/>
              <a:t>and</a:t>
            </a:r>
            <a:r>
              <a:rPr lang="en-GB" dirty="0"/>
              <a:t> negatively affected by climate change, there is little room to set aside savings. </a:t>
            </a:r>
          </a:p>
          <a:p>
            <a:r>
              <a:rPr lang="en-GB" dirty="0"/>
              <a:t>As agricultural yields dwindle under heat extremes and health systems face the additional challenge of climate change, how can these countries redirect resources into a savings account? </a:t>
            </a:r>
          </a:p>
          <a:p>
            <a:r>
              <a:rPr lang="en-GB" dirty="0"/>
              <a:t>Debt-based instruments require some sort of creditworthiness, often decreasing for countries severely affected by climate change. Why would anybody issue a loan or buy bonds from a country with an economy in shambles?</a:t>
            </a:r>
            <a:endParaRPr lang="en-US" dirty="0"/>
          </a:p>
        </p:txBody>
      </p:sp>
      <p:pic>
        <p:nvPicPr>
          <p:cNvPr id="7" name="Content Placeholder 6">
            <a:extLst>
              <a:ext uri="{FF2B5EF4-FFF2-40B4-BE49-F238E27FC236}">
                <a16:creationId xmlns:a16="http://schemas.microsoft.com/office/drawing/2014/main" id="{59C5F814-E71F-4CDA-A8CE-789D310E4E8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1" y="1825626"/>
            <a:ext cx="5615608" cy="4257122"/>
          </a:xfrm>
        </p:spPr>
      </p:pic>
      <p:sp>
        <p:nvSpPr>
          <p:cNvPr id="3" name="Slide Number Placeholder 2">
            <a:extLst>
              <a:ext uri="{FF2B5EF4-FFF2-40B4-BE49-F238E27FC236}">
                <a16:creationId xmlns:a16="http://schemas.microsoft.com/office/drawing/2014/main" id="{992B3CB0-6E6E-4D31-BAAA-EF9A6A580666}"/>
              </a:ext>
            </a:extLst>
          </p:cNvPr>
          <p:cNvSpPr>
            <a:spLocks noGrp="1"/>
          </p:cNvSpPr>
          <p:nvPr>
            <p:ph type="sldNum" sz="quarter" idx="12"/>
          </p:nvPr>
        </p:nvSpPr>
        <p:spPr/>
        <p:txBody>
          <a:bodyPr/>
          <a:lstStyle/>
          <a:p>
            <a:fld id="{CD57BB0E-CCC2-44B6-8007-FBC3F768172A}" type="slidenum">
              <a:rPr lang="en-US" smtClean="0"/>
              <a:t>33</a:t>
            </a:fld>
            <a:endParaRPr lang="en-US"/>
          </a:p>
        </p:txBody>
      </p:sp>
    </p:spTree>
    <p:extLst>
      <p:ext uri="{BB962C8B-B14F-4D97-AF65-F5344CB8AC3E}">
        <p14:creationId xmlns:p14="http://schemas.microsoft.com/office/powerpoint/2010/main" val="2793074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D6C9-6E24-4C75-9910-3A3CF148A14A}"/>
              </a:ext>
            </a:extLst>
          </p:cNvPr>
          <p:cNvSpPr>
            <a:spLocks noGrp="1"/>
          </p:cNvSpPr>
          <p:nvPr>
            <p:ph type="title"/>
          </p:nvPr>
        </p:nvSpPr>
        <p:spPr>
          <a:xfrm>
            <a:off x="838199" y="365125"/>
            <a:ext cx="10797209" cy="1325563"/>
          </a:xfrm>
        </p:spPr>
        <p:txBody>
          <a:bodyPr/>
          <a:lstStyle/>
          <a:p>
            <a:r>
              <a:rPr lang="en-US" dirty="0"/>
              <a:t>Why Not Sue the Rich Oil and Coal Companies?</a:t>
            </a:r>
          </a:p>
        </p:txBody>
      </p:sp>
      <p:pic>
        <p:nvPicPr>
          <p:cNvPr id="7" name="Content Placeholder 6">
            <a:extLst>
              <a:ext uri="{FF2B5EF4-FFF2-40B4-BE49-F238E27FC236}">
                <a16:creationId xmlns:a16="http://schemas.microsoft.com/office/drawing/2014/main" id="{99814879-85EE-4992-A446-FDB79B450B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2853" y="1908313"/>
            <a:ext cx="10101005" cy="4134678"/>
          </a:xfrm>
        </p:spPr>
      </p:pic>
      <p:sp>
        <p:nvSpPr>
          <p:cNvPr id="3" name="Slide Number Placeholder 2">
            <a:extLst>
              <a:ext uri="{FF2B5EF4-FFF2-40B4-BE49-F238E27FC236}">
                <a16:creationId xmlns:a16="http://schemas.microsoft.com/office/drawing/2014/main" id="{84716BD0-E2D9-4940-9A0B-8D6EF7CF25C1}"/>
              </a:ext>
            </a:extLst>
          </p:cNvPr>
          <p:cNvSpPr>
            <a:spLocks noGrp="1"/>
          </p:cNvSpPr>
          <p:nvPr>
            <p:ph type="sldNum" sz="quarter" idx="12"/>
          </p:nvPr>
        </p:nvSpPr>
        <p:spPr/>
        <p:txBody>
          <a:bodyPr/>
          <a:lstStyle/>
          <a:p>
            <a:fld id="{CD57BB0E-CCC2-44B6-8007-FBC3F768172A}" type="slidenum">
              <a:rPr lang="en-US" smtClean="0"/>
              <a:t>34</a:t>
            </a:fld>
            <a:endParaRPr lang="en-US"/>
          </a:p>
        </p:txBody>
      </p:sp>
    </p:spTree>
    <p:extLst>
      <p:ext uri="{BB962C8B-B14F-4D97-AF65-F5344CB8AC3E}">
        <p14:creationId xmlns:p14="http://schemas.microsoft.com/office/powerpoint/2010/main" val="2164596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B1D5-5552-495C-BECF-2385E432033D}"/>
              </a:ext>
            </a:extLst>
          </p:cNvPr>
          <p:cNvSpPr>
            <a:spLocks noGrp="1"/>
          </p:cNvSpPr>
          <p:nvPr>
            <p:ph type="title"/>
          </p:nvPr>
        </p:nvSpPr>
        <p:spPr/>
        <p:txBody>
          <a:bodyPr/>
          <a:lstStyle/>
          <a:p>
            <a:r>
              <a:rPr lang="en-US" dirty="0"/>
              <a:t>Legal Cases Against Fossil Fuel Companies</a:t>
            </a:r>
          </a:p>
        </p:txBody>
      </p:sp>
      <p:sp>
        <p:nvSpPr>
          <p:cNvPr id="3" name="Content Placeholder 2">
            <a:extLst>
              <a:ext uri="{FF2B5EF4-FFF2-40B4-BE49-F238E27FC236}">
                <a16:creationId xmlns:a16="http://schemas.microsoft.com/office/drawing/2014/main" id="{81EC4D7B-4DD5-403E-AE20-D2AA738120EA}"/>
              </a:ext>
            </a:extLst>
          </p:cNvPr>
          <p:cNvSpPr>
            <a:spLocks noGrp="1"/>
          </p:cNvSpPr>
          <p:nvPr>
            <p:ph idx="1"/>
          </p:nvPr>
        </p:nvSpPr>
        <p:spPr>
          <a:xfrm>
            <a:off x="838200" y="1825625"/>
            <a:ext cx="10515600" cy="4667250"/>
          </a:xfrm>
        </p:spPr>
        <p:txBody>
          <a:bodyPr>
            <a:normAutofit fontScale="92500" lnSpcReduction="20000"/>
          </a:bodyPr>
          <a:lstStyle/>
          <a:p>
            <a:r>
              <a:rPr lang="en-GB" dirty="0"/>
              <a:t>Suing oil companies to pay for climate change? A new strategy!!!</a:t>
            </a:r>
          </a:p>
          <a:p>
            <a:r>
              <a:rPr lang="en-GB" dirty="0"/>
              <a:t>Exxon, Shell and other carbon producers are being sued for sea level rises in California.</a:t>
            </a:r>
          </a:p>
          <a:p>
            <a:r>
              <a:rPr lang="en-GB" dirty="0"/>
              <a:t>New York City filed a Climate Lawsuit against five biggest Oil Companies for climate change damages but failed.</a:t>
            </a:r>
          </a:p>
          <a:p>
            <a:r>
              <a:rPr lang="en-GB" dirty="0"/>
              <a:t>Failed 2008 lawsuit against BP and Chevron by a small native Alaskan island community, was the first such case.</a:t>
            </a:r>
          </a:p>
          <a:p>
            <a:r>
              <a:rPr lang="en-GB" dirty="0" err="1"/>
              <a:t>Urgenda</a:t>
            </a:r>
            <a:r>
              <a:rPr lang="en-GB" dirty="0"/>
              <a:t> case in the Netherlands was the first successful case, forcing the government to increase their climate change targets.</a:t>
            </a:r>
          </a:p>
          <a:p>
            <a:r>
              <a:rPr lang="en-GB" dirty="0"/>
              <a:t>Scientists now believe they have better evidence of culpability and there are more than 90 lawsuits already engaged.</a:t>
            </a:r>
          </a:p>
          <a:p>
            <a:r>
              <a:rPr lang="en-GB" dirty="0"/>
              <a:t>Big Oil says government climate change lawsuits are a “conspiracy” and they will fight back.</a:t>
            </a:r>
          </a:p>
          <a:p>
            <a:endParaRPr lang="en-US" dirty="0"/>
          </a:p>
        </p:txBody>
      </p:sp>
      <p:sp>
        <p:nvSpPr>
          <p:cNvPr id="4" name="Slide Number Placeholder 3">
            <a:extLst>
              <a:ext uri="{FF2B5EF4-FFF2-40B4-BE49-F238E27FC236}">
                <a16:creationId xmlns:a16="http://schemas.microsoft.com/office/drawing/2014/main" id="{C2BAB78A-5527-4A94-AFE2-1DD5DA6700AA}"/>
              </a:ext>
            </a:extLst>
          </p:cNvPr>
          <p:cNvSpPr>
            <a:spLocks noGrp="1"/>
          </p:cNvSpPr>
          <p:nvPr>
            <p:ph type="sldNum" sz="quarter" idx="12"/>
          </p:nvPr>
        </p:nvSpPr>
        <p:spPr/>
        <p:txBody>
          <a:bodyPr/>
          <a:lstStyle/>
          <a:p>
            <a:fld id="{CD57BB0E-CCC2-44B6-8007-FBC3F768172A}" type="slidenum">
              <a:rPr lang="en-US" smtClean="0"/>
              <a:t>35</a:t>
            </a:fld>
            <a:endParaRPr lang="en-US"/>
          </a:p>
        </p:txBody>
      </p:sp>
    </p:spTree>
    <p:extLst>
      <p:ext uri="{BB962C8B-B14F-4D97-AF65-F5344CB8AC3E}">
        <p14:creationId xmlns:p14="http://schemas.microsoft.com/office/powerpoint/2010/main" val="206593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9064-38ED-4828-AB01-E48DC05542E2}"/>
              </a:ext>
            </a:extLst>
          </p:cNvPr>
          <p:cNvSpPr>
            <a:spLocks noGrp="1"/>
          </p:cNvSpPr>
          <p:nvPr>
            <p:ph type="title"/>
          </p:nvPr>
        </p:nvSpPr>
        <p:spPr/>
        <p:txBody>
          <a:bodyPr/>
          <a:lstStyle/>
          <a:p>
            <a:r>
              <a:rPr lang="en-US" dirty="0"/>
              <a:t>Prospects for success – climate attribution?</a:t>
            </a:r>
          </a:p>
        </p:txBody>
      </p:sp>
      <p:sp>
        <p:nvSpPr>
          <p:cNvPr id="3" name="Content Placeholder 2">
            <a:extLst>
              <a:ext uri="{FF2B5EF4-FFF2-40B4-BE49-F238E27FC236}">
                <a16:creationId xmlns:a16="http://schemas.microsoft.com/office/drawing/2014/main" id="{548E245B-0C58-4F5B-BC5C-9D4B190457B8}"/>
              </a:ext>
            </a:extLst>
          </p:cNvPr>
          <p:cNvSpPr>
            <a:spLocks noGrp="1"/>
          </p:cNvSpPr>
          <p:nvPr>
            <p:ph idx="1"/>
          </p:nvPr>
        </p:nvSpPr>
        <p:spPr/>
        <p:txBody>
          <a:bodyPr>
            <a:normAutofit fontScale="77500" lnSpcReduction="20000"/>
          </a:bodyPr>
          <a:lstStyle/>
          <a:p>
            <a:pPr marL="0" indent="0">
              <a:buNone/>
            </a:pPr>
            <a:r>
              <a:rPr lang="en-GB" b="1" dirty="0"/>
              <a:t>The New Evidence</a:t>
            </a:r>
          </a:p>
          <a:p>
            <a:r>
              <a:rPr lang="en-GB" dirty="0"/>
              <a:t>Emissions traced to the 90 largest carbon producers contributed nearly 50 percent of the rise in global average temperature and around 30 percent of global sea level rise since 1880. </a:t>
            </a:r>
          </a:p>
          <a:p>
            <a:r>
              <a:rPr lang="en-GB" dirty="0"/>
              <a:t>Emissions traced to the 50 investor-owned carbon producers (including BP, Chevron, ConocoPhillips, ExxonMobil, Peabody, Shell, and Total) contributed around 16 percent of the global average temperature increase from 1880 to 2010, and around 11 percent of global sea level rise over that period. </a:t>
            </a:r>
          </a:p>
          <a:p>
            <a:r>
              <a:rPr lang="en-GB" dirty="0"/>
              <a:t>Emissions traced to these same 50 companies from 1980 to 2010—a period during which fossil fuel companies were indisputably aware their products were causing global warming—contributed about 10 percent of the global average temperature increase and roughly 4 percent of global sea level rise.</a:t>
            </a:r>
          </a:p>
          <a:p>
            <a:r>
              <a:rPr lang="en-GB" dirty="0"/>
              <a:t>Oil companies have known about the greenhouse gas effect for at least 40 years – compared to tobacco companies that also knew smoking causes cancer – Tobacco Master Settlement Agreement – will pay $206 billion over 25 years.</a:t>
            </a:r>
            <a:endParaRPr lang="en-US" dirty="0"/>
          </a:p>
        </p:txBody>
      </p:sp>
      <p:sp>
        <p:nvSpPr>
          <p:cNvPr id="4" name="Slide Number Placeholder 3">
            <a:extLst>
              <a:ext uri="{FF2B5EF4-FFF2-40B4-BE49-F238E27FC236}">
                <a16:creationId xmlns:a16="http://schemas.microsoft.com/office/drawing/2014/main" id="{C9BBF358-6622-4431-A7E5-3C105D7FECDC}"/>
              </a:ext>
            </a:extLst>
          </p:cNvPr>
          <p:cNvSpPr>
            <a:spLocks noGrp="1"/>
          </p:cNvSpPr>
          <p:nvPr>
            <p:ph type="sldNum" sz="quarter" idx="12"/>
          </p:nvPr>
        </p:nvSpPr>
        <p:spPr/>
        <p:txBody>
          <a:bodyPr/>
          <a:lstStyle/>
          <a:p>
            <a:fld id="{CD57BB0E-CCC2-44B6-8007-FBC3F768172A}" type="slidenum">
              <a:rPr lang="en-US" smtClean="0"/>
              <a:t>36</a:t>
            </a:fld>
            <a:endParaRPr lang="en-US"/>
          </a:p>
        </p:txBody>
      </p:sp>
    </p:spTree>
    <p:extLst>
      <p:ext uri="{BB962C8B-B14F-4D97-AF65-F5344CB8AC3E}">
        <p14:creationId xmlns:p14="http://schemas.microsoft.com/office/powerpoint/2010/main" val="2282783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AB34-E43E-403D-BA0C-E789FF81F045}"/>
              </a:ext>
            </a:extLst>
          </p:cNvPr>
          <p:cNvSpPr>
            <a:spLocks noGrp="1"/>
          </p:cNvSpPr>
          <p:nvPr>
            <p:ph type="title"/>
          </p:nvPr>
        </p:nvSpPr>
        <p:spPr/>
        <p:txBody>
          <a:bodyPr/>
          <a:lstStyle/>
          <a:p>
            <a:r>
              <a:rPr lang="en-US" dirty="0"/>
              <a:t>Next generation success? Sue the Govt. too!!</a:t>
            </a:r>
          </a:p>
        </p:txBody>
      </p:sp>
      <p:sp>
        <p:nvSpPr>
          <p:cNvPr id="4" name="Content Placeholder 3">
            <a:extLst>
              <a:ext uri="{FF2B5EF4-FFF2-40B4-BE49-F238E27FC236}">
                <a16:creationId xmlns:a16="http://schemas.microsoft.com/office/drawing/2014/main" id="{1607FAB3-A2DB-4CA3-A608-CE99917ABDB7}"/>
              </a:ext>
            </a:extLst>
          </p:cNvPr>
          <p:cNvSpPr>
            <a:spLocks noGrp="1"/>
          </p:cNvSpPr>
          <p:nvPr>
            <p:ph sz="half" idx="1"/>
          </p:nvPr>
        </p:nvSpPr>
        <p:spPr/>
        <p:txBody>
          <a:bodyPr>
            <a:normAutofit fontScale="92500" lnSpcReduction="20000"/>
          </a:bodyPr>
          <a:lstStyle/>
          <a:p>
            <a:r>
              <a:rPr lang="en-GB" i="1" dirty="0"/>
              <a:t>Juliana vs US</a:t>
            </a:r>
            <a:r>
              <a:rPr lang="en-GB" dirty="0"/>
              <a:t>—initially filed in 2015, a group of children acting as trustees for future generations (in conjunction with a youth activist group and climate scientist James Hanson) have sued the United States government and a variety of federal agencies, alleging that they have failed to regulate carbon dioxide emissions from major sources such as power plants and vehicles over the past 50 years, </a:t>
            </a:r>
            <a:r>
              <a:rPr lang="en-GB" dirty="0">
                <a:hlinkClick r:id="rId2"/>
              </a:rPr>
              <a:t>despite knowing about the threat posed by climate change</a:t>
            </a:r>
            <a:r>
              <a:rPr lang="en-GB" dirty="0"/>
              <a:t>.</a:t>
            </a:r>
            <a:endParaRPr lang="en-US" dirty="0"/>
          </a:p>
        </p:txBody>
      </p:sp>
      <p:pic>
        <p:nvPicPr>
          <p:cNvPr id="7" name="Content Placeholder 6">
            <a:extLst>
              <a:ext uri="{FF2B5EF4-FFF2-40B4-BE49-F238E27FC236}">
                <a16:creationId xmlns:a16="http://schemas.microsoft.com/office/drawing/2014/main" id="{59FE680B-0630-4318-9B66-82771D53A1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1954" y="1825625"/>
            <a:ext cx="4422091" cy="4351338"/>
          </a:xfrm>
        </p:spPr>
      </p:pic>
      <p:sp>
        <p:nvSpPr>
          <p:cNvPr id="3" name="Slide Number Placeholder 2">
            <a:extLst>
              <a:ext uri="{FF2B5EF4-FFF2-40B4-BE49-F238E27FC236}">
                <a16:creationId xmlns:a16="http://schemas.microsoft.com/office/drawing/2014/main" id="{8F454BED-E8CB-457B-B161-D6F37B0D6356}"/>
              </a:ext>
            </a:extLst>
          </p:cNvPr>
          <p:cNvSpPr>
            <a:spLocks noGrp="1"/>
          </p:cNvSpPr>
          <p:nvPr>
            <p:ph type="sldNum" sz="quarter" idx="12"/>
          </p:nvPr>
        </p:nvSpPr>
        <p:spPr/>
        <p:txBody>
          <a:bodyPr/>
          <a:lstStyle/>
          <a:p>
            <a:fld id="{CD57BB0E-CCC2-44B6-8007-FBC3F768172A}" type="slidenum">
              <a:rPr lang="en-US" smtClean="0"/>
              <a:t>37</a:t>
            </a:fld>
            <a:endParaRPr lang="en-US"/>
          </a:p>
        </p:txBody>
      </p:sp>
    </p:spTree>
    <p:extLst>
      <p:ext uri="{BB962C8B-B14F-4D97-AF65-F5344CB8AC3E}">
        <p14:creationId xmlns:p14="http://schemas.microsoft.com/office/powerpoint/2010/main" val="3096194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67BB6-6F9B-4EC4-A42C-FBC12D5B0696}"/>
              </a:ext>
            </a:extLst>
          </p:cNvPr>
          <p:cNvSpPr>
            <a:spLocks noGrp="1"/>
          </p:cNvSpPr>
          <p:nvPr>
            <p:ph type="title"/>
          </p:nvPr>
        </p:nvSpPr>
        <p:spPr/>
        <p:txBody>
          <a:bodyPr/>
          <a:lstStyle/>
          <a:p>
            <a:r>
              <a:rPr lang="en-GB" dirty="0" err="1"/>
              <a:t>Urgenda</a:t>
            </a:r>
            <a:r>
              <a:rPr lang="en-GB" dirty="0"/>
              <a:t> case – An Historic Precedent</a:t>
            </a:r>
          </a:p>
        </p:txBody>
      </p:sp>
      <p:sp>
        <p:nvSpPr>
          <p:cNvPr id="3" name="Content Placeholder 2">
            <a:extLst>
              <a:ext uri="{FF2B5EF4-FFF2-40B4-BE49-F238E27FC236}">
                <a16:creationId xmlns:a16="http://schemas.microsoft.com/office/drawing/2014/main" id="{F754955C-0251-45D6-B88B-FFFD0C222838}"/>
              </a:ext>
            </a:extLst>
          </p:cNvPr>
          <p:cNvSpPr>
            <a:spLocks noGrp="1"/>
          </p:cNvSpPr>
          <p:nvPr>
            <p:ph sz="half" idx="1"/>
          </p:nvPr>
        </p:nvSpPr>
        <p:spPr>
          <a:xfrm>
            <a:off x="838200" y="1825625"/>
            <a:ext cx="4674704" cy="4667250"/>
          </a:xfrm>
        </p:spPr>
        <p:txBody>
          <a:bodyPr>
            <a:normAutofit fontScale="85000" lnSpcReduction="20000"/>
          </a:bodyPr>
          <a:lstStyle/>
          <a:p>
            <a:r>
              <a:rPr lang="en-GB" dirty="0"/>
              <a:t>On 20 December 2019,  the Dutch Supreme Court, the highest court in the Netherlands, upheld the previous decisions in the </a:t>
            </a:r>
            <a:r>
              <a:rPr lang="en-GB" dirty="0" err="1"/>
              <a:t>Urgenda</a:t>
            </a:r>
            <a:r>
              <a:rPr lang="en-GB" dirty="0"/>
              <a:t> Climate Case, finding that the Dutch government has obligations to </a:t>
            </a:r>
            <a:r>
              <a:rPr lang="en-GB" b="1" dirty="0"/>
              <a:t>urgently and significantly reduce emissions </a:t>
            </a:r>
            <a:r>
              <a:rPr lang="en-GB" dirty="0"/>
              <a:t>in line with its human rights obligations.</a:t>
            </a:r>
          </a:p>
          <a:p>
            <a:r>
              <a:rPr lang="en-GB" dirty="0"/>
              <a:t>This successful precedent has inspired climate change cases in Belgium, Canada, Colombia, Ireland, Germany, France, New Zealand, Norway, the UK, Switzerland and against the EU.</a:t>
            </a:r>
          </a:p>
        </p:txBody>
      </p:sp>
      <p:sp>
        <p:nvSpPr>
          <p:cNvPr id="4" name="Content Placeholder 3">
            <a:extLst>
              <a:ext uri="{FF2B5EF4-FFF2-40B4-BE49-F238E27FC236}">
                <a16:creationId xmlns:a16="http://schemas.microsoft.com/office/drawing/2014/main" id="{0CBBEA6C-0EEC-4A28-8FC2-A8104CDAE564}"/>
              </a:ext>
            </a:extLst>
          </p:cNvPr>
          <p:cNvSpPr>
            <a:spLocks noGrp="1"/>
          </p:cNvSpPr>
          <p:nvPr>
            <p:ph sz="half" idx="2"/>
          </p:nvPr>
        </p:nvSpPr>
        <p:spPr>
          <a:xfrm>
            <a:off x="6172200" y="1825625"/>
            <a:ext cx="5181600" cy="4919732"/>
          </a:xfrm>
        </p:spPr>
        <p:txBody>
          <a:bodyPr>
            <a:normAutofit fontScale="85000" lnSpcReduction="20000"/>
          </a:bodyPr>
          <a:lstStyle/>
          <a:p>
            <a:r>
              <a:rPr lang="en-GB" dirty="0"/>
              <a:t>The </a:t>
            </a:r>
            <a:r>
              <a:rPr lang="en-GB" dirty="0" err="1"/>
              <a:t>Urgenda</a:t>
            </a:r>
            <a:r>
              <a:rPr lang="en-GB" dirty="0"/>
              <a:t> Climate Case was brought on behalf of 886 Dutch citizens.</a:t>
            </a:r>
          </a:p>
          <a:p>
            <a:r>
              <a:rPr lang="en-GB" dirty="0"/>
              <a:t>In 2015, the District Court of The Hague ruled the Government must cut its greenhouse gas emissions by at least 25% by the end of 2020 (compared to 1990 levels).</a:t>
            </a:r>
          </a:p>
          <a:p>
            <a:r>
              <a:rPr lang="en-GB" dirty="0"/>
              <a:t> The Government appealed and lost in successively higher courts.</a:t>
            </a:r>
          </a:p>
          <a:p>
            <a:r>
              <a:rPr lang="en-GB" dirty="0"/>
              <a:t>The Netherlands must now reduce its emissions by a minimum of 25% before 2020 compared to 1990 levels. </a:t>
            </a:r>
          </a:p>
          <a:p>
            <a:r>
              <a:rPr lang="en-GB" dirty="0">
                <a:hlinkClick r:id="rId2"/>
              </a:rPr>
              <a:t>https://www.urgenda.nl/en/themas/climate-case/</a:t>
            </a:r>
            <a:endParaRPr lang="en-GB" dirty="0"/>
          </a:p>
        </p:txBody>
      </p:sp>
      <p:sp>
        <p:nvSpPr>
          <p:cNvPr id="5" name="Slide Number Placeholder 4">
            <a:extLst>
              <a:ext uri="{FF2B5EF4-FFF2-40B4-BE49-F238E27FC236}">
                <a16:creationId xmlns:a16="http://schemas.microsoft.com/office/drawing/2014/main" id="{75E59B10-B06B-475D-AD48-BD36EB54A483}"/>
              </a:ext>
            </a:extLst>
          </p:cNvPr>
          <p:cNvSpPr>
            <a:spLocks noGrp="1"/>
          </p:cNvSpPr>
          <p:nvPr>
            <p:ph type="sldNum" sz="quarter" idx="12"/>
          </p:nvPr>
        </p:nvSpPr>
        <p:spPr/>
        <p:txBody>
          <a:bodyPr/>
          <a:lstStyle/>
          <a:p>
            <a:fld id="{CD57BB0E-CCC2-44B6-8007-FBC3F768172A}" type="slidenum">
              <a:rPr lang="en-US" smtClean="0"/>
              <a:t>38</a:t>
            </a:fld>
            <a:endParaRPr lang="en-US"/>
          </a:p>
        </p:txBody>
      </p:sp>
    </p:spTree>
    <p:extLst>
      <p:ext uri="{BB962C8B-B14F-4D97-AF65-F5344CB8AC3E}">
        <p14:creationId xmlns:p14="http://schemas.microsoft.com/office/powerpoint/2010/main" val="490966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12BA-FD9F-4684-A92D-26EDD428716D}"/>
              </a:ext>
            </a:extLst>
          </p:cNvPr>
          <p:cNvSpPr>
            <a:spLocks noGrp="1"/>
          </p:cNvSpPr>
          <p:nvPr>
            <p:ph type="title"/>
          </p:nvPr>
        </p:nvSpPr>
        <p:spPr/>
        <p:txBody>
          <a:bodyPr/>
          <a:lstStyle/>
          <a:p>
            <a:r>
              <a:rPr lang="en-US" dirty="0"/>
              <a:t>What about a global tax? </a:t>
            </a:r>
          </a:p>
        </p:txBody>
      </p:sp>
      <p:pic>
        <p:nvPicPr>
          <p:cNvPr id="6" name="Content Placeholder 5">
            <a:extLst>
              <a:ext uri="{FF2B5EF4-FFF2-40B4-BE49-F238E27FC236}">
                <a16:creationId xmlns:a16="http://schemas.microsoft.com/office/drawing/2014/main" id="{A25BCDD2-B8DD-4AC9-A5B1-0F45A39DE60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80824"/>
            <a:ext cx="5181600" cy="4040940"/>
          </a:xfrm>
        </p:spPr>
      </p:pic>
      <p:sp>
        <p:nvSpPr>
          <p:cNvPr id="4" name="Content Placeholder 3">
            <a:extLst>
              <a:ext uri="{FF2B5EF4-FFF2-40B4-BE49-F238E27FC236}">
                <a16:creationId xmlns:a16="http://schemas.microsoft.com/office/drawing/2014/main" id="{EBD34EDC-63CC-46C7-A8B7-2A76CCDA1C32}"/>
              </a:ext>
            </a:extLst>
          </p:cNvPr>
          <p:cNvSpPr>
            <a:spLocks noGrp="1"/>
          </p:cNvSpPr>
          <p:nvPr>
            <p:ph sz="half" idx="2"/>
          </p:nvPr>
        </p:nvSpPr>
        <p:spPr>
          <a:xfrm>
            <a:off x="6172200" y="1825625"/>
            <a:ext cx="5181600" cy="4667250"/>
          </a:xfrm>
        </p:spPr>
        <p:txBody>
          <a:bodyPr>
            <a:normAutofit fontScale="85000" lnSpcReduction="20000"/>
          </a:bodyPr>
          <a:lstStyle/>
          <a:p>
            <a:r>
              <a:rPr lang="en-GB" dirty="0"/>
              <a:t>$4 trillion carbon tax is needed to save humanity from global warming, say economists Stern and Stiglitz.</a:t>
            </a:r>
          </a:p>
          <a:p>
            <a:r>
              <a:rPr lang="en-GB" dirty="0"/>
              <a:t>Currently 85 per cent of carbon dioxide emissions are not subject to a tax – while the fossil fuel sector receives subsidies of </a:t>
            </a:r>
            <a:r>
              <a:rPr lang="en-GB" dirty="0">
                <a:hlinkClick r:id="rId3"/>
              </a:rPr>
              <a:t>up to an estimated $5.3 trillion</a:t>
            </a:r>
            <a:r>
              <a:rPr lang="en-GB" dirty="0"/>
              <a:t>. </a:t>
            </a:r>
          </a:p>
          <a:p>
            <a:r>
              <a:rPr lang="en-GB" dirty="0"/>
              <a:t>The world’s largest carbon pricing scheme is in the EU, but it only charges about Euro 20 (Sweden &gt; Euro 100, and GHG emissions decreased by 26%)</a:t>
            </a:r>
          </a:p>
          <a:p>
            <a:r>
              <a:rPr lang="en-GB" dirty="0"/>
              <a:t>Tax on a tonne of carbon dioxide of $50 to $100 could raise $4 trillion by 2030.</a:t>
            </a:r>
          </a:p>
          <a:p>
            <a:endParaRPr lang="en-GB" dirty="0"/>
          </a:p>
          <a:p>
            <a:endParaRPr lang="en-US" dirty="0"/>
          </a:p>
        </p:txBody>
      </p:sp>
      <p:sp>
        <p:nvSpPr>
          <p:cNvPr id="3" name="Slide Number Placeholder 2">
            <a:extLst>
              <a:ext uri="{FF2B5EF4-FFF2-40B4-BE49-F238E27FC236}">
                <a16:creationId xmlns:a16="http://schemas.microsoft.com/office/drawing/2014/main" id="{7535E403-4FDE-4DDC-993B-77CDCA79789B}"/>
              </a:ext>
            </a:extLst>
          </p:cNvPr>
          <p:cNvSpPr>
            <a:spLocks noGrp="1"/>
          </p:cNvSpPr>
          <p:nvPr>
            <p:ph type="sldNum" sz="quarter" idx="12"/>
          </p:nvPr>
        </p:nvSpPr>
        <p:spPr/>
        <p:txBody>
          <a:bodyPr/>
          <a:lstStyle/>
          <a:p>
            <a:fld id="{CD57BB0E-CCC2-44B6-8007-FBC3F768172A}" type="slidenum">
              <a:rPr lang="en-US" smtClean="0"/>
              <a:t>39</a:t>
            </a:fld>
            <a:endParaRPr lang="en-US"/>
          </a:p>
        </p:txBody>
      </p:sp>
    </p:spTree>
    <p:extLst>
      <p:ext uri="{BB962C8B-B14F-4D97-AF65-F5344CB8AC3E}">
        <p14:creationId xmlns:p14="http://schemas.microsoft.com/office/powerpoint/2010/main" val="4085320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19E50-1178-4022-94DC-77EA60F380A7}"/>
              </a:ext>
            </a:extLst>
          </p:cNvPr>
          <p:cNvSpPr>
            <a:spLocks noGrp="1"/>
          </p:cNvSpPr>
          <p:nvPr>
            <p:ph type="title"/>
          </p:nvPr>
        </p:nvSpPr>
        <p:spPr/>
        <p:txBody>
          <a:bodyPr/>
          <a:lstStyle/>
          <a:p>
            <a:r>
              <a:rPr lang="en-US" dirty="0"/>
              <a:t>Not all climate change impacts are subject to effective adaptation</a:t>
            </a:r>
          </a:p>
        </p:txBody>
      </p:sp>
      <p:pic>
        <p:nvPicPr>
          <p:cNvPr id="6" name="Content Placeholder 5">
            <a:extLst>
              <a:ext uri="{FF2B5EF4-FFF2-40B4-BE49-F238E27FC236}">
                <a16:creationId xmlns:a16="http://schemas.microsoft.com/office/drawing/2014/main" id="{9248B381-0CCD-4BDE-9052-58E73650054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3886" y="1825625"/>
            <a:ext cx="5491693" cy="4351338"/>
          </a:xfrm>
        </p:spPr>
      </p:pic>
      <p:sp>
        <p:nvSpPr>
          <p:cNvPr id="4" name="Content Placeholder 3">
            <a:extLst>
              <a:ext uri="{FF2B5EF4-FFF2-40B4-BE49-F238E27FC236}">
                <a16:creationId xmlns:a16="http://schemas.microsoft.com/office/drawing/2014/main" id="{3D0A1AD5-EE0C-45EB-B9A6-085B3B1AC4FF}"/>
              </a:ext>
            </a:extLst>
          </p:cNvPr>
          <p:cNvSpPr>
            <a:spLocks noGrp="1"/>
          </p:cNvSpPr>
          <p:nvPr>
            <p:ph sz="half" idx="2"/>
          </p:nvPr>
        </p:nvSpPr>
        <p:spPr>
          <a:xfrm>
            <a:off x="6172200" y="1825625"/>
            <a:ext cx="5181600" cy="4667250"/>
          </a:xfrm>
        </p:spPr>
        <p:txBody>
          <a:bodyPr>
            <a:normAutofit fontScale="85000" lnSpcReduction="20000"/>
          </a:bodyPr>
          <a:lstStyle/>
          <a:p>
            <a:r>
              <a:rPr lang="en-US" dirty="0"/>
              <a:t>Most of the additional heat from the greenhouse effect is going into the oceans (approx. 90 percent)</a:t>
            </a:r>
          </a:p>
          <a:p>
            <a:r>
              <a:rPr lang="en-US" dirty="0"/>
              <a:t>This is bad news for coral reef ecosystems that have low tolerance for increased temperature</a:t>
            </a:r>
          </a:p>
          <a:p>
            <a:r>
              <a:rPr lang="en-US" dirty="0"/>
              <a:t>In addition, carbon dioxide dissolves in sea water causing ocean acidification</a:t>
            </a:r>
          </a:p>
          <a:p>
            <a:r>
              <a:rPr lang="en-US" dirty="0"/>
              <a:t>This is bad news for krill, zooplankton, and other species with carbonate exoskeletons</a:t>
            </a:r>
          </a:p>
          <a:p>
            <a:r>
              <a:rPr lang="en-US" dirty="0"/>
              <a:t>The combination of increased sea  temperature and ocean acidification is not easily adapted</a:t>
            </a:r>
          </a:p>
        </p:txBody>
      </p:sp>
      <p:sp>
        <p:nvSpPr>
          <p:cNvPr id="3" name="Slide Number Placeholder 2">
            <a:extLst>
              <a:ext uri="{FF2B5EF4-FFF2-40B4-BE49-F238E27FC236}">
                <a16:creationId xmlns:a16="http://schemas.microsoft.com/office/drawing/2014/main" id="{AA6894D0-65C6-4AAA-91EA-2D2F27BD5B97}"/>
              </a:ext>
            </a:extLst>
          </p:cNvPr>
          <p:cNvSpPr>
            <a:spLocks noGrp="1"/>
          </p:cNvSpPr>
          <p:nvPr>
            <p:ph type="sldNum" sz="quarter" idx="12"/>
          </p:nvPr>
        </p:nvSpPr>
        <p:spPr/>
        <p:txBody>
          <a:bodyPr/>
          <a:lstStyle/>
          <a:p>
            <a:fld id="{CD57BB0E-CCC2-44B6-8007-FBC3F768172A}" type="slidenum">
              <a:rPr lang="en-US" smtClean="0"/>
              <a:t>4</a:t>
            </a:fld>
            <a:endParaRPr lang="en-US"/>
          </a:p>
        </p:txBody>
      </p:sp>
    </p:spTree>
    <p:extLst>
      <p:ext uri="{BB962C8B-B14F-4D97-AF65-F5344CB8AC3E}">
        <p14:creationId xmlns:p14="http://schemas.microsoft.com/office/powerpoint/2010/main" val="3154740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99A6-4463-4A54-9128-DD9A49E9E093}"/>
              </a:ext>
            </a:extLst>
          </p:cNvPr>
          <p:cNvSpPr>
            <a:spLocks noGrp="1"/>
          </p:cNvSpPr>
          <p:nvPr>
            <p:ph type="title"/>
          </p:nvPr>
        </p:nvSpPr>
        <p:spPr/>
        <p:txBody>
          <a:bodyPr/>
          <a:lstStyle/>
          <a:p>
            <a:r>
              <a:rPr lang="en-US" dirty="0"/>
              <a:t>How would the money get to the most vulnerable people who are affected?</a:t>
            </a:r>
          </a:p>
        </p:txBody>
      </p:sp>
      <p:sp>
        <p:nvSpPr>
          <p:cNvPr id="3" name="Content Placeholder 2">
            <a:extLst>
              <a:ext uri="{FF2B5EF4-FFF2-40B4-BE49-F238E27FC236}">
                <a16:creationId xmlns:a16="http://schemas.microsoft.com/office/drawing/2014/main" id="{574598F7-06B0-4354-926A-207608610164}"/>
              </a:ext>
            </a:extLst>
          </p:cNvPr>
          <p:cNvSpPr>
            <a:spLocks noGrp="1"/>
          </p:cNvSpPr>
          <p:nvPr>
            <p:ph sz="half" idx="1"/>
          </p:nvPr>
        </p:nvSpPr>
        <p:spPr/>
        <p:txBody>
          <a:bodyPr>
            <a:normAutofit fontScale="85000" lnSpcReduction="20000"/>
          </a:bodyPr>
          <a:lstStyle/>
          <a:p>
            <a:r>
              <a:rPr lang="en-GB" dirty="0"/>
              <a:t>The revenue could be used to foster growth in an equitable way, by returning the revenue as household rebates, supporting poorer sections of the population, managing transitional changes, investing in low-carbon infrastructure, adaptation, and fostering technological change.</a:t>
            </a:r>
          </a:p>
          <a:p>
            <a:r>
              <a:rPr lang="en-GB" dirty="0"/>
              <a:t>Ensuring revenue neutrality via transfers and reductions in other taxes could be another policy option.</a:t>
            </a:r>
          </a:p>
          <a:p>
            <a:r>
              <a:rPr lang="en-GB" dirty="0"/>
              <a:t>Reducing fossil fuel subsidies is another essential step toward carbon pricing – in effect, these subsidies are similar to a negative emissions price.</a:t>
            </a:r>
            <a:endParaRPr lang="en-US" dirty="0"/>
          </a:p>
        </p:txBody>
      </p:sp>
      <p:pic>
        <p:nvPicPr>
          <p:cNvPr id="6" name="Content Placeholder 5">
            <a:extLst>
              <a:ext uri="{FF2B5EF4-FFF2-40B4-BE49-F238E27FC236}">
                <a16:creationId xmlns:a16="http://schemas.microsoft.com/office/drawing/2014/main" id="{313F7752-70EA-4558-88FC-7DC787CED3D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6"/>
            <a:ext cx="5181600" cy="4084844"/>
          </a:xfrm>
        </p:spPr>
      </p:pic>
      <p:sp>
        <p:nvSpPr>
          <p:cNvPr id="4" name="Slide Number Placeholder 3">
            <a:extLst>
              <a:ext uri="{FF2B5EF4-FFF2-40B4-BE49-F238E27FC236}">
                <a16:creationId xmlns:a16="http://schemas.microsoft.com/office/drawing/2014/main" id="{734DA38D-61AD-40FB-9752-265B8C800F6C}"/>
              </a:ext>
            </a:extLst>
          </p:cNvPr>
          <p:cNvSpPr>
            <a:spLocks noGrp="1"/>
          </p:cNvSpPr>
          <p:nvPr>
            <p:ph type="sldNum" sz="quarter" idx="12"/>
          </p:nvPr>
        </p:nvSpPr>
        <p:spPr/>
        <p:txBody>
          <a:bodyPr/>
          <a:lstStyle/>
          <a:p>
            <a:fld id="{CD57BB0E-CCC2-44B6-8007-FBC3F768172A}" type="slidenum">
              <a:rPr lang="en-US" smtClean="0"/>
              <a:t>40</a:t>
            </a:fld>
            <a:endParaRPr lang="en-US"/>
          </a:p>
        </p:txBody>
      </p:sp>
    </p:spTree>
    <p:extLst>
      <p:ext uri="{BB962C8B-B14F-4D97-AF65-F5344CB8AC3E}">
        <p14:creationId xmlns:p14="http://schemas.microsoft.com/office/powerpoint/2010/main" val="3856522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2087-372A-4209-9D63-B3A88043A7F1}"/>
              </a:ext>
            </a:extLst>
          </p:cNvPr>
          <p:cNvSpPr>
            <a:spLocks noGrp="1"/>
          </p:cNvSpPr>
          <p:nvPr>
            <p:ph type="title"/>
          </p:nvPr>
        </p:nvSpPr>
        <p:spPr/>
        <p:txBody>
          <a:bodyPr/>
          <a:lstStyle/>
          <a:p>
            <a:r>
              <a:rPr lang="en-US" dirty="0"/>
              <a:t>For discussion – What is the best solution?</a:t>
            </a:r>
          </a:p>
        </p:txBody>
      </p:sp>
      <p:sp>
        <p:nvSpPr>
          <p:cNvPr id="3" name="Content Placeholder 2">
            <a:extLst>
              <a:ext uri="{FF2B5EF4-FFF2-40B4-BE49-F238E27FC236}">
                <a16:creationId xmlns:a16="http://schemas.microsoft.com/office/drawing/2014/main" id="{9955751F-359E-4E74-BB7E-13B1C3CB82B6}"/>
              </a:ext>
            </a:extLst>
          </p:cNvPr>
          <p:cNvSpPr>
            <a:spLocks noGrp="1"/>
          </p:cNvSpPr>
          <p:nvPr>
            <p:ph sz="half" idx="1"/>
          </p:nvPr>
        </p:nvSpPr>
        <p:spPr/>
        <p:txBody>
          <a:bodyPr/>
          <a:lstStyle/>
          <a:p>
            <a:r>
              <a:rPr lang="en-US" dirty="0"/>
              <a:t>Insurance</a:t>
            </a:r>
          </a:p>
          <a:p>
            <a:r>
              <a:rPr lang="en-US" dirty="0"/>
              <a:t>Official development assistance</a:t>
            </a:r>
          </a:p>
          <a:p>
            <a:r>
              <a:rPr lang="en-US" dirty="0"/>
              <a:t>Global taxation</a:t>
            </a:r>
          </a:p>
          <a:p>
            <a:r>
              <a:rPr lang="en-US" dirty="0"/>
              <a:t>Open borders</a:t>
            </a:r>
          </a:p>
          <a:p>
            <a:r>
              <a:rPr lang="en-US" dirty="0"/>
              <a:t>Global taxation</a:t>
            </a:r>
          </a:p>
          <a:p>
            <a:r>
              <a:rPr lang="en-US" dirty="0"/>
              <a:t>Cap and trade</a:t>
            </a:r>
          </a:p>
          <a:p>
            <a:endParaRPr lang="en-US" dirty="0"/>
          </a:p>
          <a:p>
            <a:r>
              <a:rPr lang="en-US" dirty="0"/>
              <a:t>Discuss and report back.</a:t>
            </a:r>
          </a:p>
        </p:txBody>
      </p:sp>
      <p:pic>
        <p:nvPicPr>
          <p:cNvPr id="6" name="Content Placeholder 5">
            <a:extLst>
              <a:ext uri="{FF2B5EF4-FFF2-40B4-BE49-F238E27FC236}">
                <a16:creationId xmlns:a16="http://schemas.microsoft.com/office/drawing/2014/main" id="{2EE3DC50-7ECB-4116-B2CC-385EAB20573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6"/>
            <a:ext cx="5181600" cy="3951230"/>
          </a:xfrm>
        </p:spPr>
      </p:pic>
      <p:sp>
        <p:nvSpPr>
          <p:cNvPr id="4" name="Slide Number Placeholder 3">
            <a:extLst>
              <a:ext uri="{FF2B5EF4-FFF2-40B4-BE49-F238E27FC236}">
                <a16:creationId xmlns:a16="http://schemas.microsoft.com/office/drawing/2014/main" id="{A1E62365-FAB6-4845-8396-038C009FBB83}"/>
              </a:ext>
            </a:extLst>
          </p:cNvPr>
          <p:cNvSpPr>
            <a:spLocks noGrp="1"/>
          </p:cNvSpPr>
          <p:nvPr>
            <p:ph type="sldNum" sz="quarter" idx="12"/>
          </p:nvPr>
        </p:nvSpPr>
        <p:spPr/>
        <p:txBody>
          <a:bodyPr/>
          <a:lstStyle/>
          <a:p>
            <a:fld id="{CD57BB0E-CCC2-44B6-8007-FBC3F768172A}" type="slidenum">
              <a:rPr lang="en-US" smtClean="0"/>
              <a:t>41</a:t>
            </a:fld>
            <a:endParaRPr lang="en-US"/>
          </a:p>
        </p:txBody>
      </p:sp>
    </p:spTree>
    <p:extLst>
      <p:ext uri="{BB962C8B-B14F-4D97-AF65-F5344CB8AC3E}">
        <p14:creationId xmlns:p14="http://schemas.microsoft.com/office/powerpoint/2010/main" val="1644567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4B65-7F38-4F6A-B936-A5FC54A99400}"/>
              </a:ext>
            </a:extLst>
          </p:cNvPr>
          <p:cNvSpPr>
            <a:spLocks noGrp="1"/>
          </p:cNvSpPr>
          <p:nvPr>
            <p:ph type="title"/>
          </p:nvPr>
        </p:nvSpPr>
        <p:spPr/>
        <p:txBody>
          <a:bodyPr/>
          <a:lstStyle/>
          <a:p>
            <a:r>
              <a:rPr lang="en-US" dirty="0"/>
              <a:t>Thank you for </a:t>
            </a:r>
            <a:r>
              <a:rPr lang="en-US"/>
              <a:t>your attention!</a:t>
            </a:r>
            <a:endParaRPr lang="en-US" dirty="0"/>
          </a:p>
        </p:txBody>
      </p:sp>
      <p:pic>
        <p:nvPicPr>
          <p:cNvPr id="6" name="Content Placeholder 5">
            <a:extLst>
              <a:ext uri="{FF2B5EF4-FFF2-40B4-BE49-F238E27FC236}">
                <a16:creationId xmlns:a16="http://schemas.microsoft.com/office/drawing/2014/main" id="{67FFFBA9-BEF8-41F8-A23D-E20A46DCD1B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80648"/>
            <a:ext cx="5181600" cy="3841292"/>
          </a:xfrm>
        </p:spPr>
      </p:pic>
      <p:pic>
        <p:nvPicPr>
          <p:cNvPr id="10" name="Content Placeholder 9">
            <a:extLst>
              <a:ext uri="{FF2B5EF4-FFF2-40B4-BE49-F238E27FC236}">
                <a16:creationId xmlns:a16="http://schemas.microsoft.com/office/drawing/2014/main" id="{E37FD6D9-F651-40FC-BAAD-2CE43A8D3A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80647"/>
            <a:ext cx="5181600" cy="3841291"/>
          </a:xfrm>
        </p:spPr>
      </p:pic>
      <p:sp>
        <p:nvSpPr>
          <p:cNvPr id="3" name="Slide Number Placeholder 2">
            <a:extLst>
              <a:ext uri="{FF2B5EF4-FFF2-40B4-BE49-F238E27FC236}">
                <a16:creationId xmlns:a16="http://schemas.microsoft.com/office/drawing/2014/main" id="{D390A0C0-CE24-4EBC-92E8-2EF4B92E8D1E}"/>
              </a:ext>
            </a:extLst>
          </p:cNvPr>
          <p:cNvSpPr>
            <a:spLocks noGrp="1"/>
          </p:cNvSpPr>
          <p:nvPr>
            <p:ph type="sldNum" sz="quarter" idx="12"/>
          </p:nvPr>
        </p:nvSpPr>
        <p:spPr/>
        <p:txBody>
          <a:bodyPr/>
          <a:lstStyle/>
          <a:p>
            <a:fld id="{CD57BB0E-CCC2-44B6-8007-FBC3F768172A}" type="slidenum">
              <a:rPr lang="en-US" smtClean="0"/>
              <a:t>42</a:t>
            </a:fld>
            <a:endParaRPr lang="en-US"/>
          </a:p>
        </p:txBody>
      </p:sp>
    </p:spTree>
    <p:extLst>
      <p:ext uri="{BB962C8B-B14F-4D97-AF65-F5344CB8AC3E}">
        <p14:creationId xmlns:p14="http://schemas.microsoft.com/office/powerpoint/2010/main" val="49159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AE504-715A-4FF2-B3FD-5E8393222564}"/>
              </a:ext>
            </a:extLst>
          </p:cNvPr>
          <p:cNvSpPr>
            <a:spLocks noGrp="1"/>
          </p:cNvSpPr>
          <p:nvPr>
            <p:ph type="title"/>
          </p:nvPr>
        </p:nvSpPr>
        <p:spPr/>
        <p:txBody>
          <a:bodyPr/>
          <a:lstStyle/>
          <a:p>
            <a:r>
              <a:rPr lang="en-US" dirty="0"/>
              <a:t>Arctic, Antarctic, Greenland, and Mountain Glaciers are also problematic</a:t>
            </a:r>
          </a:p>
        </p:txBody>
      </p:sp>
      <p:sp>
        <p:nvSpPr>
          <p:cNvPr id="3" name="Content Placeholder 2">
            <a:extLst>
              <a:ext uri="{FF2B5EF4-FFF2-40B4-BE49-F238E27FC236}">
                <a16:creationId xmlns:a16="http://schemas.microsoft.com/office/drawing/2014/main" id="{38AB0C18-B9A1-48F8-B67B-D382D6DF901C}"/>
              </a:ext>
            </a:extLst>
          </p:cNvPr>
          <p:cNvSpPr>
            <a:spLocks noGrp="1"/>
          </p:cNvSpPr>
          <p:nvPr>
            <p:ph sz="half" idx="1"/>
          </p:nvPr>
        </p:nvSpPr>
        <p:spPr>
          <a:xfrm>
            <a:off x="838200" y="1825624"/>
            <a:ext cx="5181600" cy="5032375"/>
          </a:xfrm>
        </p:spPr>
        <p:txBody>
          <a:bodyPr>
            <a:normAutofit fontScale="77500" lnSpcReduction="20000"/>
          </a:bodyPr>
          <a:lstStyle/>
          <a:p>
            <a:r>
              <a:rPr lang="en-US" dirty="0"/>
              <a:t>As temperatures increase, sea and land ice is being reduced at both poles, with disastrous impacts on polar bears and other species</a:t>
            </a:r>
          </a:p>
          <a:p>
            <a:r>
              <a:rPr lang="en-US" dirty="0"/>
              <a:t>Sea ice tends to hold back land-based glaciers at the poles, potentially accelerating sea level rise and making sea water less saline</a:t>
            </a:r>
          </a:p>
          <a:p>
            <a:r>
              <a:rPr lang="en-US" dirty="0"/>
              <a:t>Less saline and warmer waters may alter ocean currents, causing colder weather in some areas, drought in others</a:t>
            </a:r>
          </a:p>
          <a:p>
            <a:r>
              <a:rPr lang="en-US" dirty="0"/>
              <a:t>Permafrost is also thawing out, causing massive infrastructure damage and release of methane gas – a potent GHG</a:t>
            </a:r>
          </a:p>
          <a:p>
            <a:r>
              <a:rPr lang="en-US" dirty="0"/>
              <a:t>High altitude glaciers, such as in the Himalayas supply water for billions of people, and these are disappearing fast and threatening GLOFs too.</a:t>
            </a:r>
          </a:p>
          <a:p>
            <a:endParaRPr lang="en-US" dirty="0"/>
          </a:p>
        </p:txBody>
      </p:sp>
      <p:pic>
        <p:nvPicPr>
          <p:cNvPr id="6" name="Content Placeholder 5">
            <a:extLst>
              <a:ext uri="{FF2B5EF4-FFF2-40B4-BE49-F238E27FC236}">
                <a16:creationId xmlns:a16="http://schemas.microsoft.com/office/drawing/2014/main" id="{911AF16E-90A4-4CE6-B1A1-441C7DF4BDF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4351337"/>
          </a:xfrm>
        </p:spPr>
      </p:pic>
      <p:sp>
        <p:nvSpPr>
          <p:cNvPr id="4" name="Slide Number Placeholder 3">
            <a:extLst>
              <a:ext uri="{FF2B5EF4-FFF2-40B4-BE49-F238E27FC236}">
                <a16:creationId xmlns:a16="http://schemas.microsoft.com/office/drawing/2014/main" id="{7395A0E4-8AC2-4AE4-AB3E-7886BE077197}"/>
              </a:ext>
            </a:extLst>
          </p:cNvPr>
          <p:cNvSpPr>
            <a:spLocks noGrp="1"/>
          </p:cNvSpPr>
          <p:nvPr>
            <p:ph type="sldNum" sz="quarter" idx="12"/>
          </p:nvPr>
        </p:nvSpPr>
        <p:spPr/>
        <p:txBody>
          <a:bodyPr/>
          <a:lstStyle/>
          <a:p>
            <a:fld id="{CD57BB0E-CCC2-44B6-8007-FBC3F768172A}" type="slidenum">
              <a:rPr lang="en-US" smtClean="0"/>
              <a:t>5</a:t>
            </a:fld>
            <a:endParaRPr lang="en-US"/>
          </a:p>
        </p:txBody>
      </p:sp>
    </p:spTree>
    <p:extLst>
      <p:ext uri="{BB962C8B-B14F-4D97-AF65-F5344CB8AC3E}">
        <p14:creationId xmlns:p14="http://schemas.microsoft.com/office/powerpoint/2010/main" val="3618141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E81ED-BAF3-4616-ABA5-F94350BA8921}"/>
              </a:ext>
            </a:extLst>
          </p:cNvPr>
          <p:cNvSpPr>
            <a:spLocks noGrp="1"/>
          </p:cNvSpPr>
          <p:nvPr>
            <p:ph type="title"/>
          </p:nvPr>
        </p:nvSpPr>
        <p:spPr>
          <a:xfrm>
            <a:off x="838200" y="297278"/>
            <a:ext cx="10515600" cy="1325563"/>
          </a:xfrm>
        </p:spPr>
        <p:txBody>
          <a:bodyPr/>
          <a:lstStyle/>
          <a:p>
            <a:r>
              <a:rPr lang="en-US" dirty="0"/>
              <a:t>Which climate change impacts can be reduced by effective adaptation?</a:t>
            </a:r>
          </a:p>
        </p:txBody>
      </p:sp>
      <p:sp>
        <p:nvSpPr>
          <p:cNvPr id="3" name="Content Placeholder 2">
            <a:extLst>
              <a:ext uri="{FF2B5EF4-FFF2-40B4-BE49-F238E27FC236}">
                <a16:creationId xmlns:a16="http://schemas.microsoft.com/office/drawing/2014/main" id="{7E1C5C10-19B4-4623-8FB2-6F2FA7A79EE7}"/>
              </a:ext>
            </a:extLst>
          </p:cNvPr>
          <p:cNvSpPr>
            <a:spLocks noGrp="1"/>
          </p:cNvSpPr>
          <p:nvPr>
            <p:ph sz="half" idx="1"/>
          </p:nvPr>
        </p:nvSpPr>
        <p:spPr/>
        <p:txBody>
          <a:bodyPr>
            <a:normAutofit fontScale="92500" lnSpcReduction="20000"/>
          </a:bodyPr>
          <a:lstStyle/>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E2DEDF32-486F-440D-86D9-01E7FFF53080}"/>
              </a:ext>
            </a:extLst>
          </p:cNvPr>
          <p:cNvSpPr>
            <a:spLocks noGrp="1"/>
          </p:cNvSpPr>
          <p:nvPr>
            <p:ph sz="half" idx="2"/>
          </p:nvPr>
        </p:nvSpPr>
        <p:spPr>
          <a:xfrm>
            <a:off x="6172202" y="1727272"/>
            <a:ext cx="5181600" cy="4932985"/>
          </a:xfrm>
        </p:spPr>
        <p:txBody>
          <a:bodyPr>
            <a:normAutofit fontScale="92500" lnSpcReduction="20000"/>
          </a:bodyPr>
          <a:lstStyle/>
          <a:p>
            <a:pPr marL="0" indent="0">
              <a:buNone/>
            </a:pPr>
            <a:r>
              <a:rPr lang="en-US" u="sng" dirty="0"/>
              <a:t>Impact</a:t>
            </a:r>
          </a:p>
          <a:p>
            <a:r>
              <a:rPr lang="en-US" dirty="0"/>
              <a:t>Increased urban heat waves</a:t>
            </a:r>
          </a:p>
          <a:p>
            <a:pPr marL="0" indent="0">
              <a:buNone/>
            </a:pPr>
            <a:r>
              <a:rPr lang="en-US" u="sng" dirty="0"/>
              <a:t>Adaptation Measures</a:t>
            </a:r>
          </a:p>
          <a:p>
            <a:r>
              <a:rPr lang="en-US" dirty="0"/>
              <a:t>Hard – retrofitting buildings with insulation, cooling stations, </a:t>
            </a:r>
            <a:r>
              <a:rPr lang="en-US" dirty="0">
                <a:solidFill>
                  <a:schemeClr val="accent2"/>
                </a:solidFill>
              </a:rPr>
              <a:t>air conditioning</a:t>
            </a:r>
            <a:r>
              <a:rPr lang="en-US" dirty="0"/>
              <a:t>, street shading, new  building codes, green roofs etc.</a:t>
            </a:r>
          </a:p>
          <a:p>
            <a:r>
              <a:rPr lang="en-US" dirty="0"/>
              <a:t>Soft – “cool biz” clothing, tree planting, health and safety rules, relocation of vulnerable people etc.</a:t>
            </a:r>
          </a:p>
          <a:p>
            <a:r>
              <a:rPr lang="en-US" dirty="0"/>
              <a:t>Note: air conditioning may make climate change worse through increased emissions if the electricity is from fossil fuels.</a:t>
            </a:r>
          </a:p>
          <a:p>
            <a:endParaRPr lang="en-US" dirty="0"/>
          </a:p>
        </p:txBody>
      </p:sp>
      <p:pic>
        <p:nvPicPr>
          <p:cNvPr id="7" name="Picture 6">
            <a:extLst>
              <a:ext uri="{FF2B5EF4-FFF2-40B4-BE49-F238E27FC236}">
                <a16:creationId xmlns:a16="http://schemas.microsoft.com/office/drawing/2014/main" id="{D14EF0F4-5AA1-4DA1-B429-FF7BB6F81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92071" y="1898549"/>
            <a:ext cx="4802187" cy="4386470"/>
          </a:xfrm>
          <a:prstGeom prst="rect">
            <a:avLst/>
          </a:prstGeom>
        </p:spPr>
      </p:pic>
      <p:sp>
        <p:nvSpPr>
          <p:cNvPr id="5" name="Slide Number Placeholder 4">
            <a:extLst>
              <a:ext uri="{FF2B5EF4-FFF2-40B4-BE49-F238E27FC236}">
                <a16:creationId xmlns:a16="http://schemas.microsoft.com/office/drawing/2014/main" id="{D4E2D5A8-6CAE-43D0-88DB-7761A8277AB5}"/>
              </a:ext>
            </a:extLst>
          </p:cNvPr>
          <p:cNvSpPr>
            <a:spLocks noGrp="1"/>
          </p:cNvSpPr>
          <p:nvPr>
            <p:ph type="sldNum" sz="quarter" idx="12"/>
          </p:nvPr>
        </p:nvSpPr>
        <p:spPr/>
        <p:txBody>
          <a:bodyPr/>
          <a:lstStyle/>
          <a:p>
            <a:fld id="{CD57BB0E-CCC2-44B6-8007-FBC3F768172A}" type="slidenum">
              <a:rPr lang="en-US" smtClean="0"/>
              <a:t>6</a:t>
            </a:fld>
            <a:endParaRPr lang="en-US"/>
          </a:p>
        </p:txBody>
      </p:sp>
    </p:spTree>
    <p:extLst>
      <p:ext uri="{BB962C8B-B14F-4D97-AF65-F5344CB8AC3E}">
        <p14:creationId xmlns:p14="http://schemas.microsoft.com/office/powerpoint/2010/main" val="383170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3ECE-4640-4240-8227-3E8EBF47AEB5}"/>
              </a:ext>
            </a:extLst>
          </p:cNvPr>
          <p:cNvSpPr>
            <a:spLocks noGrp="1"/>
          </p:cNvSpPr>
          <p:nvPr>
            <p:ph type="title"/>
          </p:nvPr>
        </p:nvSpPr>
        <p:spPr/>
        <p:txBody>
          <a:bodyPr/>
          <a:lstStyle/>
          <a:p>
            <a:r>
              <a:rPr lang="en-US" dirty="0"/>
              <a:t>Which climate change impacts can be reduced by effective adaptation (cont.)?</a:t>
            </a:r>
          </a:p>
        </p:txBody>
      </p:sp>
      <p:sp>
        <p:nvSpPr>
          <p:cNvPr id="3" name="Content Placeholder 2">
            <a:extLst>
              <a:ext uri="{FF2B5EF4-FFF2-40B4-BE49-F238E27FC236}">
                <a16:creationId xmlns:a16="http://schemas.microsoft.com/office/drawing/2014/main" id="{FEBD6940-0815-4CCA-B1C5-A50A50E51285}"/>
              </a:ext>
            </a:extLst>
          </p:cNvPr>
          <p:cNvSpPr>
            <a:spLocks noGrp="1"/>
          </p:cNvSpPr>
          <p:nvPr>
            <p:ph sz="half" idx="1"/>
          </p:nvPr>
        </p:nvSpPr>
        <p:spPr>
          <a:xfrm>
            <a:off x="838200" y="1825624"/>
            <a:ext cx="5181600" cy="4853471"/>
          </a:xfrm>
        </p:spPr>
        <p:txBody>
          <a:bodyPr>
            <a:normAutofit fontScale="92500" lnSpcReduction="10000"/>
          </a:bodyPr>
          <a:lstStyle/>
          <a:p>
            <a:pPr marL="0" indent="0">
              <a:buNone/>
            </a:pPr>
            <a:r>
              <a:rPr lang="en-US" u="sng" dirty="0"/>
              <a:t>Impact</a:t>
            </a:r>
          </a:p>
          <a:p>
            <a:r>
              <a:rPr lang="en-US" dirty="0"/>
              <a:t>Limited amounts of sea level rise</a:t>
            </a:r>
          </a:p>
          <a:p>
            <a:pPr marL="0" indent="0">
              <a:buNone/>
            </a:pPr>
            <a:r>
              <a:rPr lang="en-US" u="sng" dirty="0"/>
              <a:t>Adaptation Measures</a:t>
            </a:r>
          </a:p>
          <a:p>
            <a:r>
              <a:rPr lang="en-US" dirty="0"/>
              <a:t>Hard - sea walls, setbacks, higher road elevation, land buyback, stilt or floating housing, landfilling etc.</a:t>
            </a:r>
          </a:p>
          <a:p>
            <a:r>
              <a:rPr lang="en-US" dirty="0"/>
              <a:t>Soft - coastal dunes, mangroves, coastal reforestation, beach replenishment, land use zoning etc.</a:t>
            </a:r>
          </a:p>
          <a:p>
            <a:r>
              <a:rPr lang="en-US" dirty="0"/>
              <a:t>Note: If all the ice melts, most major cities will be under water in the longer term. Relocation may be necessary – e.g., Jakarta</a:t>
            </a:r>
          </a:p>
          <a:p>
            <a:pPr marL="0" indent="0">
              <a:buNone/>
            </a:pPr>
            <a:endParaRPr lang="en-US" dirty="0"/>
          </a:p>
        </p:txBody>
      </p:sp>
      <p:pic>
        <p:nvPicPr>
          <p:cNvPr id="6" name="Content Placeholder 5">
            <a:extLst>
              <a:ext uri="{FF2B5EF4-FFF2-40B4-BE49-F238E27FC236}">
                <a16:creationId xmlns:a16="http://schemas.microsoft.com/office/drawing/2014/main" id="{97D3AD53-F8C6-4EB2-AB7B-3D24037A24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4351337"/>
          </a:xfrm>
        </p:spPr>
      </p:pic>
      <p:sp>
        <p:nvSpPr>
          <p:cNvPr id="4" name="Slide Number Placeholder 3">
            <a:extLst>
              <a:ext uri="{FF2B5EF4-FFF2-40B4-BE49-F238E27FC236}">
                <a16:creationId xmlns:a16="http://schemas.microsoft.com/office/drawing/2014/main" id="{A03A7688-368B-4481-A0C3-0A7B91572930}"/>
              </a:ext>
            </a:extLst>
          </p:cNvPr>
          <p:cNvSpPr>
            <a:spLocks noGrp="1"/>
          </p:cNvSpPr>
          <p:nvPr>
            <p:ph type="sldNum" sz="quarter" idx="12"/>
          </p:nvPr>
        </p:nvSpPr>
        <p:spPr/>
        <p:txBody>
          <a:bodyPr/>
          <a:lstStyle/>
          <a:p>
            <a:fld id="{CD57BB0E-CCC2-44B6-8007-FBC3F768172A}" type="slidenum">
              <a:rPr lang="en-US" smtClean="0"/>
              <a:t>7</a:t>
            </a:fld>
            <a:endParaRPr lang="en-US"/>
          </a:p>
        </p:txBody>
      </p:sp>
    </p:spTree>
    <p:extLst>
      <p:ext uri="{BB962C8B-B14F-4D97-AF65-F5344CB8AC3E}">
        <p14:creationId xmlns:p14="http://schemas.microsoft.com/office/powerpoint/2010/main" val="141062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3ECE-4640-4240-8227-3E8EBF47AEB5}"/>
              </a:ext>
            </a:extLst>
          </p:cNvPr>
          <p:cNvSpPr>
            <a:spLocks noGrp="1"/>
          </p:cNvSpPr>
          <p:nvPr>
            <p:ph type="title"/>
          </p:nvPr>
        </p:nvSpPr>
        <p:spPr/>
        <p:txBody>
          <a:bodyPr/>
          <a:lstStyle/>
          <a:p>
            <a:r>
              <a:rPr lang="en-US" dirty="0"/>
              <a:t>Which climate change impacts can be reduced by effective adaptation (cont.)?</a:t>
            </a:r>
          </a:p>
        </p:txBody>
      </p:sp>
      <p:sp>
        <p:nvSpPr>
          <p:cNvPr id="5" name="Content Placeholder 4">
            <a:extLst>
              <a:ext uri="{FF2B5EF4-FFF2-40B4-BE49-F238E27FC236}">
                <a16:creationId xmlns:a16="http://schemas.microsoft.com/office/drawing/2014/main" id="{7878B792-56D6-4140-B88D-A9B1C2076815}"/>
              </a:ext>
            </a:extLst>
          </p:cNvPr>
          <p:cNvSpPr>
            <a:spLocks noGrp="1"/>
          </p:cNvSpPr>
          <p:nvPr>
            <p:ph sz="half" idx="2"/>
          </p:nvPr>
        </p:nvSpPr>
        <p:spPr/>
        <p:txBody>
          <a:bodyPr>
            <a:normAutofit fontScale="92500" lnSpcReduction="10000"/>
          </a:bodyPr>
          <a:lstStyle/>
          <a:p>
            <a:pPr marL="0" indent="0">
              <a:buNone/>
            </a:pPr>
            <a:r>
              <a:rPr lang="en-US" u="sng" dirty="0"/>
              <a:t>Impact</a:t>
            </a:r>
          </a:p>
          <a:p>
            <a:r>
              <a:rPr lang="en-US" dirty="0"/>
              <a:t>Increased rainfall and flooding</a:t>
            </a:r>
          </a:p>
          <a:p>
            <a:pPr marL="0" indent="0">
              <a:buNone/>
            </a:pPr>
            <a:r>
              <a:rPr lang="en-US" u="sng" dirty="0"/>
              <a:t>Adaptation Measures</a:t>
            </a:r>
          </a:p>
          <a:p>
            <a:r>
              <a:rPr lang="en-US" dirty="0"/>
              <a:t>Hard – flood detention dams, rooftop rainwater storage, flood walls on rivers, elevated infrastructure, flood gates</a:t>
            </a:r>
          </a:p>
          <a:p>
            <a:r>
              <a:rPr lang="en-US" dirty="0"/>
              <a:t>Soft – flood insurance, sponge cities, absorptive pavements, increased green space in urban areas, flood zoning, etc.</a:t>
            </a:r>
          </a:p>
          <a:p>
            <a:endParaRPr lang="en-US" dirty="0"/>
          </a:p>
        </p:txBody>
      </p:sp>
      <p:pic>
        <p:nvPicPr>
          <p:cNvPr id="10" name="Content Placeholder 9">
            <a:extLst>
              <a:ext uri="{FF2B5EF4-FFF2-40B4-BE49-F238E27FC236}">
                <a16:creationId xmlns:a16="http://schemas.microsoft.com/office/drawing/2014/main" id="{0E3CCD88-242D-4A85-9148-34CE5577594D}"/>
              </a:ext>
            </a:extLst>
          </p:cNvPr>
          <p:cNvPicPr>
            <a:picLocks noGrp="1" noChangeAspect="1"/>
          </p:cNvPicPr>
          <p:nvPr>
            <p:ph sz="half" idx="1"/>
          </p:nvPr>
        </p:nvPicPr>
        <p:blipFill>
          <a:blip r:embed="rId2"/>
          <a:stretch>
            <a:fillRect/>
          </a:stretch>
        </p:blipFill>
        <p:spPr>
          <a:xfrm>
            <a:off x="733056" y="2001077"/>
            <a:ext cx="5251317" cy="3896139"/>
          </a:xfrm>
          <a:prstGeom prst="rect">
            <a:avLst/>
          </a:prstGeom>
        </p:spPr>
      </p:pic>
      <p:sp>
        <p:nvSpPr>
          <p:cNvPr id="3" name="Slide Number Placeholder 2">
            <a:extLst>
              <a:ext uri="{FF2B5EF4-FFF2-40B4-BE49-F238E27FC236}">
                <a16:creationId xmlns:a16="http://schemas.microsoft.com/office/drawing/2014/main" id="{8C6BCE99-699D-44EA-8814-3539C536301C}"/>
              </a:ext>
            </a:extLst>
          </p:cNvPr>
          <p:cNvSpPr>
            <a:spLocks noGrp="1"/>
          </p:cNvSpPr>
          <p:nvPr>
            <p:ph type="sldNum" sz="quarter" idx="12"/>
          </p:nvPr>
        </p:nvSpPr>
        <p:spPr/>
        <p:txBody>
          <a:bodyPr/>
          <a:lstStyle/>
          <a:p>
            <a:fld id="{CD57BB0E-CCC2-44B6-8007-FBC3F768172A}" type="slidenum">
              <a:rPr lang="en-US" smtClean="0"/>
              <a:t>8</a:t>
            </a:fld>
            <a:endParaRPr lang="en-US"/>
          </a:p>
        </p:txBody>
      </p:sp>
    </p:spTree>
    <p:extLst>
      <p:ext uri="{BB962C8B-B14F-4D97-AF65-F5344CB8AC3E}">
        <p14:creationId xmlns:p14="http://schemas.microsoft.com/office/powerpoint/2010/main" val="2994353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3ECE-4640-4240-8227-3E8EBF47AEB5}"/>
              </a:ext>
            </a:extLst>
          </p:cNvPr>
          <p:cNvSpPr>
            <a:spLocks noGrp="1"/>
          </p:cNvSpPr>
          <p:nvPr>
            <p:ph type="title"/>
          </p:nvPr>
        </p:nvSpPr>
        <p:spPr/>
        <p:txBody>
          <a:bodyPr/>
          <a:lstStyle/>
          <a:p>
            <a:r>
              <a:rPr lang="en-US" dirty="0"/>
              <a:t>Which climate change impacts can be reduced by effective adaptation (cont.)?</a:t>
            </a:r>
          </a:p>
        </p:txBody>
      </p:sp>
      <p:sp>
        <p:nvSpPr>
          <p:cNvPr id="3" name="Content Placeholder 2">
            <a:extLst>
              <a:ext uri="{FF2B5EF4-FFF2-40B4-BE49-F238E27FC236}">
                <a16:creationId xmlns:a16="http://schemas.microsoft.com/office/drawing/2014/main" id="{FEBD6940-0815-4CCA-B1C5-A50A50E51285}"/>
              </a:ext>
            </a:extLst>
          </p:cNvPr>
          <p:cNvSpPr>
            <a:spLocks noGrp="1"/>
          </p:cNvSpPr>
          <p:nvPr>
            <p:ph sz="half" idx="1"/>
          </p:nvPr>
        </p:nvSpPr>
        <p:spPr/>
        <p:txBody>
          <a:bodyPr>
            <a:normAutofit fontScale="92500" lnSpcReduction="20000"/>
          </a:bodyPr>
          <a:lstStyle/>
          <a:p>
            <a:pPr marL="0" indent="0">
              <a:buNone/>
            </a:pPr>
            <a:r>
              <a:rPr lang="en-US" u="sng" dirty="0"/>
              <a:t>Impact</a:t>
            </a:r>
          </a:p>
          <a:p>
            <a:r>
              <a:rPr lang="en-US" dirty="0"/>
              <a:t>Extreme climate events – cyclones, hurricanes, droughts, floods, windstorms, sea surge, wildfires</a:t>
            </a:r>
          </a:p>
          <a:p>
            <a:pPr marL="0" indent="0">
              <a:buNone/>
            </a:pPr>
            <a:r>
              <a:rPr lang="en-US" u="sng" dirty="0"/>
              <a:t>Adaptation Measures</a:t>
            </a:r>
          </a:p>
          <a:p>
            <a:r>
              <a:rPr lang="en-US" dirty="0"/>
              <a:t>Hard – Cyclone shelters, water reservoirs, irrigation systems, coast and river embankments, building designs</a:t>
            </a:r>
          </a:p>
          <a:p>
            <a:r>
              <a:rPr lang="en-US" dirty="0"/>
              <a:t>Soft – early warning systems, evacuation plans, emergency food reserves, evacuation </a:t>
            </a:r>
            <a:r>
              <a:rPr lang="en-US" dirty="0" err="1"/>
              <a:t>centres</a:t>
            </a:r>
            <a:r>
              <a:rPr lang="en-US" dirty="0"/>
              <a:t>, fuel reduction burning etc.</a:t>
            </a:r>
          </a:p>
          <a:p>
            <a:pPr marL="0" indent="0">
              <a:buNone/>
            </a:pPr>
            <a:endParaRPr lang="en-US" dirty="0"/>
          </a:p>
        </p:txBody>
      </p:sp>
      <p:pic>
        <p:nvPicPr>
          <p:cNvPr id="8" name="Content Placeholder 7">
            <a:extLst>
              <a:ext uri="{FF2B5EF4-FFF2-40B4-BE49-F238E27FC236}">
                <a16:creationId xmlns:a16="http://schemas.microsoft.com/office/drawing/2014/main" id="{0108410C-8507-482E-A0C2-1B5826F3554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961321"/>
            <a:ext cx="5928380" cy="4215641"/>
          </a:xfrm>
        </p:spPr>
      </p:pic>
      <p:sp>
        <p:nvSpPr>
          <p:cNvPr id="4" name="Slide Number Placeholder 3">
            <a:extLst>
              <a:ext uri="{FF2B5EF4-FFF2-40B4-BE49-F238E27FC236}">
                <a16:creationId xmlns:a16="http://schemas.microsoft.com/office/drawing/2014/main" id="{F48B2F62-F5DA-40CB-8CAF-45597D50F81E}"/>
              </a:ext>
            </a:extLst>
          </p:cNvPr>
          <p:cNvSpPr>
            <a:spLocks noGrp="1"/>
          </p:cNvSpPr>
          <p:nvPr>
            <p:ph type="sldNum" sz="quarter" idx="12"/>
          </p:nvPr>
        </p:nvSpPr>
        <p:spPr/>
        <p:txBody>
          <a:bodyPr/>
          <a:lstStyle/>
          <a:p>
            <a:fld id="{CD57BB0E-CCC2-44B6-8007-FBC3F768172A}" type="slidenum">
              <a:rPr lang="en-US" smtClean="0"/>
              <a:t>9</a:t>
            </a:fld>
            <a:endParaRPr lang="en-US"/>
          </a:p>
        </p:txBody>
      </p:sp>
    </p:spTree>
    <p:extLst>
      <p:ext uri="{BB962C8B-B14F-4D97-AF65-F5344CB8AC3E}">
        <p14:creationId xmlns:p14="http://schemas.microsoft.com/office/powerpoint/2010/main" val="3754453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3440</Words>
  <Application>Microsoft Office PowerPoint</Application>
  <PresentationFormat>Widescreen</PresentationFormat>
  <Paragraphs>284</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Symbol</vt:lpstr>
      <vt:lpstr>Office Theme</vt:lpstr>
      <vt:lpstr>Adaptation Needs and Options</vt:lpstr>
      <vt:lpstr>Adaptation versus Resilience</vt:lpstr>
      <vt:lpstr>The Inevitability of Adaptation</vt:lpstr>
      <vt:lpstr>Not all climate change impacts are subject to effective adaptation</vt:lpstr>
      <vt:lpstr>Arctic, Antarctic, Greenland, and Mountain Glaciers are also problematic</vt:lpstr>
      <vt:lpstr>Which climate change impacts can be reduced by effective adaptation?</vt:lpstr>
      <vt:lpstr>Which climate change impacts can be reduced by effective adaptation (cont.)?</vt:lpstr>
      <vt:lpstr>Which climate change impacts can be reduced by effective adaptation (cont.)?</vt:lpstr>
      <vt:lpstr>Which climate change impacts can be reduced by effective adaptation (cont.)?</vt:lpstr>
      <vt:lpstr>Which climate change impacts can be reduced by effective adaptation (cont.)?</vt:lpstr>
      <vt:lpstr>Which climate change impacts can be reduced by effective adaptation (cont.)?</vt:lpstr>
      <vt:lpstr>Selection and prioritising adaptation options</vt:lpstr>
      <vt:lpstr>Planned vs. Autonomous Adaptation</vt:lpstr>
      <vt:lpstr>Sector Options – Climate Smart Agriculture</vt:lpstr>
      <vt:lpstr>Sector Options – Water Resources</vt:lpstr>
      <vt:lpstr>Sector Options - Tourism</vt:lpstr>
      <vt:lpstr>Sector Options – Resilient Cities</vt:lpstr>
      <vt:lpstr>Sector Options - Infrastructure</vt:lpstr>
      <vt:lpstr>Prioritisation Tools</vt:lpstr>
      <vt:lpstr>A Typical Climate Change Adaptation Project</vt:lpstr>
      <vt:lpstr>Combine Mitigation and Adaptation?</vt:lpstr>
      <vt:lpstr>Global Cost of Adaptation?</vt:lpstr>
      <vt:lpstr>International Cooperation?</vt:lpstr>
      <vt:lpstr>Asia-Pacific Adaptation Network (APAN)</vt:lpstr>
      <vt:lpstr>Exercise (10 minutes)</vt:lpstr>
      <vt:lpstr>We are all in this mess together – it can only be solved together</vt:lpstr>
      <vt:lpstr>Question and Answer Session</vt:lpstr>
      <vt:lpstr>Loss and Damage</vt:lpstr>
      <vt:lpstr>Warsaw International Mechanism (WIM) on L&amp;D</vt:lpstr>
      <vt:lpstr>WIM in Paris Agreement</vt:lpstr>
      <vt:lpstr>WIM Executive Committee</vt:lpstr>
      <vt:lpstr>Financing Suggestions Received</vt:lpstr>
      <vt:lpstr>Reality Check</vt:lpstr>
      <vt:lpstr>Why Not Sue the Rich Oil and Coal Companies?</vt:lpstr>
      <vt:lpstr>Legal Cases Against Fossil Fuel Companies</vt:lpstr>
      <vt:lpstr>Prospects for success – climate attribution?</vt:lpstr>
      <vt:lpstr>Next generation success? Sue the Govt. too!!</vt:lpstr>
      <vt:lpstr>Urgenda case – An Historic Precedent</vt:lpstr>
      <vt:lpstr>What about a global tax? </vt:lpstr>
      <vt:lpstr>How would the money get to the most vulnerable people who are affected?</vt:lpstr>
      <vt:lpstr>For discussion – What is the best solution?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Adaptation Needs and Options</dc:title>
  <dc:creator>Peter King</dc:creator>
  <cp:lastModifiedBy>Rajendra Shrestha</cp:lastModifiedBy>
  <cp:revision>57</cp:revision>
  <dcterms:created xsi:type="dcterms:W3CDTF">2018-01-15T03:14:56Z</dcterms:created>
  <dcterms:modified xsi:type="dcterms:W3CDTF">2022-02-09T04:41:06Z</dcterms:modified>
</cp:coreProperties>
</file>