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37" r:id="rId2"/>
  </p:sldMasterIdLst>
  <p:notesMasterIdLst>
    <p:notesMasterId r:id="rId19"/>
  </p:notesMasterIdLst>
  <p:handoutMasterIdLst>
    <p:handoutMasterId r:id="rId20"/>
  </p:handoutMasterIdLst>
  <p:sldIdLst>
    <p:sldId id="2064" r:id="rId3"/>
    <p:sldId id="2279" r:id="rId4"/>
    <p:sldId id="2280" r:id="rId5"/>
    <p:sldId id="2281" r:id="rId6"/>
    <p:sldId id="2282" r:id="rId7"/>
    <p:sldId id="2283" r:id="rId8"/>
    <p:sldId id="2284" r:id="rId9"/>
    <p:sldId id="2285" r:id="rId10"/>
    <p:sldId id="2286" r:id="rId11"/>
    <p:sldId id="2287" r:id="rId12"/>
    <p:sldId id="2288" r:id="rId13"/>
    <p:sldId id="2289" r:id="rId14"/>
    <p:sldId id="2290" r:id="rId15"/>
    <p:sldId id="2291" r:id="rId16"/>
    <p:sldId id="2292" r:id="rId17"/>
    <p:sldId id="2293" r:id="rId18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buChar char="•"/>
      <a:defRPr sz="3200" b="1" kern="1200">
        <a:solidFill>
          <a:schemeClr val="bg2"/>
        </a:solidFill>
        <a:latin typeface="Arial" charset="0"/>
        <a:ea typeface="+mn-ea"/>
        <a:cs typeface="Times New Roman" pitchFamily="18" charset="0"/>
      </a:defRPr>
    </a:lvl1pPr>
    <a:lvl2pPr marL="457200" algn="ctr" rtl="0" fontAlgn="base">
      <a:spcBef>
        <a:spcPct val="50000"/>
      </a:spcBef>
      <a:spcAft>
        <a:spcPct val="0"/>
      </a:spcAft>
      <a:buChar char="•"/>
      <a:defRPr sz="3200" b="1" kern="1200">
        <a:solidFill>
          <a:schemeClr val="bg2"/>
        </a:solidFill>
        <a:latin typeface="Arial" charset="0"/>
        <a:ea typeface="+mn-ea"/>
        <a:cs typeface="Times New Roman" pitchFamily="18" charset="0"/>
      </a:defRPr>
    </a:lvl2pPr>
    <a:lvl3pPr marL="914400" algn="ctr" rtl="0" fontAlgn="base">
      <a:spcBef>
        <a:spcPct val="50000"/>
      </a:spcBef>
      <a:spcAft>
        <a:spcPct val="0"/>
      </a:spcAft>
      <a:buChar char="•"/>
      <a:defRPr sz="3200" b="1" kern="1200">
        <a:solidFill>
          <a:schemeClr val="bg2"/>
        </a:solidFill>
        <a:latin typeface="Arial" charset="0"/>
        <a:ea typeface="+mn-ea"/>
        <a:cs typeface="Times New Roman" pitchFamily="18" charset="0"/>
      </a:defRPr>
    </a:lvl3pPr>
    <a:lvl4pPr marL="1371600" algn="ctr" rtl="0" fontAlgn="base">
      <a:spcBef>
        <a:spcPct val="50000"/>
      </a:spcBef>
      <a:spcAft>
        <a:spcPct val="0"/>
      </a:spcAft>
      <a:buChar char="•"/>
      <a:defRPr sz="3200" b="1" kern="1200">
        <a:solidFill>
          <a:schemeClr val="bg2"/>
        </a:solidFill>
        <a:latin typeface="Arial" charset="0"/>
        <a:ea typeface="+mn-ea"/>
        <a:cs typeface="Times New Roman" pitchFamily="18" charset="0"/>
      </a:defRPr>
    </a:lvl4pPr>
    <a:lvl5pPr marL="1828800" algn="ctr" rtl="0" fontAlgn="base">
      <a:spcBef>
        <a:spcPct val="50000"/>
      </a:spcBef>
      <a:spcAft>
        <a:spcPct val="0"/>
      </a:spcAft>
      <a:buChar char="•"/>
      <a:defRPr sz="3200" b="1" kern="1200">
        <a:solidFill>
          <a:schemeClr val="bg2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3200" b="1" kern="1200">
        <a:solidFill>
          <a:schemeClr val="bg2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3200" b="1" kern="1200">
        <a:solidFill>
          <a:schemeClr val="bg2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3200" b="1" kern="1200">
        <a:solidFill>
          <a:schemeClr val="bg2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3200" b="1" kern="1200">
        <a:solidFill>
          <a:schemeClr val="bg2"/>
        </a:solidFill>
        <a:latin typeface="Arial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00"/>
    <a:srgbClr val="0000FF"/>
    <a:srgbClr val="333399"/>
    <a:srgbClr val="000099"/>
    <a:srgbClr val="FF66FF"/>
    <a:srgbClr val="CC0000"/>
    <a:srgbClr val="CCFF99"/>
    <a:srgbClr val="CCFF33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6" autoAdjust="0"/>
    <p:restoredTop sz="61893" autoAdjust="0"/>
  </p:normalViewPr>
  <p:slideViewPr>
    <p:cSldViewPr showGuides="1">
      <p:cViewPr varScale="1">
        <p:scale>
          <a:sx n="83" d="100"/>
          <a:sy n="83" d="100"/>
        </p:scale>
        <p:origin x="142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1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9774"/>
    </p:cViewPr>
  </p:sorterViewPr>
  <p:notesViewPr>
    <p:cSldViewPr showGuides="1">
      <p:cViewPr>
        <p:scale>
          <a:sx n="80" d="100"/>
          <a:sy n="80" d="100"/>
        </p:scale>
        <p:origin x="-3632" y="-8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83846DE-6186-4B22-911C-931FF4EE0E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421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2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2974703-7C39-4D20-A657-42F2344E93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37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096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974703-7C39-4D20-A657-42F2344E93D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9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-684213" y="977900"/>
            <a:ext cx="10082213" cy="6491288"/>
          </a:xfrm>
          <a:custGeom>
            <a:avLst/>
            <a:gdLst/>
            <a:ahLst/>
            <a:cxnLst>
              <a:cxn ang="0">
                <a:pos x="416" y="3764"/>
              </a:cxn>
              <a:cxn ang="0">
                <a:pos x="2417" y="3487"/>
              </a:cxn>
              <a:cxn ang="0">
                <a:pos x="6239" y="153"/>
              </a:cxn>
              <a:cxn ang="0">
                <a:pos x="3089" y="2571"/>
              </a:cxn>
              <a:cxn ang="0">
                <a:pos x="427" y="2576"/>
              </a:cxn>
              <a:cxn ang="0">
                <a:pos x="527" y="2587"/>
              </a:cxn>
              <a:cxn ang="0">
                <a:pos x="416" y="2631"/>
              </a:cxn>
              <a:cxn ang="0">
                <a:pos x="416" y="3764"/>
              </a:cxn>
            </a:cxnLst>
            <a:rect l="0" t="0" r="r" b="b"/>
            <a:pathLst>
              <a:path w="6351" h="4089">
                <a:moveTo>
                  <a:pt x="416" y="3764"/>
                </a:moveTo>
                <a:cubicBezTo>
                  <a:pt x="749" y="3720"/>
                  <a:pt x="1447" y="4089"/>
                  <a:pt x="2417" y="3487"/>
                </a:cubicBezTo>
                <a:cubicBezTo>
                  <a:pt x="3387" y="2885"/>
                  <a:pt x="6127" y="306"/>
                  <a:pt x="6239" y="153"/>
                </a:cubicBezTo>
                <a:cubicBezTo>
                  <a:pt x="6351" y="0"/>
                  <a:pt x="4057" y="2167"/>
                  <a:pt x="3089" y="2571"/>
                </a:cubicBezTo>
                <a:cubicBezTo>
                  <a:pt x="2121" y="2975"/>
                  <a:pt x="854" y="2573"/>
                  <a:pt x="427" y="2576"/>
                </a:cubicBezTo>
                <a:cubicBezTo>
                  <a:pt x="0" y="2579"/>
                  <a:pt x="529" y="2578"/>
                  <a:pt x="527" y="2587"/>
                </a:cubicBezTo>
                <a:cubicBezTo>
                  <a:pt x="525" y="2596"/>
                  <a:pt x="439" y="2622"/>
                  <a:pt x="416" y="2631"/>
                </a:cubicBezTo>
                <a:cubicBezTo>
                  <a:pt x="416" y="2631"/>
                  <a:pt x="416" y="3764"/>
                  <a:pt x="416" y="3764"/>
                </a:cubicBezTo>
                <a:close/>
              </a:path>
            </a:pathLst>
          </a:custGeom>
          <a:gradFill rotWithShape="0">
            <a:gsLst>
              <a:gs pos="0">
                <a:srgbClr val="3333FF">
                  <a:gamma/>
                  <a:shade val="23137"/>
                  <a:invGamma/>
                </a:srgbClr>
              </a:gs>
              <a:gs pos="100000">
                <a:srgbClr val="3333FF"/>
              </a:gs>
            </a:gsLst>
            <a:lin ang="0" scaled="1"/>
          </a:gra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1600" dirty="0">
              <a:latin typeface="Tahoma" pitchFamily="34" charset="0"/>
            </a:endParaRPr>
          </a:p>
        </p:txBody>
      </p:sp>
      <p:pic>
        <p:nvPicPr>
          <p:cNvPr id="5" name="Picture 8" descr="ADB-Logo-12m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7825" y="5711825"/>
            <a:ext cx="887413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679F83AC-1F9E-441F-877E-8C3D27ACA642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9BC10-2575-48DD-8273-0D50B581A7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F2FB5-074B-4F7C-BD37-EF1237A94358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5C450-BF41-4C64-92F1-590580EAFB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5613"/>
            <a:ext cx="1943100" cy="5411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5613"/>
            <a:ext cx="5676900" cy="5411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E456A-21DE-4621-AAED-E9C8A816D849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CB9DF-BFA6-47EE-890D-28D125DE0F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5613"/>
            <a:ext cx="7772400" cy="8397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AF37-DBD6-41D5-BBE9-59A357B6C01D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784DE-4CAB-4C37-AB36-837697AFE3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5613"/>
            <a:ext cx="7772400" cy="8397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0FC13-ABDF-4B7B-BF9C-F342206C3594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35C63-5ED4-4292-AEC5-9E0BDCFC2D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-684213" y="977900"/>
            <a:ext cx="10082213" cy="6491288"/>
          </a:xfrm>
          <a:custGeom>
            <a:avLst/>
            <a:gdLst/>
            <a:ahLst/>
            <a:cxnLst>
              <a:cxn ang="0">
                <a:pos x="416" y="3764"/>
              </a:cxn>
              <a:cxn ang="0">
                <a:pos x="2417" y="3487"/>
              </a:cxn>
              <a:cxn ang="0">
                <a:pos x="6239" y="153"/>
              </a:cxn>
              <a:cxn ang="0">
                <a:pos x="3089" y="2571"/>
              </a:cxn>
              <a:cxn ang="0">
                <a:pos x="427" y="2576"/>
              </a:cxn>
              <a:cxn ang="0">
                <a:pos x="527" y="2587"/>
              </a:cxn>
              <a:cxn ang="0">
                <a:pos x="416" y="2631"/>
              </a:cxn>
              <a:cxn ang="0">
                <a:pos x="416" y="3764"/>
              </a:cxn>
            </a:cxnLst>
            <a:rect l="0" t="0" r="r" b="b"/>
            <a:pathLst>
              <a:path w="6351" h="4089">
                <a:moveTo>
                  <a:pt x="416" y="3764"/>
                </a:moveTo>
                <a:cubicBezTo>
                  <a:pt x="749" y="3720"/>
                  <a:pt x="1447" y="4089"/>
                  <a:pt x="2417" y="3487"/>
                </a:cubicBezTo>
                <a:cubicBezTo>
                  <a:pt x="3387" y="2885"/>
                  <a:pt x="6127" y="306"/>
                  <a:pt x="6239" y="153"/>
                </a:cubicBezTo>
                <a:cubicBezTo>
                  <a:pt x="6351" y="0"/>
                  <a:pt x="4057" y="2167"/>
                  <a:pt x="3089" y="2571"/>
                </a:cubicBezTo>
                <a:cubicBezTo>
                  <a:pt x="2121" y="2975"/>
                  <a:pt x="854" y="2573"/>
                  <a:pt x="427" y="2576"/>
                </a:cubicBezTo>
                <a:cubicBezTo>
                  <a:pt x="0" y="2579"/>
                  <a:pt x="529" y="2578"/>
                  <a:pt x="527" y="2587"/>
                </a:cubicBezTo>
                <a:cubicBezTo>
                  <a:pt x="525" y="2596"/>
                  <a:pt x="439" y="2622"/>
                  <a:pt x="416" y="2631"/>
                </a:cubicBezTo>
                <a:cubicBezTo>
                  <a:pt x="416" y="2631"/>
                  <a:pt x="416" y="3764"/>
                  <a:pt x="416" y="3764"/>
                </a:cubicBezTo>
                <a:close/>
              </a:path>
            </a:pathLst>
          </a:custGeom>
          <a:gradFill rotWithShape="0">
            <a:gsLst>
              <a:gs pos="0">
                <a:srgbClr val="3333FF">
                  <a:gamma/>
                  <a:shade val="23137"/>
                  <a:invGamma/>
                </a:srgbClr>
              </a:gs>
              <a:gs pos="100000">
                <a:srgbClr val="3333FF"/>
              </a:gs>
            </a:gsLst>
            <a:lin ang="0" scaled="1"/>
          </a:gra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1600" dirty="0">
              <a:solidFill>
                <a:srgbClr val="000099"/>
              </a:solidFill>
              <a:latin typeface="Tahoma" pitchFamily="34" charset="0"/>
            </a:endParaRPr>
          </a:p>
        </p:txBody>
      </p:sp>
      <p:pic>
        <p:nvPicPr>
          <p:cNvPr id="5" name="Picture 8" descr="ADB-Logo-12m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7825" y="5711825"/>
            <a:ext cx="887413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679F83AC-1F9E-441F-877E-8C3D27ACA642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2/7/2018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9BC10-2575-48DD-8273-0D50B581A72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708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37AAC-3D63-4341-A956-A4E5B9704C8C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2/7/2018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84373-0966-4B91-BEB0-547AB28474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9371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F133E-1E27-410D-974E-30972630295E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2/7/2018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DB700-77B4-40BD-A971-769A9FF74C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8096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D51CB-1C62-426C-9110-2A99DB5A99F4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2/7/2018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03067-66BF-4B7A-B338-E1BA6E894C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79468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CB255-87CE-4626-B1B1-95B18C34E7CB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2/7/2018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D99BE-48FD-40EA-8549-3F06F01E52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99781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0A3CB-0E3A-4928-9616-54A855F4A636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2/7/2018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B025E-5B4B-410B-B480-2BA76D35867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693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37AAC-3D63-4341-A956-A4E5B9704C8C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84373-0966-4B91-BEB0-547AB2847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43910-D8E9-42CC-81A4-B3ECAA76D43C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2/7/2018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374B6-97EF-4DCE-A3FD-B1433EF6535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4757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ECD60-76AD-43F4-86CE-7A32D747E16A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2/7/2018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B9324-6E45-4E00-A55E-32EC8AB8A5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01749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B91C8-8DAD-42D5-A7B1-709BCAA70F88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2/7/2018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34BA8-58E9-49DD-97DB-C75E9B451C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3463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F2FB5-074B-4F7C-BD37-EF1237A94358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2/7/2018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5C450-BF41-4C64-92F1-590580EAFB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77533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5613"/>
            <a:ext cx="1943100" cy="5411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5613"/>
            <a:ext cx="5676900" cy="5411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E456A-21DE-4621-AAED-E9C8A816D849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2/7/2018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CB9DF-BFA6-47EE-890D-28D125DE0F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38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5613"/>
            <a:ext cx="7772400" cy="8397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AF37-DBD6-41D5-BBE9-59A357B6C01D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2/7/2018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784DE-4CAB-4C37-AB36-837697AFE3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9228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5613"/>
            <a:ext cx="7772400" cy="8397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0FC13-ABDF-4B7B-BF9C-F342206C3594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2/7/2018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35C63-5ED4-4292-AEC5-9E0BDCFC2DB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452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F133E-1E27-410D-974E-30972630295E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DB700-77B4-40BD-A971-769A9FF74C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D51CB-1C62-426C-9110-2A99DB5A99F4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03067-66BF-4B7A-B338-E1BA6E894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CB255-87CE-4626-B1B1-95B18C34E7CB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D99BE-48FD-40EA-8549-3F06F01E52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0A3CB-0E3A-4928-9616-54A855F4A636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B025E-5B4B-410B-B480-2BA76D3586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43910-D8E9-42CC-81A4-B3ECAA76D43C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374B6-97EF-4DCE-A3FD-B1433EF653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ECD60-76AD-43F4-86CE-7A32D747E16A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B9324-6E45-4E00-A55E-32EC8AB8A5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B91C8-8DAD-42D5-A7B1-709BCAA70F88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34BA8-58E9-49DD-97DB-C75E9B451C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2"/>
          <p:cNvSpPr>
            <a:spLocks/>
          </p:cNvSpPr>
          <p:nvPr/>
        </p:nvSpPr>
        <p:spPr bwMode="auto">
          <a:xfrm>
            <a:off x="-685800" y="976313"/>
            <a:ext cx="10082213" cy="6491287"/>
          </a:xfrm>
          <a:custGeom>
            <a:avLst/>
            <a:gdLst/>
            <a:ahLst/>
            <a:cxnLst>
              <a:cxn ang="0">
                <a:pos x="416" y="3764"/>
              </a:cxn>
              <a:cxn ang="0">
                <a:pos x="2417" y="3487"/>
              </a:cxn>
              <a:cxn ang="0">
                <a:pos x="6239" y="153"/>
              </a:cxn>
              <a:cxn ang="0">
                <a:pos x="3089" y="2571"/>
              </a:cxn>
              <a:cxn ang="0">
                <a:pos x="427" y="2576"/>
              </a:cxn>
              <a:cxn ang="0">
                <a:pos x="527" y="2587"/>
              </a:cxn>
              <a:cxn ang="0">
                <a:pos x="416" y="2631"/>
              </a:cxn>
              <a:cxn ang="0">
                <a:pos x="416" y="3764"/>
              </a:cxn>
            </a:cxnLst>
            <a:rect l="0" t="0" r="r" b="b"/>
            <a:pathLst>
              <a:path w="6351" h="4089">
                <a:moveTo>
                  <a:pt x="416" y="3764"/>
                </a:moveTo>
                <a:cubicBezTo>
                  <a:pt x="749" y="3720"/>
                  <a:pt x="1447" y="4089"/>
                  <a:pt x="2417" y="3487"/>
                </a:cubicBezTo>
                <a:cubicBezTo>
                  <a:pt x="3387" y="2885"/>
                  <a:pt x="6127" y="306"/>
                  <a:pt x="6239" y="153"/>
                </a:cubicBezTo>
                <a:cubicBezTo>
                  <a:pt x="6351" y="0"/>
                  <a:pt x="4057" y="2167"/>
                  <a:pt x="3089" y="2571"/>
                </a:cubicBezTo>
                <a:cubicBezTo>
                  <a:pt x="2121" y="2975"/>
                  <a:pt x="854" y="2573"/>
                  <a:pt x="427" y="2576"/>
                </a:cubicBezTo>
                <a:cubicBezTo>
                  <a:pt x="0" y="2579"/>
                  <a:pt x="529" y="2578"/>
                  <a:pt x="527" y="2587"/>
                </a:cubicBezTo>
                <a:cubicBezTo>
                  <a:pt x="525" y="2596"/>
                  <a:pt x="439" y="2622"/>
                  <a:pt x="416" y="2631"/>
                </a:cubicBezTo>
                <a:cubicBezTo>
                  <a:pt x="416" y="2631"/>
                  <a:pt x="416" y="3764"/>
                  <a:pt x="416" y="3764"/>
                </a:cubicBezTo>
                <a:close/>
              </a:path>
            </a:pathLst>
          </a:custGeom>
          <a:gradFill rotWithShape="0">
            <a:gsLst>
              <a:gs pos="0">
                <a:srgbClr val="3333FF">
                  <a:gamma/>
                  <a:shade val="23137"/>
                  <a:invGamma/>
                </a:srgbClr>
              </a:gs>
              <a:gs pos="100000">
                <a:srgbClr val="3333FF"/>
              </a:gs>
            </a:gsLst>
            <a:lin ang="0" scaled="1"/>
          </a:gra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1600" dirty="0">
              <a:latin typeface="Tahoma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5613"/>
            <a:ext cx="777240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buFontTx/>
              <a:buNone/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210D7C1-307E-4F23-8EB7-DD9576C2542E}" type="datetime1">
              <a:rPr lang="en-US" smtClean="0"/>
              <a:t>2/7/2018</a:t>
            </a:fld>
            <a:endParaRPr lang="en-US" dirty="0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FontTx/>
              <a:buNone/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Tx/>
              <a:buNone/>
              <a:defRPr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DDB954E2-2CB4-4623-B2FA-4FA69D9587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6632" name="Picture 8" descr="ADB-Logo-12m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97825" y="5711825"/>
            <a:ext cx="887413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rgbClr val="FFFF00"/>
        </a:buClr>
        <a:buChar char="•"/>
        <a:defRPr kumimoji="1" sz="36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lr>
          <a:srgbClr val="FFFF00"/>
        </a:buClr>
        <a:buFont typeface="Wingdings" pitchFamily="2" charset="2"/>
        <a:buChar char="ü"/>
        <a:defRPr kumimoji="1" sz="36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FFFF00"/>
        </a:buClr>
        <a:buFont typeface="Wingdings" pitchFamily="2" charset="2"/>
        <a:buChar char="ü"/>
        <a:defRPr kumimoji="1" sz="36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Char char="•"/>
        <a:defRPr kumimoji="1"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Char char="•"/>
        <a:defRPr kumimoji="1"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kumimoji="1"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kumimoji="1"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kumimoji="1"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kumimoji="1"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2"/>
          <p:cNvSpPr>
            <a:spLocks/>
          </p:cNvSpPr>
          <p:nvPr/>
        </p:nvSpPr>
        <p:spPr bwMode="auto">
          <a:xfrm>
            <a:off x="-685800" y="976313"/>
            <a:ext cx="10082213" cy="6491287"/>
          </a:xfrm>
          <a:custGeom>
            <a:avLst/>
            <a:gdLst/>
            <a:ahLst/>
            <a:cxnLst>
              <a:cxn ang="0">
                <a:pos x="416" y="3764"/>
              </a:cxn>
              <a:cxn ang="0">
                <a:pos x="2417" y="3487"/>
              </a:cxn>
              <a:cxn ang="0">
                <a:pos x="6239" y="153"/>
              </a:cxn>
              <a:cxn ang="0">
                <a:pos x="3089" y="2571"/>
              </a:cxn>
              <a:cxn ang="0">
                <a:pos x="427" y="2576"/>
              </a:cxn>
              <a:cxn ang="0">
                <a:pos x="527" y="2587"/>
              </a:cxn>
              <a:cxn ang="0">
                <a:pos x="416" y="2631"/>
              </a:cxn>
              <a:cxn ang="0">
                <a:pos x="416" y="3764"/>
              </a:cxn>
            </a:cxnLst>
            <a:rect l="0" t="0" r="r" b="b"/>
            <a:pathLst>
              <a:path w="6351" h="4089">
                <a:moveTo>
                  <a:pt x="416" y="3764"/>
                </a:moveTo>
                <a:cubicBezTo>
                  <a:pt x="749" y="3720"/>
                  <a:pt x="1447" y="4089"/>
                  <a:pt x="2417" y="3487"/>
                </a:cubicBezTo>
                <a:cubicBezTo>
                  <a:pt x="3387" y="2885"/>
                  <a:pt x="6127" y="306"/>
                  <a:pt x="6239" y="153"/>
                </a:cubicBezTo>
                <a:cubicBezTo>
                  <a:pt x="6351" y="0"/>
                  <a:pt x="4057" y="2167"/>
                  <a:pt x="3089" y="2571"/>
                </a:cubicBezTo>
                <a:cubicBezTo>
                  <a:pt x="2121" y="2975"/>
                  <a:pt x="854" y="2573"/>
                  <a:pt x="427" y="2576"/>
                </a:cubicBezTo>
                <a:cubicBezTo>
                  <a:pt x="0" y="2579"/>
                  <a:pt x="529" y="2578"/>
                  <a:pt x="527" y="2587"/>
                </a:cubicBezTo>
                <a:cubicBezTo>
                  <a:pt x="525" y="2596"/>
                  <a:pt x="439" y="2622"/>
                  <a:pt x="416" y="2631"/>
                </a:cubicBezTo>
                <a:cubicBezTo>
                  <a:pt x="416" y="2631"/>
                  <a:pt x="416" y="3764"/>
                  <a:pt x="416" y="3764"/>
                </a:cubicBezTo>
                <a:close/>
              </a:path>
            </a:pathLst>
          </a:custGeom>
          <a:gradFill rotWithShape="0">
            <a:gsLst>
              <a:gs pos="0">
                <a:srgbClr val="3333FF">
                  <a:gamma/>
                  <a:shade val="23137"/>
                  <a:invGamma/>
                </a:srgbClr>
              </a:gs>
              <a:gs pos="100000">
                <a:srgbClr val="3333FF"/>
              </a:gs>
            </a:gsLst>
            <a:lin ang="0" scaled="1"/>
          </a:gra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1600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5613"/>
            <a:ext cx="777240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buFontTx/>
              <a:buNone/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210D7C1-307E-4F23-8EB7-DD9576C2542E}" type="datetime1">
              <a:rPr lang="en-US" smtClean="0">
                <a:solidFill>
                  <a:srgbClr val="FFFFFF"/>
                </a:solidFill>
              </a:rPr>
              <a:pPr>
                <a:defRPr/>
              </a:pPr>
              <a:t>2/7/2018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FontTx/>
              <a:buNone/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Tx/>
              <a:buNone/>
              <a:defRPr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DDB954E2-2CB4-4623-B2FA-4FA69D9587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6632" name="Picture 8" descr="ADB-Logo-12m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97825" y="5711825"/>
            <a:ext cx="887413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90982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rgbClr val="FFFF00"/>
        </a:buClr>
        <a:buChar char="•"/>
        <a:defRPr kumimoji="1" sz="36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lr>
          <a:srgbClr val="FFFF00"/>
        </a:buClr>
        <a:buFont typeface="Wingdings" pitchFamily="2" charset="2"/>
        <a:buChar char="ü"/>
        <a:defRPr kumimoji="1" sz="36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FFFF00"/>
        </a:buClr>
        <a:buFont typeface="Wingdings" pitchFamily="2" charset="2"/>
        <a:buChar char="ü"/>
        <a:defRPr kumimoji="1" sz="36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Char char="•"/>
        <a:defRPr kumimoji="1"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Char char="•"/>
        <a:defRPr kumimoji="1"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kumimoji="1"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kumimoji="1"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kumimoji="1"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CC00"/>
        </a:buClr>
        <a:buChar char="•"/>
        <a:defRPr kumimoji="1"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1100" y="2171700"/>
            <a:ext cx="6934200" cy="1600200"/>
          </a:xfrm>
        </p:spPr>
        <p:txBody>
          <a:bodyPr/>
          <a:lstStyle/>
          <a:p>
            <a:r>
              <a:rPr lang="en-US" dirty="0"/>
              <a:t>ADB - Climate Investment Funds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771900"/>
            <a:ext cx="6400800" cy="1752600"/>
          </a:xfrm>
        </p:spPr>
        <p:txBody>
          <a:bodyPr/>
          <a:lstStyle/>
          <a:p>
            <a:pPr>
              <a:buNone/>
            </a:pPr>
            <a:r>
              <a:rPr lang="en-US" sz="3200" b="1" dirty="0">
                <a:solidFill>
                  <a:schemeClr val="accent1"/>
                </a:solidFill>
                <a:effectLst/>
              </a:rPr>
              <a:t>Climate Change Seminar</a:t>
            </a:r>
          </a:p>
          <a:p>
            <a:pPr>
              <a:buNone/>
            </a:pPr>
            <a:r>
              <a:rPr lang="en-US" sz="2800" dirty="0" err="1"/>
              <a:t>Bindu</a:t>
            </a:r>
            <a:r>
              <a:rPr lang="en-US" sz="2800" dirty="0"/>
              <a:t> N. </a:t>
            </a:r>
            <a:r>
              <a:rPr lang="en-US" sz="2800" dirty="0" err="1"/>
              <a:t>Lohani</a:t>
            </a:r>
            <a:endParaRPr lang="en-US" sz="2800" dirty="0"/>
          </a:p>
          <a:p>
            <a:pPr>
              <a:buNone/>
            </a:pPr>
            <a:r>
              <a:rPr lang="en-US" sz="2400" dirty="0"/>
              <a:t>AIT</a:t>
            </a:r>
          </a:p>
          <a:p>
            <a:pPr>
              <a:buNone/>
            </a:pPr>
            <a:r>
              <a:rPr lang="en-US" sz="2400" dirty="0"/>
              <a:t>February 2018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9BC10-2575-48DD-8273-0D50B581A72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FA320-2189-4D9D-AA01-EAB45A8B90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4" t="14445" r="18332" b="47037"/>
          <a:stretch/>
        </p:blipFill>
        <p:spPr>
          <a:xfrm>
            <a:off x="1104900" y="190500"/>
            <a:ext cx="6934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4363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41BBD-97A7-4ACB-B231-B1621F4BC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84373-0966-4B91-BEB0-547AB284745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EC7190-D3CD-4E94-839D-68C7FDBEBD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3" t="23333" r="26667" b="8519"/>
          <a:stretch/>
        </p:blipFill>
        <p:spPr>
          <a:xfrm>
            <a:off x="104361" y="768350"/>
            <a:ext cx="8935278" cy="57086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DA0B7FA-255D-42E2-AB68-29144AF12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20073"/>
            <a:ext cx="7772400" cy="652751"/>
          </a:xfrm>
        </p:spPr>
        <p:txBody>
          <a:bodyPr/>
          <a:lstStyle/>
          <a:p>
            <a:r>
              <a:rPr lang="en-US" sz="4000" dirty="0"/>
              <a:t>ADB Portfolio of CTF Projects</a:t>
            </a:r>
          </a:p>
        </p:txBody>
      </p:sp>
    </p:spTree>
    <p:extLst>
      <p:ext uri="{BB962C8B-B14F-4D97-AF65-F5344CB8AC3E}">
        <p14:creationId xmlns:p14="http://schemas.microsoft.com/office/powerpoint/2010/main" val="80594114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71A9A-38C2-4784-BA56-1408A0423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84373-0966-4B91-BEB0-547AB284745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D67189-FD44-4F0E-88CA-F25CFBFAA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33" t="35874" r="34167" b="30740"/>
          <a:stretch/>
        </p:blipFill>
        <p:spPr>
          <a:xfrm>
            <a:off x="30914" y="1905000"/>
            <a:ext cx="9082171" cy="379024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8858113-DD07-4F2F-AF15-050495F76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857956"/>
            <a:ext cx="7772400" cy="652751"/>
          </a:xfrm>
        </p:spPr>
        <p:txBody>
          <a:bodyPr/>
          <a:lstStyle/>
          <a:p>
            <a:r>
              <a:rPr lang="en-US" sz="4000" dirty="0"/>
              <a:t>ADB Portfolio of PPCR Projects</a:t>
            </a:r>
          </a:p>
        </p:txBody>
      </p:sp>
    </p:spTree>
    <p:extLst>
      <p:ext uri="{BB962C8B-B14F-4D97-AF65-F5344CB8AC3E}">
        <p14:creationId xmlns:p14="http://schemas.microsoft.com/office/powerpoint/2010/main" val="53079090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4FBA4-90CA-4FF6-AC45-92CB5FA8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84373-0966-4B91-BEB0-547AB284745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BFA5D8-B4EB-43A6-81E1-D115BF2F82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33" t="45556" r="34167" b="7037"/>
          <a:stretch/>
        </p:blipFill>
        <p:spPr>
          <a:xfrm>
            <a:off x="76200" y="812800"/>
            <a:ext cx="8915400" cy="5283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DB3EB4B-9659-4CD0-8ED3-0BD3B4155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52751"/>
          </a:xfrm>
        </p:spPr>
        <p:txBody>
          <a:bodyPr/>
          <a:lstStyle/>
          <a:p>
            <a:r>
              <a:rPr lang="en-US" sz="4000" dirty="0"/>
              <a:t>ADB Portfolio of PPCR Projects</a:t>
            </a:r>
          </a:p>
        </p:txBody>
      </p:sp>
    </p:spTree>
    <p:extLst>
      <p:ext uri="{BB962C8B-B14F-4D97-AF65-F5344CB8AC3E}">
        <p14:creationId xmlns:p14="http://schemas.microsoft.com/office/powerpoint/2010/main" val="379974905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870D1-4453-4706-B531-70DCF1B3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4213"/>
            <a:ext cx="7772400" cy="839787"/>
          </a:xfrm>
        </p:spPr>
        <p:txBody>
          <a:bodyPr/>
          <a:lstStyle/>
          <a:p>
            <a:r>
              <a:rPr lang="en-US" dirty="0"/>
              <a:t>Scaling Up RE Program in Low-Income Countries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EF641-BD5F-4B89-A15F-479C9D72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84373-0966-4B91-BEB0-547AB284745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62B20D-DBDD-4EB1-B0FA-E4C9020B86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33" t="14445" r="35000" b="48518"/>
          <a:stretch/>
        </p:blipFill>
        <p:spPr>
          <a:xfrm>
            <a:off x="76200" y="1636142"/>
            <a:ext cx="8991600" cy="42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0689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1830F7-EB1E-4865-BB42-34FFE206B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34" t="57407" r="34374" b="5555"/>
          <a:stretch/>
        </p:blipFill>
        <p:spPr>
          <a:xfrm>
            <a:off x="148590" y="1676400"/>
            <a:ext cx="8846820" cy="4114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25F88-38C8-4F02-A314-06EBC9E10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84373-0966-4B91-BEB0-547AB284745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5A9FA0-4E4B-4EF3-8578-5E67D26CA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8013"/>
            <a:ext cx="7772400" cy="839787"/>
          </a:xfrm>
        </p:spPr>
        <p:txBody>
          <a:bodyPr/>
          <a:lstStyle/>
          <a:p>
            <a:r>
              <a:rPr lang="en-US" dirty="0"/>
              <a:t>Scaling Up RE Program in Low-Income Countries</a:t>
            </a:r>
          </a:p>
        </p:txBody>
      </p:sp>
    </p:spTree>
    <p:extLst>
      <p:ext uri="{BB962C8B-B14F-4D97-AF65-F5344CB8AC3E}">
        <p14:creationId xmlns:p14="http://schemas.microsoft.com/office/powerpoint/2010/main" val="116887565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E1E2B-A4BF-4478-A064-21E66523F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839787"/>
          </a:xfrm>
        </p:spPr>
        <p:txBody>
          <a:bodyPr/>
          <a:lstStyle/>
          <a:p>
            <a:r>
              <a:rPr lang="en-US" dirty="0"/>
              <a:t>ADB Portfolio of FIP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7AEEC-DB65-4EA5-96BE-2A68614DA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84373-0966-4B91-BEB0-547AB284745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AACFE3-873B-4B04-A527-6F8C5ADC1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33" t="30741" r="34167" b="36666"/>
          <a:stretch/>
        </p:blipFill>
        <p:spPr>
          <a:xfrm>
            <a:off x="658090" y="914400"/>
            <a:ext cx="7668491" cy="3124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99B329-AD04-40A1-9872-E63DC36F2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47" t="50440" r="35053" b="20434"/>
          <a:stretch/>
        </p:blipFill>
        <p:spPr>
          <a:xfrm>
            <a:off x="2400301" y="4140741"/>
            <a:ext cx="4305299" cy="256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0295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CAE06-DD2A-4082-9085-F97EB799C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09106"/>
            <a:ext cx="7772400" cy="839787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720C4-C1CD-40AA-825C-CA9E2A1E1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84373-0966-4B91-BEB0-547AB284745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67929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9BAAE-B1E9-4D55-81B2-A69C68211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9787"/>
          </a:xfrm>
        </p:spPr>
        <p:txBody>
          <a:bodyPr/>
          <a:lstStyle/>
          <a:p>
            <a:r>
              <a:rPr lang="en-US" dirty="0"/>
              <a:t>Bangladesh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34CB1-BB38-47DC-9779-F014D4B82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66" y="838200"/>
            <a:ext cx="9067800" cy="1752600"/>
          </a:xfrm>
        </p:spPr>
        <p:txBody>
          <a:bodyPr/>
          <a:lstStyle/>
          <a:p>
            <a:r>
              <a:rPr lang="en-US" sz="3200" b="1" dirty="0">
                <a:solidFill>
                  <a:srgbClr val="FFFF00"/>
                </a:solidFill>
              </a:rPr>
              <a:t>Title</a:t>
            </a:r>
            <a:r>
              <a:rPr lang="en-US" sz="3200" dirty="0"/>
              <a:t>: Coastal Climate-Resilient Infrastructure Project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Impact</a:t>
            </a:r>
            <a:r>
              <a:rPr lang="en-US" sz="3200" dirty="0"/>
              <a:t>: Improved livelihoods in rural coastal districts that are vulnerable to climate change.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2931E-AFC4-4BFC-9261-BD34BB10E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84373-0966-4B91-BEB0-547AB284745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FCF68D-667A-4582-A9AA-483C50F434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67" t="44074" r="52500" b="27778"/>
          <a:stretch/>
        </p:blipFill>
        <p:spPr>
          <a:xfrm>
            <a:off x="2438400" y="3581400"/>
            <a:ext cx="4110790" cy="31242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C414D6-A703-4AD4-A88C-37C1831B5267}"/>
              </a:ext>
            </a:extLst>
          </p:cNvPr>
          <p:cNvSpPr txBox="1">
            <a:spLocks/>
          </p:cNvSpPr>
          <p:nvPr/>
        </p:nvSpPr>
        <p:spPr bwMode="auto">
          <a:xfrm>
            <a:off x="76200" y="3048000"/>
            <a:ext cx="3985734" cy="86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00"/>
              </a:buClr>
              <a:buChar char="•"/>
              <a:defRPr kumimoji="1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00"/>
              </a:buClr>
              <a:buFont typeface="Wingdings" pitchFamily="2" charset="2"/>
              <a:buChar char="ü"/>
              <a:defRPr kumimoji="1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00"/>
              </a:buClr>
              <a:buFont typeface="Wingdings" pitchFamily="2" charset="2"/>
              <a:buChar char="ü"/>
              <a:defRPr kumimoji="1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kumimoji="1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kumimoji="1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kumimoji="1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kumimoji="1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kumimoji="1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kumimoji="1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sz="3200" kern="0" dirty="0">
                <a:solidFill>
                  <a:srgbClr val="FFFF00"/>
                </a:solidFill>
              </a:rPr>
              <a:t>Funding Source</a:t>
            </a:r>
            <a:r>
              <a:rPr lang="en-US" sz="3200" b="0" kern="0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28359281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DD811-3676-478B-A75B-4909474DA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5449"/>
            <a:ext cx="7772400" cy="652751"/>
          </a:xfrm>
        </p:spPr>
        <p:txBody>
          <a:bodyPr/>
          <a:lstStyle/>
          <a:p>
            <a:r>
              <a:rPr lang="en-US" dirty="0"/>
              <a:t>India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DC2D3-BFBB-45CF-9701-A63DC6187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84373-0966-4B91-BEB0-547AB284745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5FC1F01-6E1E-49E6-9B2D-30A9568F9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66" y="838200"/>
            <a:ext cx="9067800" cy="1752600"/>
          </a:xfrm>
        </p:spPr>
        <p:txBody>
          <a:bodyPr/>
          <a:lstStyle/>
          <a:p>
            <a:r>
              <a:rPr lang="en-US" sz="3200" b="1" dirty="0">
                <a:solidFill>
                  <a:srgbClr val="FFFF00"/>
                </a:solidFill>
              </a:rPr>
              <a:t>Title</a:t>
            </a:r>
            <a:r>
              <a:rPr lang="en-US" sz="3200" dirty="0"/>
              <a:t>: Rajasthan Renewable Energy Transmission Investment Program–Facility Concept (Rajasthan Solar Park)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Impact</a:t>
            </a:r>
            <a:r>
              <a:rPr lang="en-US" sz="3200" dirty="0"/>
              <a:t>: Improved livelihoods in rural coastal districts that are vulnerable to climate change.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3E09D4B-B8A9-4FD2-A924-93D9FB6407AB}"/>
              </a:ext>
            </a:extLst>
          </p:cNvPr>
          <p:cNvSpPr txBox="1">
            <a:spLocks/>
          </p:cNvSpPr>
          <p:nvPr/>
        </p:nvSpPr>
        <p:spPr bwMode="auto">
          <a:xfrm>
            <a:off x="129066" y="3505200"/>
            <a:ext cx="3985734" cy="86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00"/>
              </a:buClr>
              <a:buChar char="•"/>
              <a:defRPr kumimoji="1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00"/>
              </a:buClr>
              <a:buFont typeface="Wingdings" pitchFamily="2" charset="2"/>
              <a:buChar char="ü"/>
              <a:defRPr kumimoji="1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00"/>
              </a:buClr>
              <a:buFont typeface="Wingdings" pitchFamily="2" charset="2"/>
              <a:buChar char="ü"/>
              <a:defRPr kumimoji="1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kumimoji="1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kumimoji="1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kumimoji="1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kumimoji="1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kumimoji="1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kumimoji="1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sz="3200" kern="0" dirty="0">
                <a:solidFill>
                  <a:srgbClr val="FFFF00"/>
                </a:solidFill>
              </a:rPr>
              <a:t>Funding Source</a:t>
            </a:r>
            <a:r>
              <a:rPr lang="en-US" sz="3200" b="0" kern="0" dirty="0"/>
              <a:t>: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A01C48-2F74-444C-AEA5-144060C479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67" t="38148" r="50000" b="38149"/>
          <a:stretch/>
        </p:blipFill>
        <p:spPr>
          <a:xfrm>
            <a:off x="2362200" y="4125686"/>
            <a:ext cx="4114800" cy="235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8372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DD811-3676-478B-A75B-4909474DA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52751"/>
          </a:xfrm>
        </p:spPr>
        <p:txBody>
          <a:bodyPr/>
          <a:lstStyle/>
          <a:p>
            <a:r>
              <a:rPr lang="en-US" dirty="0"/>
              <a:t>Indonesia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DC2D3-BFBB-45CF-9701-A63DC6187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84373-0966-4B91-BEB0-547AB284745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5FC1F01-6E1E-49E6-9B2D-30A9568F9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66" y="762000"/>
            <a:ext cx="9067800" cy="1752600"/>
          </a:xfrm>
        </p:spPr>
        <p:txBody>
          <a:bodyPr/>
          <a:lstStyle/>
          <a:p>
            <a:r>
              <a:rPr lang="en-US" sz="3200" b="1" dirty="0">
                <a:solidFill>
                  <a:srgbClr val="FFFF00"/>
                </a:solidFill>
              </a:rPr>
              <a:t>Title</a:t>
            </a:r>
            <a:r>
              <a:rPr lang="en-US" sz="3200" dirty="0"/>
              <a:t>: </a:t>
            </a:r>
            <a:r>
              <a:rPr lang="en-US" sz="3200" dirty="0" err="1"/>
              <a:t>Sarulla</a:t>
            </a:r>
            <a:r>
              <a:rPr lang="en-US" sz="3200" dirty="0"/>
              <a:t> Geothermal Power Generation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Impact</a:t>
            </a:r>
            <a:r>
              <a:rPr lang="en-US" sz="3200" dirty="0"/>
              <a:t>: A subproject under Indonesia’s Private Sector Geothermal Energy Program, this initiative will expand geothermal electricity generation capacity by about 320 MW.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3E09D4B-B8A9-4FD2-A924-93D9FB6407AB}"/>
              </a:ext>
            </a:extLst>
          </p:cNvPr>
          <p:cNvSpPr txBox="1">
            <a:spLocks/>
          </p:cNvSpPr>
          <p:nvPr/>
        </p:nvSpPr>
        <p:spPr bwMode="auto">
          <a:xfrm>
            <a:off x="129066" y="3505200"/>
            <a:ext cx="3985734" cy="86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00"/>
              </a:buClr>
              <a:buChar char="•"/>
              <a:defRPr kumimoji="1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00"/>
              </a:buClr>
              <a:buFont typeface="Wingdings" pitchFamily="2" charset="2"/>
              <a:buChar char="ü"/>
              <a:defRPr kumimoji="1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00"/>
              </a:buClr>
              <a:buFont typeface="Wingdings" pitchFamily="2" charset="2"/>
              <a:buChar char="ü"/>
              <a:defRPr kumimoji="1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kumimoji="1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kumimoji="1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kumimoji="1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kumimoji="1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kumimoji="1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kumimoji="1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sz="3200" kern="0" dirty="0">
                <a:solidFill>
                  <a:srgbClr val="FFFF00"/>
                </a:solidFill>
              </a:rPr>
              <a:t>Funding Source</a:t>
            </a:r>
            <a:r>
              <a:rPr lang="en-US" sz="3200" b="0" kern="0" dirty="0"/>
              <a:t>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0D735D-0406-431F-93B7-EABB59E83E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33" t="33704" r="24167" b="36455"/>
          <a:stretch/>
        </p:blipFill>
        <p:spPr>
          <a:xfrm>
            <a:off x="2710872" y="4004879"/>
            <a:ext cx="3722255" cy="277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9880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DD811-3676-478B-A75B-4909474DA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5449"/>
            <a:ext cx="7772400" cy="652751"/>
          </a:xfrm>
        </p:spPr>
        <p:txBody>
          <a:bodyPr/>
          <a:lstStyle/>
          <a:p>
            <a:r>
              <a:rPr lang="en-US" dirty="0"/>
              <a:t>Philippines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DC2D3-BFBB-45CF-9701-A63DC6187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84373-0966-4B91-BEB0-547AB284745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5FC1F01-6E1E-49E6-9B2D-30A9568F9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2866" y="685800"/>
            <a:ext cx="9044466" cy="1752600"/>
          </a:xfrm>
        </p:spPr>
        <p:txBody>
          <a:bodyPr/>
          <a:lstStyle/>
          <a:p>
            <a:r>
              <a:rPr lang="en-US" sz="3200" b="1" dirty="0">
                <a:solidFill>
                  <a:srgbClr val="FFFF00"/>
                </a:solidFill>
              </a:rPr>
              <a:t>Title</a:t>
            </a:r>
            <a:r>
              <a:rPr lang="en-US" sz="3200" dirty="0"/>
              <a:t>: </a:t>
            </a:r>
            <a:r>
              <a:rPr lang="en-US" sz="2800" dirty="0"/>
              <a:t>Market Transformation through Introduction of Energy-Efficient Electric Vehicles</a:t>
            </a:r>
            <a:endParaRPr lang="en-US" sz="2400" dirty="0"/>
          </a:p>
          <a:p>
            <a:pPr algn="just"/>
            <a:r>
              <a:rPr lang="en-US" sz="3200" b="1" dirty="0">
                <a:solidFill>
                  <a:srgbClr val="FFFF00"/>
                </a:solidFill>
              </a:rPr>
              <a:t>Impact</a:t>
            </a:r>
            <a:r>
              <a:rPr lang="en-US" sz="3200" dirty="0"/>
              <a:t>: </a:t>
            </a:r>
            <a:r>
              <a:rPr lang="en-US" sz="2400" dirty="0"/>
              <a:t>Sustainable transport and energy security as a result of the development of non-tradable domestic renewable energy resources as transport fuel, and accelerated growth of the electric vehicle industry in the Philippines through the demonstration of new technology and business models.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3E09D4B-B8A9-4FD2-A924-93D9FB6407AB}"/>
              </a:ext>
            </a:extLst>
          </p:cNvPr>
          <p:cNvSpPr txBox="1">
            <a:spLocks/>
          </p:cNvSpPr>
          <p:nvPr/>
        </p:nvSpPr>
        <p:spPr bwMode="auto">
          <a:xfrm>
            <a:off x="0" y="3836554"/>
            <a:ext cx="3985734" cy="86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00"/>
              </a:buClr>
              <a:buChar char="•"/>
              <a:defRPr kumimoji="1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00"/>
              </a:buClr>
              <a:buFont typeface="Wingdings" pitchFamily="2" charset="2"/>
              <a:buChar char="ü"/>
              <a:defRPr kumimoji="1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00"/>
              </a:buClr>
              <a:buFont typeface="Wingdings" pitchFamily="2" charset="2"/>
              <a:buChar char="ü"/>
              <a:defRPr kumimoji="1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kumimoji="1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kumimoji="1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kumimoji="1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kumimoji="1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kumimoji="1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kumimoji="1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sz="3200" kern="0" dirty="0">
                <a:solidFill>
                  <a:srgbClr val="FFFF00"/>
                </a:solidFill>
              </a:rPr>
              <a:t>Funding Source</a:t>
            </a:r>
            <a:r>
              <a:rPr lang="en-US" sz="3200" b="0" kern="0" dirty="0"/>
              <a:t>: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71EDBD-424A-4F3B-9CE4-F29A93E119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34" t="21852" r="24167" b="57407"/>
          <a:stretch/>
        </p:blipFill>
        <p:spPr>
          <a:xfrm>
            <a:off x="2379700" y="4462338"/>
            <a:ext cx="4179333" cy="216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5529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DD811-3676-478B-A75B-4909474DA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7849"/>
            <a:ext cx="7772400" cy="652751"/>
          </a:xfrm>
        </p:spPr>
        <p:txBody>
          <a:bodyPr/>
          <a:lstStyle/>
          <a:p>
            <a:r>
              <a:rPr lang="en-US" dirty="0"/>
              <a:t>Thailand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DC2D3-BFBB-45CF-9701-A63DC6187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84373-0966-4B91-BEB0-547AB284745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5FC1F01-6E1E-49E6-9B2D-30A9568F9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4" y="990600"/>
            <a:ext cx="9044466" cy="1752600"/>
          </a:xfrm>
        </p:spPr>
        <p:txBody>
          <a:bodyPr/>
          <a:lstStyle/>
          <a:p>
            <a:r>
              <a:rPr lang="en-US" sz="3200" b="1" dirty="0">
                <a:solidFill>
                  <a:srgbClr val="FFFF00"/>
                </a:solidFill>
              </a:rPr>
              <a:t>Title</a:t>
            </a:r>
            <a:r>
              <a:rPr lang="en-US" sz="3200" dirty="0"/>
              <a:t>: </a:t>
            </a:r>
            <a:r>
              <a:rPr lang="en-US" sz="2800" dirty="0" err="1"/>
              <a:t>Theppana</a:t>
            </a:r>
            <a:r>
              <a:rPr lang="en-US" sz="2800" dirty="0"/>
              <a:t> Wind Power Project</a:t>
            </a:r>
            <a:endParaRPr lang="en-US" sz="2400" dirty="0"/>
          </a:p>
          <a:p>
            <a:pPr algn="just"/>
            <a:r>
              <a:rPr lang="en-US" sz="3200" b="1" dirty="0">
                <a:solidFill>
                  <a:srgbClr val="FFFF00"/>
                </a:solidFill>
              </a:rPr>
              <a:t>Impact</a:t>
            </a:r>
            <a:r>
              <a:rPr lang="en-US" sz="3200" dirty="0"/>
              <a:t>: </a:t>
            </a:r>
            <a:r>
              <a:rPr lang="en-US" sz="2400" dirty="0"/>
              <a:t>It entails the construction of a 7.5 MW </a:t>
            </a:r>
            <a:r>
              <a:rPr lang="en-US" sz="2400" dirty="0" err="1"/>
              <a:t>windpowered</a:t>
            </a:r>
            <a:r>
              <a:rPr lang="en-US" sz="2400" dirty="0"/>
              <a:t> electricity generation plant with three wind turbines, each with a capacity of 2.5 MW. The project is expected to generate over 14,000 MWh of electricity per year. It will reduce annual GHG emissions by 10,800 tCO2e.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3E09D4B-B8A9-4FD2-A924-93D9FB6407AB}"/>
              </a:ext>
            </a:extLst>
          </p:cNvPr>
          <p:cNvSpPr txBox="1">
            <a:spLocks/>
          </p:cNvSpPr>
          <p:nvPr/>
        </p:nvSpPr>
        <p:spPr bwMode="auto">
          <a:xfrm>
            <a:off x="-23334" y="3662071"/>
            <a:ext cx="3985734" cy="75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00"/>
              </a:buClr>
              <a:buChar char="•"/>
              <a:defRPr kumimoji="1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00"/>
              </a:buClr>
              <a:buFont typeface="Wingdings" pitchFamily="2" charset="2"/>
              <a:buChar char="ü"/>
              <a:defRPr kumimoji="1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00"/>
              </a:buClr>
              <a:buFont typeface="Wingdings" pitchFamily="2" charset="2"/>
              <a:buChar char="ü"/>
              <a:defRPr kumimoji="1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kumimoji="1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kumimoji="1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kumimoji="1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kumimoji="1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kumimoji="1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kumimoji="1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sz="3200" kern="0" dirty="0">
                <a:solidFill>
                  <a:srgbClr val="FFFF00"/>
                </a:solidFill>
              </a:rPr>
              <a:t>Funding Source</a:t>
            </a:r>
            <a:r>
              <a:rPr lang="en-US" sz="3200" b="0" kern="0" dirty="0"/>
              <a:t>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D2435A-B3CE-495D-9359-950AA63519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67" t="38838" r="50833" b="41111"/>
          <a:stretch/>
        </p:blipFill>
        <p:spPr>
          <a:xfrm>
            <a:off x="2259567" y="4261556"/>
            <a:ext cx="4419600" cy="221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1379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DD811-3676-478B-A75B-4909474DA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9249"/>
            <a:ext cx="7772400" cy="652751"/>
          </a:xfrm>
        </p:spPr>
        <p:txBody>
          <a:bodyPr/>
          <a:lstStyle/>
          <a:p>
            <a:r>
              <a:rPr lang="en-US" dirty="0"/>
              <a:t>Vietnam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DC2D3-BFBB-45CF-9701-A63DC6187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84373-0966-4B91-BEB0-547AB284745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5FC1F01-6E1E-49E6-9B2D-30A9568F9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4" y="609600"/>
            <a:ext cx="9044466" cy="1752600"/>
          </a:xfrm>
        </p:spPr>
        <p:txBody>
          <a:bodyPr/>
          <a:lstStyle/>
          <a:p>
            <a:r>
              <a:rPr lang="en-US" sz="3200" b="1" dirty="0">
                <a:solidFill>
                  <a:srgbClr val="FFFF00"/>
                </a:solidFill>
              </a:rPr>
              <a:t>Title</a:t>
            </a:r>
            <a:r>
              <a:rPr lang="en-US" sz="3200" dirty="0"/>
              <a:t>: </a:t>
            </a:r>
            <a:r>
              <a:rPr lang="en-US" sz="2800" dirty="0"/>
              <a:t>Sustainable Transport, Ho Chi Minh City (Sustainable Urban Transport for Ho Chi Minh Mass Rapid Transit Line 2)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Impact</a:t>
            </a:r>
            <a:r>
              <a:rPr lang="en-US" sz="3200" dirty="0"/>
              <a:t>: </a:t>
            </a:r>
            <a:r>
              <a:rPr lang="en-US" sz="2400" dirty="0"/>
              <a:t>Integrated and sustainable public transport  system, improved energy security as fuel consumption in the public transport sector drops by a projected 18 million liters per year, and strengthened urban transport policies and regulations encouraging a modal shift in public transport.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3E09D4B-B8A9-4FD2-A924-93D9FB6407AB}"/>
              </a:ext>
            </a:extLst>
          </p:cNvPr>
          <p:cNvSpPr txBox="1">
            <a:spLocks/>
          </p:cNvSpPr>
          <p:nvPr/>
        </p:nvSpPr>
        <p:spPr bwMode="auto">
          <a:xfrm>
            <a:off x="23334" y="4259247"/>
            <a:ext cx="3985734" cy="75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00"/>
              </a:buClr>
              <a:buChar char="•"/>
              <a:defRPr kumimoji="1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00"/>
              </a:buClr>
              <a:buFont typeface="Wingdings" pitchFamily="2" charset="2"/>
              <a:buChar char="ü"/>
              <a:defRPr kumimoji="1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FFF00"/>
              </a:buClr>
              <a:buFont typeface="Wingdings" pitchFamily="2" charset="2"/>
              <a:buChar char="ü"/>
              <a:defRPr kumimoji="1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kumimoji="1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kumimoji="1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kumimoji="1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kumimoji="1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kumimoji="1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kumimoji="1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en-US" sz="3200" kern="0" dirty="0">
                <a:solidFill>
                  <a:srgbClr val="FFFF00"/>
                </a:solidFill>
              </a:rPr>
              <a:t>Funding Source</a:t>
            </a:r>
            <a:r>
              <a:rPr lang="en-US" sz="3200" b="0" kern="0" dirty="0"/>
              <a:t>: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43D61F-AEEA-403E-B11E-EA216AFFBB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33" t="29259" r="24167" b="51482"/>
          <a:stretch/>
        </p:blipFill>
        <p:spPr>
          <a:xfrm>
            <a:off x="2514600" y="4907844"/>
            <a:ext cx="3733800" cy="179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469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B0AF7-DB2B-43FD-863E-8AA70FEE9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84373-0966-4B91-BEB0-547AB284745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F94F8C-7E8B-4C15-8DBC-FC097F1C8D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66" t="21852" r="43333" b="10000"/>
          <a:stretch/>
        </p:blipFill>
        <p:spPr>
          <a:xfrm>
            <a:off x="2133600" y="1150290"/>
            <a:ext cx="5029201" cy="45361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C325E3-4984-46DA-8E37-C3A35AA232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00" t="23333" r="36522" b="5555"/>
          <a:stretch/>
        </p:blipFill>
        <p:spPr>
          <a:xfrm>
            <a:off x="7086600" y="159327"/>
            <a:ext cx="1833424" cy="668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937EA9-A00C-437B-9F71-CED88D3F6B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87" t="36667" r="33334" b="10000"/>
          <a:stretch/>
        </p:blipFill>
        <p:spPr>
          <a:xfrm>
            <a:off x="76777" y="4799539"/>
            <a:ext cx="4113646" cy="202382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585B27B-9DC2-4BA4-9CE7-1F8E4312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497539"/>
            <a:ext cx="7162800" cy="652751"/>
          </a:xfrm>
        </p:spPr>
        <p:txBody>
          <a:bodyPr/>
          <a:lstStyle/>
          <a:p>
            <a:r>
              <a:rPr lang="en-US" sz="3600" dirty="0"/>
              <a:t>ADB Engagement in the Climate Investment Funds</a:t>
            </a:r>
          </a:p>
        </p:txBody>
      </p:sp>
    </p:spTree>
    <p:extLst>
      <p:ext uri="{BB962C8B-B14F-4D97-AF65-F5344CB8AC3E}">
        <p14:creationId xmlns:p14="http://schemas.microsoft.com/office/powerpoint/2010/main" val="337835402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E90DE-E787-42C6-B5A8-D74F6DC23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A84373-0966-4B91-BEB0-547AB284745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5BF135-2E3B-47BD-9626-C72C350F1A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33" t="30964" r="39167" b="45555"/>
          <a:stretch/>
        </p:blipFill>
        <p:spPr>
          <a:xfrm>
            <a:off x="-68286" y="1690778"/>
            <a:ext cx="9212286" cy="347644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3E4CBC3-37F4-426F-982B-456336E84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97438"/>
            <a:ext cx="7772400" cy="652751"/>
          </a:xfrm>
        </p:spPr>
        <p:txBody>
          <a:bodyPr/>
          <a:lstStyle/>
          <a:p>
            <a:r>
              <a:rPr lang="en-US" sz="4000" dirty="0"/>
              <a:t>ADB Portfolio of CTF Projects</a:t>
            </a:r>
          </a:p>
        </p:txBody>
      </p:sp>
    </p:spTree>
    <p:extLst>
      <p:ext uri="{BB962C8B-B14F-4D97-AF65-F5344CB8AC3E}">
        <p14:creationId xmlns:p14="http://schemas.microsoft.com/office/powerpoint/2010/main" val="246716987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99"/>
      </a:dk2>
      <a:lt2>
        <a:srgbClr val="FFFF00"/>
      </a:lt2>
      <a:accent1>
        <a:srgbClr val="FFFF00"/>
      </a:accent1>
      <a:accent2>
        <a:srgbClr val="FF9900"/>
      </a:accent2>
      <a:accent3>
        <a:srgbClr val="AAAACA"/>
      </a:accent3>
      <a:accent4>
        <a:srgbClr val="DADADA"/>
      </a:accent4>
      <a:accent5>
        <a:srgbClr val="FFFFAA"/>
      </a:accent5>
      <a:accent6>
        <a:srgbClr val="E78A00"/>
      </a:accent6>
      <a:hlink>
        <a:srgbClr val="FF6600"/>
      </a:hlink>
      <a:folHlink>
        <a:srgbClr val="990000"/>
      </a:folHlink>
    </a:clrScheme>
    <a:fontScheme name="1_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99"/>
      </a:dk2>
      <a:lt2>
        <a:srgbClr val="FFFF00"/>
      </a:lt2>
      <a:accent1>
        <a:srgbClr val="FFFF00"/>
      </a:accent1>
      <a:accent2>
        <a:srgbClr val="FF9900"/>
      </a:accent2>
      <a:accent3>
        <a:srgbClr val="AAAACA"/>
      </a:accent3>
      <a:accent4>
        <a:srgbClr val="DADADA"/>
      </a:accent4>
      <a:accent5>
        <a:srgbClr val="FFFFAA"/>
      </a:accent5>
      <a:accent6>
        <a:srgbClr val="E78A00"/>
      </a:accent6>
      <a:hlink>
        <a:srgbClr val="FF6600"/>
      </a:hlink>
      <a:folHlink>
        <a:srgbClr val="990000"/>
      </a:folHlink>
    </a:clrScheme>
    <a:fontScheme name="1_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00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47080</TotalTime>
  <Words>366</Words>
  <Application>Microsoft Office PowerPoint</Application>
  <PresentationFormat>On-screen Show (4:3)</PresentationFormat>
  <Paragraphs>55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Tahoma</vt:lpstr>
      <vt:lpstr>Times New Roman</vt:lpstr>
      <vt:lpstr>Wingdings</vt:lpstr>
      <vt:lpstr>1_Default Design</vt:lpstr>
      <vt:lpstr>2_Default Design</vt:lpstr>
      <vt:lpstr>ADB - Climate Investment Funds</vt:lpstr>
      <vt:lpstr>Bangladesh</vt:lpstr>
      <vt:lpstr>India</vt:lpstr>
      <vt:lpstr>Indonesia</vt:lpstr>
      <vt:lpstr>Philippines</vt:lpstr>
      <vt:lpstr>Thailand</vt:lpstr>
      <vt:lpstr>Vietnam</vt:lpstr>
      <vt:lpstr>ADB Engagement in the Climate Investment Funds</vt:lpstr>
      <vt:lpstr>ADB Portfolio of CTF Projects</vt:lpstr>
      <vt:lpstr>ADB Portfolio of CTF Projects</vt:lpstr>
      <vt:lpstr>ADB Portfolio of PPCR Projects</vt:lpstr>
      <vt:lpstr>ADB Portfolio of PPCR Projects</vt:lpstr>
      <vt:lpstr>Scaling Up RE Program in Low-Income Countries</vt:lpstr>
      <vt:lpstr>Scaling Up RE Program in Low-Income Countries</vt:lpstr>
      <vt:lpstr>ADB Portfolio of FIP Projects</vt:lpstr>
      <vt:lpstr>Thank You</vt:lpstr>
    </vt:vector>
  </TitlesOfParts>
  <Company>Asian Development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Asia’s Growth:</dc:title>
  <dc:creator>LKS</dc:creator>
  <cp:lastModifiedBy>bhavin pradhan</cp:lastModifiedBy>
  <cp:revision>1367</cp:revision>
  <cp:lastPrinted>2013-11-06T10:37:45Z</cp:lastPrinted>
  <dcterms:created xsi:type="dcterms:W3CDTF">2007-10-10T03:39:08Z</dcterms:created>
  <dcterms:modified xsi:type="dcterms:W3CDTF">2018-02-07T09:20:41Z</dcterms:modified>
</cp:coreProperties>
</file>