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37" r:id="rId2"/>
  </p:sldMasterIdLst>
  <p:notesMasterIdLst>
    <p:notesMasterId r:id="rId51"/>
  </p:notesMasterIdLst>
  <p:handoutMasterIdLst>
    <p:handoutMasterId r:id="rId52"/>
  </p:handoutMasterIdLst>
  <p:sldIdLst>
    <p:sldId id="2064" r:id="rId3"/>
    <p:sldId id="2278" r:id="rId4"/>
    <p:sldId id="2219" r:id="rId5"/>
    <p:sldId id="2220" r:id="rId6"/>
    <p:sldId id="2221" r:id="rId7"/>
    <p:sldId id="2222" r:id="rId8"/>
    <p:sldId id="2273" r:id="rId9"/>
    <p:sldId id="2272" r:id="rId10"/>
    <p:sldId id="2271" r:id="rId11"/>
    <p:sldId id="2283" r:id="rId12"/>
    <p:sldId id="2282" r:id="rId13"/>
    <p:sldId id="2279" r:id="rId14"/>
    <p:sldId id="2280" r:id="rId15"/>
    <p:sldId id="2074" r:id="rId16"/>
    <p:sldId id="2156" r:id="rId17"/>
    <p:sldId id="2166" r:id="rId18"/>
    <p:sldId id="2274" r:id="rId19"/>
    <p:sldId id="2148" r:id="rId20"/>
    <p:sldId id="2176" r:id="rId21"/>
    <p:sldId id="2173" r:id="rId22"/>
    <p:sldId id="2063" r:id="rId23"/>
    <p:sldId id="2175" r:id="rId24"/>
    <p:sldId id="2153" r:id="rId25"/>
    <p:sldId id="2177" r:id="rId26"/>
    <p:sldId id="2178" r:id="rId27"/>
    <p:sldId id="2281" r:id="rId28"/>
    <p:sldId id="2154" r:id="rId29"/>
    <p:sldId id="2088" r:id="rId30"/>
    <p:sldId id="2179" r:id="rId31"/>
    <p:sldId id="2184" r:id="rId32"/>
    <p:sldId id="2185" r:id="rId33"/>
    <p:sldId id="2056" r:id="rId34"/>
    <p:sldId id="2186" r:id="rId35"/>
    <p:sldId id="2224" r:id="rId36"/>
    <p:sldId id="2225" r:id="rId37"/>
    <p:sldId id="2226" r:id="rId38"/>
    <p:sldId id="2227" r:id="rId39"/>
    <p:sldId id="2228" r:id="rId40"/>
    <p:sldId id="2229" r:id="rId41"/>
    <p:sldId id="2230" r:id="rId42"/>
    <p:sldId id="2231" r:id="rId43"/>
    <p:sldId id="2232" r:id="rId44"/>
    <p:sldId id="2233" r:id="rId45"/>
    <p:sldId id="2234" r:id="rId46"/>
    <p:sldId id="2235" r:id="rId47"/>
    <p:sldId id="2275" r:id="rId48"/>
    <p:sldId id="2236" r:id="rId49"/>
    <p:sldId id="2276" r:id="rId50"/>
  </p:sldIdLst>
  <p:sldSz cx="9144000" cy="6858000" type="screen4x3"/>
  <p:notesSz cx="7010400" cy="9296400"/>
  <p:defaultTextStyle>
    <a:defPPr>
      <a:defRPr lang="en-US"/>
    </a:defPPr>
    <a:lvl1pPr algn="ctr" rtl="0" fontAlgn="base">
      <a:spcBef>
        <a:spcPct val="50000"/>
      </a:spcBef>
      <a:spcAft>
        <a:spcPct val="0"/>
      </a:spcAft>
      <a:buChar char="•"/>
      <a:defRPr sz="3200" b="1" kern="1200">
        <a:solidFill>
          <a:schemeClr val="bg2"/>
        </a:solidFill>
        <a:latin typeface="Arial" charset="0"/>
        <a:ea typeface="+mn-ea"/>
        <a:cs typeface="Times New Roman" pitchFamily="18" charset="0"/>
      </a:defRPr>
    </a:lvl1pPr>
    <a:lvl2pPr marL="4572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2pPr>
    <a:lvl3pPr marL="9144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3pPr>
    <a:lvl4pPr marL="13716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4pPr>
    <a:lvl5pPr marL="18288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5pPr>
    <a:lvl6pPr marL="2286000" algn="l" defTabSz="914400" rtl="0" eaLnBrk="1" latinLnBrk="0" hangingPunct="1">
      <a:defRPr sz="3200" b="1" kern="1200">
        <a:solidFill>
          <a:schemeClr val="bg2"/>
        </a:solidFill>
        <a:latin typeface="Arial" charset="0"/>
        <a:ea typeface="+mn-ea"/>
        <a:cs typeface="Times New Roman" pitchFamily="18" charset="0"/>
      </a:defRPr>
    </a:lvl6pPr>
    <a:lvl7pPr marL="2743200" algn="l" defTabSz="914400" rtl="0" eaLnBrk="1" latinLnBrk="0" hangingPunct="1">
      <a:defRPr sz="3200" b="1" kern="1200">
        <a:solidFill>
          <a:schemeClr val="bg2"/>
        </a:solidFill>
        <a:latin typeface="Arial" charset="0"/>
        <a:ea typeface="+mn-ea"/>
        <a:cs typeface="Times New Roman" pitchFamily="18" charset="0"/>
      </a:defRPr>
    </a:lvl7pPr>
    <a:lvl8pPr marL="3200400" algn="l" defTabSz="914400" rtl="0" eaLnBrk="1" latinLnBrk="0" hangingPunct="1">
      <a:defRPr sz="3200" b="1" kern="1200">
        <a:solidFill>
          <a:schemeClr val="bg2"/>
        </a:solidFill>
        <a:latin typeface="Arial" charset="0"/>
        <a:ea typeface="+mn-ea"/>
        <a:cs typeface="Times New Roman" pitchFamily="18" charset="0"/>
      </a:defRPr>
    </a:lvl8pPr>
    <a:lvl9pPr marL="3657600" algn="l" defTabSz="914400" rtl="0" eaLnBrk="1" latinLnBrk="0" hangingPunct="1">
      <a:defRPr sz="3200" b="1" kern="1200">
        <a:solidFill>
          <a:schemeClr val="bg2"/>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00"/>
    <a:srgbClr val="0000FF"/>
    <a:srgbClr val="333399"/>
    <a:srgbClr val="000099"/>
    <a:srgbClr val="FF66FF"/>
    <a:srgbClr val="CC0000"/>
    <a:srgbClr val="CCFF99"/>
    <a:srgbClr val="CCFF33"/>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6" autoAdjust="0"/>
    <p:restoredTop sz="61893" autoAdjust="0"/>
  </p:normalViewPr>
  <p:slideViewPr>
    <p:cSldViewPr showGuides="1">
      <p:cViewPr varScale="1">
        <p:scale>
          <a:sx n="83" d="100"/>
          <a:sy n="83" d="100"/>
        </p:scale>
        <p:origin x="1426" y="48"/>
      </p:cViewPr>
      <p:guideLst>
        <p:guide orient="horz" pos="2160"/>
        <p:guide pos="2880"/>
      </p:guideLst>
    </p:cSldViewPr>
  </p:slideViewPr>
  <p:outlineViewPr>
    <p:cViewPr>
      <p:scale>
        <a:sx n="33" d="100"/>
        <a:sy n="33" d="100"/>
      </p:scale>
      <p:origin x="0" y="15198"/>
    </p:cViewPr>
    <p:sldLst>
      <p:sld r:id="rId1" collapse="1"/>
      <p:sld r:id="rId2" collapse="1"/>
    </p:sldLst>
  </p:outlineViewPr>
  <p:notesTextViewPr>
    <p:cViewPr>
      <p:scale>
        <a:sx n="100" d="100"/>
        <a:sy n="100" d="100"/>
      </p:scale>
      <p:origin x="0" y="0"/>
    </p:cViewPr>
  </p:notesTextViewPr>
  <p:sorterViewPr>
    <p:cViewPr>
      <p:scale>
        <a:sx n="80" d="100"/>
        <a:sy n="80" d="100"/>
      </p:scale>
      <p:origin x="0" y="9774"/>
    </p:cViewPr>
  </p:sorterViewPr>
  <p:notesViewPr>
    <p:cSldViewPr showGuides="1">
      <p:cViewPr>
        <p:scale>
          <a:sx n="80" d="100"/>
          <a:sy n="80" d="100"/>
        </p:scale>
        <p:origin x="-3632" y="-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B1D\AppData\Local\Temp\T01FO00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1D\AppData\Local\Temp\T01FO00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pPr>
        <a:noFill/>
      </c:spPr>
    </c:sideWall>
    <c:backWall>
      <c:thickness val="0"/>
      <c:spPr>
        <a:noFill/>
      </c:spPr>
    </c:backWall>
    <c:plotArea>
      <c:layout>
        <c:manualLayout>
          <c:layoutTarget val="inner"/>
          <c:xMode val="edge"/>
          <c:yMode val="edge"/>
          <c:x val="5.8461655601484898E-2"/>
          <c:y val="2.5166936718431E-2"/>
          <c:w val="0.89250452057051199"/>
          <c:h val="0.89489046671581995"/>
        </c:manualLayout>
      </c:layout>
      <c:area3DChart>
        <c:grouping val="standard"/>
        <c:varyColors val="0"/>
        <c:ser>
          <c:idx val="0"/>
          <c:order val="0"/>
          <c:tx>
            <c:strRef>
              <c:f>Sheet1!$B$1</c:f>
              <c:strCache>
                <c:ptCount val="1"/>
                <c:pt idx="0">
                  <c:v>Public transport mode share in Asia and the Pacific</c:v>
                </c:pt>
              </c:strCache>
            </c:strRef>
          </c:tx>
          <c:spPr>
            <a:solidFill>
              <a:srgbClr val="339966"/>
            </a:solidFill>
            <a:ln w="127000">
              <a:solidFill>
                <a:srgbClr val="006C31"/>
              </a:solidFill>
            </a:ln>
          </c:spPr>
          <c:cat>
            <c:numRef>
              <c:f>Sheet1!$A$2:$A$10</c:f>
              <c:numCache>
                <c:formatCode>General</c:formatCode>
                <c:ptCount val="9"/>
                <c:pt idx="0">
                  <c:v>2010</c:v>
                </c:pt>
                <c:pt idx="2">
                  <c:v>2020</c:v>
                </c:pt>
                <c:pt idx="4">
                  <c:v>2030</c:v>
                </c:pt>
                <c:pt idx="6">
                  <c:v>2040</c:v>
                </c:pt>
                <c:pt idx="8">
                  <c:v>2050</c:v>
                </c:pt>
              </c:numCache>
            </c:numRef>
          </c:cat>
          <c:val>
            <c:numRef>
              <c:f>Sheet1!$B$2:$B$10</c:f>
              <c:numCache>
                <c:formatCode>General</c:formatCode>
                <c:ptCount val="9"/>
                <c:pt idx="0">
                  <c:v>59.7</c:v>
                </c:pt>
                <c:pt idx="1">
                  <c:v>50.9</c:v>
                </c:pt>
                <c:pt idx="2">
                  <c:v>44.6</c:v>
                </c:pt>
                <c:pt idx="3">
                  <c:v>39</c:v>
                </c:pt>
                <c:pt idx="4">
                  <c:v>35.200000000000003</c:v>
                </c:pt>
                <c:pt idx="5">
                  <c:v>31.9</c:v>
                </c:pt>
                <c:pt idx="6">
                  <c:v>29.4</c:v>
                </c:pt>
                <c:pt idx="7">
                  <c:v>27.6</c:v>
                </c:pt>
                <c:pt idx="8">
                  <c:v>26.5</c:v>
                </c:pt>
              </c:numCache>
            </c:numRef>
          </c:val>
          <c:extLst>
            <c:ext xmlns:c16="http://schemas.microsoft.com/office/drawing/2014/chart" uri="{C3380CC4-5D6E-409C-BE32-E72D297353CC}">
              <c16:uniqueId val="{00000000-D7B4-4C16-AA3B-E708D636041F}"/>
            </c:ext>
          </c:extLst>
        </c:ser>
        <c:ser>
          <c:idx val="1"/>
          <c:order val="1"/>
          <c:tx>
            <c:strRef>
              <c:f>Sheet1!$C$1</c:f>
              <c:strCache>
                <c:ptCount val="1"/>
                <c:pt idx="0">
                  <c:v>Private motorized</c:v>
                </c:pt>
              </c:strCache>
            </c:strRef>
          </c:tx>
          <c:spPr>
            <a:solidFill>
              <a:schemeClr val="tx1"/>
            </a:solidFill>
          </c:spPr>
          <c:cat>
            <c:numRef>
              <c:f>Sheet1!$A$2:$A$10</c:f>
              <c:numCache>
                <c:formatCode>General</c:formatCode>
                <c:ptCount val="9"/>
                <c:pt idx="0">
                  <c:v>2010</c:v>
                </c:pt>
                <c:pt idx="2">
                  <c:v>2020</c:v>
                </c:pt>
                <c:pt idx="4">
                  <c:v>2030</c:v>
                </c:pt>
                <c:pt idx="6">
                  <c:v>2040</c:v>
                </c:pt>
                <c:pt idx="8">
                  <c:v>2050</c:v>
                </c:pt>
              </c:numCache>
            </c:numRef>
          </c:cat>
          <c:val>
            <c:numRef>
              <c:f>Sheet1!$C$2:$C$10</c:f>
              <c:numCache>
                <c:formatCode>General</c:formatCode>
                <c:ptCount val="9"/>
                <c:pt idx="0">
                  <c:v>32.1</c:v>
                </c:pt>
                <c:pt idx="1">
                  <c:v>40.9</c:v>
                </c:pt>
                <c:pt idx="2">
                  <c:v>47.2</c:v>
                </c:pt>
                <c:pt idx="3">
                  <c:v>52.6</c:v>
                </c:pt>
                <c:pt idx="4">
                  <c:v>56.2</c:v>
                </c:pt>
                <c:pt idx="5">
                  <c:v>59.5</c:v>
                </c:pt>
                <c:pt idx="6">
                  <c:v>61.9</c:v>
                </c:pt>
                <c:pt idx="7">
                  <c:v>63.8</c:v>
                </c:pt>
                <c:pt idx="8">
                  <c:v>64.8</c:v>
                </c:pt>
              </c:numCache>
            </c:numRef>
          </c:val>
          <c:extLst>
            <c:ext xmlns:c16="http://schemas.microsoft.com/office/drawing/2014/chart" uri="{C3380CC4-5D6E-409C-BE32-E72D297353CC}">
              <c16:uniqueId val="{00000001-D7B4-4C16-AA3B-E708D636041F}"/>
            </c:ext>
          </c:extLst>
        </c:ser>
        <c:dLbls>
          <c:showLegendKey val="0"/>
          <c:showVal val="0"/>
          <c:showCatName val="0"/>
          <c:showSerName val="0"/>
          <c:showPercent val="0"/>
          <c:showBubbleSize val="0"/>
        </c:dLbls>
        <c:axId val="2130597112"/>
        <c:axId val="2130604152"/>
        <c:axId val="2130644872"/>
      </c:area3DChart>
      <c:catAx>
        <c:axId val="2130597112"/>
        <c:scaling>
          <c:orientation val="minMax"/>
        </c:scaling>
        <c:delete val="0"/>
        <c:axPos val="b"/>
        <c:numFmt formatCode="General" sourceLinked="1"/>
        <c:majorTickMark val="out"/>
        <c:minorTickMark val="none"/>
        <c:tickLblPos val="nextTo"/>
        <c:txPr>
          <a:bodyPr/>
          <a:lstStyle/>
          <a:p>
            <a:pPr>
              <a:defRPr lang="en-US" b="1"/>
            </a:pPr>
            <a:endParaRPr lang="en-US"/>
          </a:p>
        </c:txPr>
        <c:crossAx val="2130604152"/>
        <c:crosses val="autoZero"/>
        <c:auto val="1"/>
        <c:lblAlgn val="ctr"/>
        <c:lblOffset val="100"/>
        <c:noMultiLvlLbl val="0"/>
      </c:catAx>
      <c:valAx>
        <c:axId val="2130604152"/>
        <c:scaling>
          <c:orientation val="minMax"/>
        </c:scaling>
        <c:delete val="0"/>
        <c:axPos val="l"/>
        <c:majorGridlines/>
        <c:numFmt formatCode="General" sourceLinked="1"/>
        <c:majorTickMark val="out"/>
        <c:minorTickMark val="none"/>
        <c:tickLblPos val="nextTo"/>
        <c:txPr>
          <a:bodyPr/>
          <a:lstStyle/>
          <a:p>
            <a:pPr>
              <a:defRPr lang="en-US" b="1"/>
            </a:pPr>
            <a:endParaRPr lang="en-US"/>
          </a:p>
        </c:txPr>
        <c:crossAx val="2130597112"/>
        <c:crosses val="autoZero"/>
        <c:crossBetween val="midCat"/>
      </c:valAx>
      <c:serAx>
        <c:axId val="2130644872"/>
        <c:scaling>
          <c:orientation val="minMax"/>
        </c:scaling>
        <c:delete val="1"/>
        <c:axPos val="b"/>
        <c:majorTickMark val="out"/>
        <c:minorTickMark val="none"/>
        <c:tickLblPos val="none"/>
        <c:crossAx val="2130604152"/>
        <c:crosses val="autoZero"/>
      </c:serAx>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61655601484898E-2"/>
          <c:y val="2.5166936718431E-2"/>
          <c:w val="0.892504520570511"/>
          <c:h val="0.89489046671581995"/>
        </c:manualLayout>
      </c:layout>
      <c:areaChart>
        <c:grouping val="standard"/>
        <c:varyColors val="0"/>
        <c:ser>
          <c:idx val="0"/>
          <c:order val="0"/>
          <c:tx>
            <c:strRef>
              <c:f>Sheet1!$B$1</c:f>
              <c:strCache>
                <c:ptCount val="1"/>
                <c:pt idx="0">
                  <c:v>Public transport mode share in Asia and the Pacific</c:v>
                </c:pt>
              </c:strCache>
            </c:strRef>
          </c:tx>
          <c:spPr>
            <a:solidFill>
              <a:srgbClr val="339966"/>
            </a:solidFill>
            <a:ln w="127000">
              <a:solidFill>
                <a:srgbClr val="006C31"/>
              </a:solidFill>
            </a:ln>
          </c:spPr>
          <c:cat>
            <c:numRef>
              <c:f>Sheet1!$A$2:$A$4</c:f>
              <c:numCache>
                <c:formatCode>General</c:formatCode>
                <c:ptCount val="3"/>
                <c:pt idx="0">
                  <c:v>2010</c:v>
                </c:pt>
                <c:pt idx="2">
                  <c:v>2020</c:v>
                </c:pt>
              </c:numCache>
            </c:numRef>
          </c:cat>
          <c:val>
            <c:numRef>
              <c:f>Sheet1!$B$2:$B$4</c:f>
              <c:numCache>
                <c:formatCode>General</c:formatCode>
                <c:ptCount val="3"/>
                <c:pt idx="0">
                  <c:v>59.7</c:v>
                </c:pt>
                <c:pt idx="1">
                  <c:v>50.9</c:v>
                </c:pt>
                <c:pt idx="2">
                  <c:v>44.6</c:v>
                </c:pt>
              </c:numCache>
            </c:numRef>
          </c:val>
          <c:extLst>
            <c:ext xmlns:c16="http://schemas.microsoft.com/office/drawing/2014/chart" uri="{C3380CC4-5D6E-409C-BE32-E72D297353CC}">
              <c16:uniqueId val="{00000000-EEAD-46BE-B0B0-ED73B51D072E}"/>
            </c:ext>
          </c:extLst>
        </c:ser>
        <c:ser>
          <c:idx val="1"/>
          <c:order val="1"/>
          <c:tx>
            <c:strRef>
              <c:f>Sheet1!$C$1</c:f>
              <c:strCache>
                <c:ptCount val="1"/>
                <c:pt idx="0">
                  <c:v>Private motorized</c:v>
                </c:pt>
              </c:strCache>
            </c:strRef>
          </c:tx>
          <c:spPr>
            <a:solidFill>
              <a:schemeClr val="tx1"/>
            </a:solidFill>
          </c:spPr>
          <c:trendline>
            <c:trendlineType val="linear"/>
            <c:dispRSqr val="0"/>
            <c:dispEq val="0"/>
          </c:trendline>
          <c:cat>
            <c:numRef>
              <c:f>Sheet1!$A$2:$A$4</c:f>
              <c:numCache>
                <c:formatCode>General</c:formatCode>
                <c:ptCount val="3"/>
                <c:pt idx="0">
                  <c:v>2010</c:v>
                </c:pt>
                <c:pt idx="2">
                  <c:v>2020</c:v>
                </c:pt>
              </c:numCache>
            </c:numRef>
          </c:cat>
          <c:val>
            <c:numRef>
              <c:f>Sheet1!$C$2:$C$4</c:f>
              <c:numCache>
                <c:formatCode>General</c:formatCode>
                <c:ptCount val="3"/>
                <c:pt idx="0">
                  <c:v>32.1</c:v>
                </c:pt>
                <c:pt idx="1">
                  <c:v>40.9</c:v>
                </c:pt>
                <c:pt idx="2">
                  <c:v>47.2</c:v>
                </c:pt>
              </c:numCache>
            </c:numRef>
          </c:val>
          <c:extLst>
            <c:ext xmlns:c16="http://schemas.microsoft.com/office/drawing/2014/chart" uri="{C3380CC4-5D6E-409C-BE32-E72D297353CC}">
              <c16:uniqueId val="{00000002-EEAD-46BE-B0B0-ED73B51D072E}"/>
            </c:ext>
          </c:extLst>
        </c:ser>
        <c:dLbls>
          <c:showLegendKey val="0"/>
          <c:showVal val="0"/>
          <c:showCatName val="0"/>
          <c:showSerName val="0"/>
          <c:showPercent val="0"/>
          <c:showBubbleSize val="0"/>
        </c:dLbls>
        <c:axId val="-2061736552"/>
        <c:axId val="-2061558696"/>
      </c:areaChart>
      <c:catAx>
        <c:axId val="-2061736552"/>
        <c:scaling>
          <c:orientation val="minMax"/>
        </c:scaling>
        <c:delete val="0"/>
        <c:axPos val="b"/>
        <c:numFmt formatCode="General" sourceLinked="1"/>
        <c:majorTickMark val="out"/>
        <c:minorTickMark val="none"/>
        <c:tickLblPos val="nextTo"/>
        <c:txPr>
          <a:bodyPr/>
          <a:lstStyle/>
          <a:p>
            <a:pPr>
              <a:defRPr lang="en-US" b="1"/>
            </a:pPr>
            <a:endParaRPr lang="en-US"/>
          </a:p>
        </c:txPr>
        <c:crossAx val="-2061558696"/>
        <c:crosses val="autoZero"/>
        <c:auto val="1"/>
        <c:lblAlgn val="ctr"/>
        <c:lblOffset val="100"/>
        <c:noMultiLvlLbl val="0"/>
      </c:catAx>
      <c:valAx>
        <c:axId val="-2061558696"/>
        <c:scaling>
          <c:orientation val="minMax"/>
        </c:scaling>
        <c:delete val="0"/>
        <c:axPos val="l"/>
        <c:majorGridlines/>
        <c:numFmt formatCode="General" sourceLinked="1"/>
        <c:majorTickMark val="out"/>
        <c:minorTickMark val="none"/>
        <c:tickLblPos val="nextTo"/>
        <c:txPr>
          <a:bodyPr/>
          <a:lstStyle/>
          <a:p>
            <a:pPr>
              <a:defRPr lang="en-US" b="1"/>
            </a:pPr>
            <a:endParaRPr lang="en-US"/>
          </a:p>
        </c:txPr>
        <c:crossAx val="-2061736552"/>
        <c:crosses val="autoZero"/>
        <c:crossBetween val="midCat"/>
      </c:valAx>
      <c:spPr>
        <a:noFill/>
      </c:spPr>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Total Forest Cover (km2)</a:t>
            </a:r>
          </a:p>
        </c:rich>
      </c:tx>
      <c:overlay val="0"/>
    </c:title>
    <c:autoTitleDeleted val="0"/>
    <c:plotArea>
      <c:layout/>
      <c:lineChart>
        <c:grouping val="standard"/>
        <c:varyColors val="0"/>
        <c:ser>
          <c:idx val="0"/>
          <c:order val="0"/>
          <c:tx>
            <c:strRef>
              <c:f>Sheet1!$A$2</c:f>
              <c:strCache>
                <c:ptCount val="1"/>
                <c:pt idx="0">
                  <c:v>Forest Cover</c:v>
                </c:pt>
              </c:strCache>
            </c:strRef>
          </c:tx>
          <c:marker>
            <c:symbol val="none"/>
          </c:marker>
          <c:cat>
            <c:numRef>
              <c:f>Sheet1!$B$1:$E$1</c:f>
              <c:numCache>
                <c:formatCode>General</c:formatCode>
                <c:ptCount val="4"/>
                <c:pt idx="0">
                  <c:v>1990</c:v>
                </c:pt>
                <c:pt idx="1">
                  <c:v>2000</c:v>
                </c:pt>
                <c:pt idx="2">
                  <c:v>2005</c:v>
                </c:pt>
                <c:pt idx="3">
                  <c:v>2010</c:v>
                </c:pt>
              </c:numCache>
            </c:numRef>
          </c:cat>
          <c:val>
            <c:numRef>
              <c:f>Sheet1!$B$2:$E$2</c:f>
              <c:numCache>
                <c:formatCode>0</c:formatCode>
                <c:ptCount val="4"/>
                <c:pt idx="0">
                  <c:v>592666.00899999996</c:v>
                </c:pt>
                <c:pt idx="1">
                  <c:v>585264.73700000008</c:v>
                </c:pt>
                <c:pt idx="2">
                  <c:v>597879.85100000072</c:v>
                </c:pt>
                <c:pt idx="3">
                  <c:v>604982.54800000042</c:v>
                </c:pt>
              </c:numCache>
            </c:numRef>
          </c:val>
          <c:smooth val="0"/>
          <c:extLst>
            <c:ext xmlns:c16="http://schemas.microsoft.com/office/drawing/2014/chart" uri="{C3380CC4-5D6E-409C-BE32-E72D297353CC}">
              <c16:uniqueId val="{00000000-75B2-4A41-A034-435E1AA394F5}"/>
            </c:ext>
          </c:extLst>
        </c:ser>
        <c:dLbls>
          <c:showLegendKey val="0"/>
          <c:showVal val="0"/>
          <c:showCatName val="0"/>
          <c:showSerName val="0"/>
          <c:showPercent val="0"/>
          <c:showBubbleSize val="0"/>
        </c:dLbls>
        <c:smooth val="0"/>
        <c:axId val="-2136292728"/>
        <c:axId val="-2124480632"/>
      </c:lineChart>
      <c:catAx>
        <c:axId val="-2136292728"/>
        <c:scaling>
          <c:orientation val="minMax"/>
        </c:scaling>
        <c:delete val="0"/>
        <c:axPos val="b"/>
        <c:numFmt formatCode="General" sourceLinked="1"/>
        <c:majorTickMark val="out"/>
        <c:minorTickMark val="none"/>
        <c:tickLblPos val="nextTo"/>
        <c:crossAx val="-2124480632"/>
        <c:crosses val="autoZero"/>
        <c:auto val="1"/>
        <c:lblAlgn val="ctr"/>
        <c:lblOffset val="100"/>
        <c:noMultiLvlLbl val="0"/>
      </c:catAx>
      <c:valAx>
        <c:axId val="-2124480632"/>
        <c:scaling>
          <c:orientation val="minMax"/>
        </c:scaling>
        <c:delete val="0"/>
        <c:axPos val="l"/>
        <c:majorGridlines/>
        <c:numFmt formatCode="0" sourceLinked="1"/>
        <c:majorTickMark val="out"/>
        <c:minorTickMark val="none"/>
        <c:tickLblPos val="nextTo"/>
        <c:crossAx val="-213629272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Forest Cover Change </a:t>
            </a:r>
          </a:p>
        </c:rich>
      </c:tx>
      <c:overlay val="0"/>
    </c:title>
    <c:autoTitleDeleted val="0"/>
    <c:plotArea>
      <c:layout/>
      <c:barChart>
        <c:barDir val="col"/>
        <c:grouping val="clustered"/>
        <c:varyColors val="0"/>
        <c:ser>
          <c:idx val="0"/>
          <c:order val="0"/>
          <c:tx>
            <c:strRef>
              <c:f>T01FO000!$U$47</c:f>
              <c:strCache>
                <c:ptCount val="1"/>
                <c:pt idx="0">
                  <c:v>1990-2010</c:v>
                </c:pt>
              </c:strCache>
            </c:strRef>
          </c:tx>
          <c:invertIfNegative val="0"/>
          <c:cat>
            <c:strRef>
              <c:f>T01FO000!$D$48:$D$234</c:f>
              <c:strCache>
                <c:ptCount val="7"/>
                <c:pt idx="0">
                  <c:v>P.R. China</c:v>
                </c:pt>
                <c:pt idx="1">
                  <c:v>Indonesia</c:v>
                </c:pt>
                <c:pt idx="2">
                  <c:v>Lao PDR</c:v>
                </c:pt>
                <c:pt idx="3">
                  <c:v>Myanmar</c:v>
                </c:pt>
                <c:pt idx="4">
                  <c:v>PNG</c:v>
                </c:pt>
                <c:pt idx="5">
                  <c:v>Thailand</c:v>
                </c:pt>
                <c:pt idx="6">
                  <c:v>Viet Nam</c:v>
                </c:pt>
              </c:strCache>
            </c:strRef>
          </c:cat>
          <c:val>
            <c:numRef>
              <c:f>T01FO000!$U$48:$U$234</c:f>
              <c:numCache>
                <c:formatCode>0%</c:formatCode>
                <c:ptCount val="7"/>
                <c:pt idx="0">
                  <c:v>0.31640454471982399</c:v>
                </c:pt>
                <c:pt idx="1">
                  <c:v>-0.20340798852756301</c:v>
                </c:pt>
                <c:pt idx="2">
                  <c:v>-9.0273766893843102E-2</c:v>
                </c:pt>
                <c:pt idx="3">
                  <c:v>-0.18983629965832</c:v>
                </c:pt>
                <c:pt idx="4">
                  <c:v>-8.8728864638517896E-2</c:v>
                </c:pt>
                <c:pt idx="5">
                  <c:v>-2.9515576244309099E-2</c:v>
                </c:pt>
                <c:pt idx="6">
                  <c:v>0.47356616469080398</c:v>
                </c:pt>
              </c:numCache>
            </c:numRef>
          </c:val>
          <c:extLst>
            <c:ext xmlns:c16="http://schemas.microsoft.com/office/drawing/2014/chart" uri="{C3380CC4-5D6E-409C-BE32-E72D297353CC}">
              <c16:uniqueId val="{00000000-F7DE-4D4A-B7D9-69F1A6B35872}"/>
            </c:ext>
          </c:extLst>
        </c:ser>
        <c:dLbls>
          <c:showLegendKey val="0"/>
          <c:showVal val="0"/>
          <c:showCatName val="0"/>
          <c:showSerName val="0"/>
          <c:showPercent val="0"/>
          <c:showBubbleSize val="0"/>
        </c:dLbls>
        <c:gapWidth val="150"/>
        <c:axId val="2130069800"/>
        <c:axId val="2130057992"/>
      </c:barChart>
      <c:catAx>
        <c:axId val="2130069800"/>
        <c:scaling>
          <c:orientation val="minMax"/>
        </c:scaling>
        <c:delete val="0"/>
        <c:axPos val="b"/>
        <c:numFmt formatCode="General" sourceLinked="0"/>
        <c:majorTickMark val="none"/>
        <c:minorTickMark val="none"/>
        <c:tickLblPos val="nextTo"/>
        <c:crossAx val="2130057992"/>
        <c:crosses val="autoZero"/>
        <c:auto val="1"/>
        <c:lblAlgn val="ctr"/>
        <c:lblOffset val="100"/>
        <c:noMultiLvlLbl val="0"/>
      </c:catAx>
      <c:valAx>
        <c:axId val="2130057992"/>
        <c:scaling>
          <c:orientation val="minMax"/>
          <c:max val="0.5"/>
          <c:min val="-0.3"/>
        </c:scaling>
        <c:delete val="0"/>
        <c:axPos val="l"/>
        <c:majorGridlines/>
        <c:title>
          <c:tx>
            <c:rich>
              <a:bodyPr/>
              <a:lstStyle/>
              <a:p>
                <a:pPr>
                  <a:defRPr/>
                </a:pPr>
                <a:r>
                  <a:rPr lang="en-US"/>
                  <a:t>% change</a:t>
                </a:r>
              </a:p>
            </c:rich>
          </c:tx>
          <c:overlay val="0"/>
        </c:title>
        <c:numFmt formatCode="0%" sourceLinked="1"/>
        <c:majorTickMark val="none"/>
        <c:minorTickMark val="none"/>
        <c:tickLblPos val="nextTo"/>
        <c:crossAx val="2130069800"/>
        <c:crosses val="autoZero"/>
        <c:crossBetween val="between"/>
      </c:valAx>
      <c:dTable>
        <c:showHorzBorder val="1"/>
        <c:showVertBorder val="1"/>
        <c:showOutline val="1"/>
        <c:showKeys val="0"/>
        <c:txPr>
          <a:bodyPr/>
          <a:lstStyle/>
          <a:p>
            <a:pPr rtl="0">
              <a:defRPr sz="800"/>
            </a:pPr>
            <a:endParaRPr lang="en-US"/>
          </a:p>
        </c:txPr>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Food Provison Index</a:t>
            </a:r>
          </a:p>
        </c:rich>
      </c:tx>
      <c:overlay val="0"/>
    </c:title>
    <c:autoTitleDeleted val="0"/>
    <c:plotArea>
      <c:layout/>
      <c:barChart>
        <c:barDir val="col"/>
        <c:grouping val="stacked"/>
        <c:varyColors val="0"/>
        <c:ser>
          <c:idx val="0"/>
          <c:order val="0"/>
          <c:tx>
            <c:strRef>
              <c:f>Sheet1!$E$1</c:f>
              <c:strCache>
                <c:ptCount val="1"/>
                <c:pt idx="0">
                  <c:v>Index Value (1-100)</c:v>
                </c:pt>
              </c:strCache>
            </c:strRef>
          </c:tx>
          <c:invertIfNegative val="0"/>
          <c:cat>
            <c:strRef>
              <c:f>Sheet1!$D$2:$D$10</c:f>
              <c:strCache>
                <c:ptCount val="9"/>
                <c:pt idx="0">
                  <c:v>Solomon Islands</c:v>
                </c:pt>
                <c:pt idx="1">
                  <c:v>Vanuatu</c:v>
                </c:pt>
                <c:pt idx="2">
                  <c:v>PNG</c:v>
                </c:pt>
                <c:pt idx="3">
                  <c:v>PRC (China)</c:v>
                </c:pt>
                <c:pt idx="4">
                  <c:v>Thailand</c:v>
                </c:pt>
                <c:pt idx="5">
                  <c:v>United States</c:v>
                </c:pt>
                <c:pt idx="6">
                  <c:v>Indonesia</c:v>
                </c:pt>
                <c:pt idx="7">
                  <c:v>Philippines</c:v>
                </c:pt>
                <c:pt idx="8">
                  <c:v>India</c:v>
                </c:pt>
              </c:strCache>
            </c:strRef>
          </c:cat>
          <c:val>
            <c:numRef>
              <c:f>Sheet1!$E$2:$E$10</c:f>
              <c:numCache>
                <c:formatCode>General</c:formatCode>
                <c:ptCount val="9"/>
                <c:pt idx="0">
                  <c:v>93</c:v>
                </c:pt>
                <c:pt idx="1">
                  <c:v>88</c:v>
                </c:pt>
                <c:pt idx="2">
                  <c:v>85</c:v>
                </c:pt>
                <c:pt idx="3">
                  <c:v>68</c:v>
                </c:pt>
                <c:pt idx="4">
                  <c:v>63</c:v>
                </c:pt>
                <c:pt idx="5">
                  <c:v>40</c:v>
                </c:pt>
                <c:pt idx="6">
                  <c:v>23</c:v>
                </c:pt>
                <c:pt idx="7">
                  <c:v>17</c:v>
                </c:pt>
                <c:pt idx="8">
                  <c:v>13</c:v>
                </c:pt>
              </c:numCache>
            </c:numRef>
          </c:val>
          <c:extLst>
            <c:ext xmlns:c16="http://schemas.microsoft.com/office/drawing/2014/chart" uri="{C3380CC4-5D6E-409C-BE32-E72D297353CC}">
              <c16:uniqueId val="{00000000-1791-4077-B1F2-EFCA7991DF93}"/>
            </c:ext>
          </c:extLst>
        </c:ser>
        <c:dLbls>
          <c:showLegendKey val="0"/>
          <c:showVal val="0"/>
          <c:showCatName val="0"/>
          <c:showSerName val="0"/>
          <c:showPercent val="0"/>
          <c:showBubbleSize val="0"/>
        </c:dLbls>
        <c:gapWidth val="150"/>
        <c:overlap val="100"/>
        <c:axId val="-2044942824"/>
        <c:axId val="-2045131608"/>
      </c:barChart>
      <c:catAx>
        <c:axId val="-2044942824"/>
        <c:scaling>
          <c:orientation val="minMax"/>
        </c:scaling>
        <c:delete val="0"/>
        <c:axPos val="b"/>
        <c:numFmt formatCode="General" sourceLinked="0"/>
        <c:majorTickMark val="out"/>
        <c:minorTickMark val="none"/>
        <c:tickLblPos val="nextTo"/>
        <c:crossAx val="-2045131608"/>
        <c:crosses val="autoZero"/>
        <c:auto val="1"/>
        <c:lblAlgn val="ctr"/>
        <c:lblOffset val="100"/>
        <c:noMultiLvlLbl val="0"/>
      </c:catAx>
      <c:valAx>
        <c:axId val="-2045131608"/>
        <c:scaling>
          <c:orientation val="minMax"/>
        </c:scaling>
        <c:delete val="0"/>
        <c:axPos val="l"/>
        <c:majorGridlines/>
        <c:numFmt formatCode="General" sourceLinked="1"/>
        <c:majorTickMark val="out"/>
        <c:minorTickMark val="none"/>
        <c:tickLblPos val="nextTo"/>
        <c:crossAx val="-2044942824"/>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A51C2-6E72-46C9-9E3B-97F350458C94}" type="doc">
      <dgm:prSet loTypeId="urn:microsoft.com/office/officeart/2005/8/layout/hList7#1" loCatId="list" qsTypeId="urn:microsoft.com/office/officeart/2005/8/quickstyle/simple1" qsCatId="simple" csTypeId="urn:microsoft.com/office/officeart/2005/8/colors/colorful1#1" csCatId="colorful" phldr="1"/>
      <dgm:spPr/>
      <dgm:t>
        <a:bodyPr/>
        <a:lstStyle/>
        <a:p>
          <a:endParaRPr lang="en-AU"/>
        </a:p>
      </dgm:t>
    </dgm:pt>
    <dgm:pt modelId="{89216A79-CE69-40F0-8B29-14C3F3AC837C}">
      <dgm:prSet/>
      <dgm:spPr>
        <a:solidFill>
          <a:srgbClr val="FF3300"/>
        </a:solidFill>
      </dgm:spPr>
      <dgm:t>
        <a:bodyPr/>
        <a:lstStyle/>
        <a:p>
          <a:r>
            <a:rPr lang="en-AU" dirty="0">
              <a:solidFill>
                <a:schemeClr val="bg2"/>
              </a:solidFill>
            </a:rPr>
            <a:t>Promoting a shift to sustainable infrastructure</a:t>
          </a:r>
        </a:p>
      </dgm:t>
    </dgm:pt>
    <dgm:pt modelId="{4A844CD3-8A66-4128-9D9A-4070FB3B5418}" type="parTrans" cxnId="{39427D0F-6517-40C3-8B76-3660BA2F1C0C}">
      <dgm:prSet/>
      <dgm:spPr/>
      <dgm:t>
        <a:bodyPr/>
        <a:lstStyle/>
        <a:p>
          <a:endParaRPr lang="en-AU">
            <a:solidFill>
              <a:schemeClr val="bg2"/>
            </a:solidFill>
          </a:endParaRPr>
        </a:p>
      </dgm:t>
    </dgm:pt>
    <dgm:pt modelId="{26F0F2D6-ECBA-48DC-A805-0B27E35087E1}" type="sibTrans" cxnId="{39427D0F-6517-40C3-8B76-3660BA2F1C0C}">
      <dgm:prSet/>
      <dgm:spPr/>
      <dgm:t>
        <a:bodyPr/>
        <a:lstStyle/>
        <a:p>
          <a:endParaRPr lang="en-AU">
            <a:solidFill>
              <a:schemeClr val="bg2"/>
            </a:solidFill>
          </a:endParaRPr>
        </a:p>
      </dgm:t>
    </dgm:pt>
    <dgm:pt modelId="{60F25B6D-9BAA-47E6-8BCA-F3A11FEFDEC0}">
      <dgm:prSet/>
      <dgm:spPr>
        <a:solidFill>
          <a:srgbClr val="92D050"/>
        </a:solidFill>
      </dgm:spPr>
      <dgm:t>
        <a:bodyPr/>
        <a:lstStyle/>
        <a:p>
          <a:r>
            <a:rPr lang="en-AU" dirty="0">
              <a:solidFill>
                <a:schemeClr val="bg2"/>
              </a:solidFill>
            </a:rPr>
            <a:t>Investing in natural capital</a:t>
          </a:r>
        </a:p>
      </dgm:t>
    </dgm:pt>
    <dgm:pt modelId="{0C65F21A-FC15-41B1-9E0F-987215BE1657}" type="parTrans" cxnId="{6E0FD77C-F157-4D16-99E2-87D35F25927F}">
      <dgm:prSet/>
      <dgm:spPr/>
      <dgm:t>
        <a:bodyPr/>
        <a:lstStyle/>
        <a:p>
          <a:endParaRPr lang="en-AU">
            <a:solidFill>
              <a:schemeClr val="bg2"/>
            </a:solidFill>
          </a:endParaRPr>
        </a:p>
      </dgm:t>
    </dgm:pt>
    <dgm:pt modelId="{39E86A8E-1009-4ABA-8234-D1C10455C54F}" type="sibTrans" cxnId="{6E0FD77C-F157-4D16-99E2-87D35F25927F}">
      <dgm:prSet/>
      <dgm:spPr/>
      <dgm:t>
        <a:bodyPr/>
        <a:lstStyle/>
        <a:p>
          <a:endParaRPr lang="en-AU">
            <a:solidFill>
              <a:schemeClr val="bg2"/>
            </a:solidFill>
          </a:endParaRPr>
        </a:p>
      </dgm:t>
    </dgm:pt>
    <dgm:pt modelId="{C6ACC369-41CC-409C-BBBE-E12D73AD494B}">
      <dgm:prSet/>
      <dgm:spPr>
        <a:ln>
          <a:solidFill>
            <a:srgbClr val="99CCFF"/>
          </a:solidFill>
        </a:ln>
      </dgm:spPr>
      <dgm:t>
        <a:bodyPr/>
        <a:lstStyle/>
        <a:p>
          <a:r>
            <a:rPr lang="en-AU" dirty="0">
              <a:solidFill>
                <a:schemeClr val="bg2"/>
              </a:solidFill>
            </a:rPr>
            <a:t>Strengthening governance and management capacities</a:t>
          </a:r>
        </a:p>
      </dgm:t>
    </dgm:pt>
    <dgm:pt modelId="{D6DB4660-BA4B-42C4-B65F-F83068A7FDD9}" type="parTrans" cxnId="{20720CE5-6729-4C44-B869-1E105C9DCFD5}">
      <dgm:prSet/>
      <dgm:spPr/>
      <dgm:t>
        <a:bodyPr/>
        <a:lstStyle/>
        <a:p>
          <a:endParaRPr lang="en-AU">
            <a:solidFill>
              <a:schemeClr val="bg2"/>
            </a:solidFill>
          </a:endParaRPr>
        </a:p>
      </dgm:t>
    </dgm:pt>
    <dgm:pt modelId="{969FAB94-D99B-4C2A-A02D-44FE5762D82B}" type="sibTrans" cxnId="{20720CE5-6729-4C44-B869-1E105C9DCFD5}">
      <dgm:prSet/>
      <dgm:spPr/>
      <dgm:t>
        <a:bodyPr/>
        <a:lstStyle/>
        <a:p>
          <a:endParaRPr lang="en-AU">
            <a:solidFill>
              <a:schemeClr val="bg2"/>
            </a:solidFill>
          </a:endParaRPr>
        </a:p>
      </dgm:t>
    </dgm:pt>
    <dgm:pt modelId="{54CA6D45-FE6B-4534-BB4A-8BBB594BA1E5}" type="pres">
      <dgm:prSet presAssocID="{A56A51C2-6E72-46C9-9E3B-97F350458C94}" presName="Name0" presStyleCnt="0">
        <dgm:presLayoutVars>
          <dgm:dir/>
          <dgm:resizeHandles val="exact"/>
        </dgm:presLayoutVars>
      </dgm:prSet>
      <dgm:spPr/>
    </dgm:pt>
    <dgm:pt modelId="{B9D26449-2B6D-4A5E-8772-EA780E13952B}" type="pres">
      <dgm:prSet presAssocID="{A56A51C2-6E72-46C9-9E3B-97F350458C94}" presName="fgShape" presStyleLbl="fgShp" presStyleIdx="0" presStyleCnt="1" custScaleY="165133" custLinFactNeighborY="-6146"/>
      <dgm:spPr/>
    </dgm:pt>
    <dgm:pt modelId="{490199CE-3FFC-4178-B331-57717A65B62F}" type="pres">
      <dgm:prSet presAssocID="{A56A51C2-6E72-46C9-9E3B-97F350458C94}" presName="linComp" presStyleCnt="0"/>
      <dgm:spPr/>
    </dgm:pt>
    <dgm:pt modelId="{B714DB48-4D34-44D1-B174-B0E9C1A60E8A}" type="pres">
      <dgm:prSet presAssocID="{89216A79-CE69-40F0-8B29-14C3F3AC837C}" presName="compNode" presStyleCnt="0"/>
      <dgm:spPr/>
    </dgm:pt>
    <dgm:pt modelId="{EDCB2183-7B48-4087-A044-4D2EA0C5E774}" type="pres">
      <dgm:prSet presAssocID="{89216A79-CE69-40F0-8B29-14C3F3AC837C}" presName="bkgdShape" presStyleLbl="node1" presStyleIdx="0" presStyleCnt="3"/>
      <dgm:spPr/>
    </dgm:pt>
    <dgm:pt modelId="{70159EC3-15FF-4310-ACED-B85ADB7A557C}" type="pres">
      <dgm:prSet presAssocID="{89216A79-CE69-40F0-8B29-14C3F3AC837C}" presName="nodeTx" presStyleLbl="node1" presStyleIdx="0" presStyleCnt="3">
        <dgm:presLayoutVars>
          <dgm:bulletEnabled val="1"/>
        </dgm:presLayoutVars>
      </dgm:prSet>
      <dgm:spPr/>
    </dgm:pt>
    <dgm:pt modelId="{C1F0FA5E-94B2-4322-93FE-2E1377FA90ED}" type="pres">
      <dgm:prSet presAssocID="{89216A79-CE69-40F0-8B29-14C3F3AC837C}" presName="invisiNode" presStyleLbl="node1" presStyleIdx="0" presStyleCnt="3"/>
      <dgm:spPr/>
    </dgm:pt>
    <dgm:pt modelId="{6D672FFF-D3E3-407C-8ACC-3ADABEAA1824}" type="pres">
      <dgm:prSet presAssocID="{89216A79-CE69-40F0-8B29-14C3F3AC837C}" presName="imagNode" presStyleLbl="fgImgPlace1" presStyleIdx="0" presStyleCnt="3"/>
      <dgm:spPr>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dgm:spPr>
    </dgm:pt>
    <dgm:pt modelId="{7B785DA9-820E-4302-AC85-259BF1BE9974}" type="pres">
      <dgm:prSet presAssocID="{26F0F2D6-ECBA-48DC-A805-0B27E35087E1}" presName="sibTrans" presStyleLbl="sibTrans2D1" presStyleIdx="0" presStyleCnt="0"/>
      <dgm:spPr/>
    </dgm:pt>
    <dgm:pt modelId="{6ED1AD18-D5F0-4187-A141-85A5D2F5B8DD}" type="pres">
      <dgm:prSet presAssocID="{60F25B6D-9BAA-47E6-8BCA-F3A11FEFDEC0}" presName="compNode" presStyleCnt="0"/>
      <dgm:spPr/>
    </dgm:pt>
    <dgm:pt modelId="{FE858975-4369-430D-AA57-A716BD059797}" type="pres">
      <dgm:prSet presAssocID="{60F25B6D-9BAA-47E6-8BCA-F3A11FEFDEC0}" presName="bkgdShape" presStyleLbl="node1" presStyleIdx="1" presStyleCnt="3"/>
      <dgm:spPr/>
    </dgm:pt>
    <dgm:pt modelId="{7CDE1406-4950-4CFE-BE57-EBE5DF0437D9}" type="pres">
      <dgm:prSet presAssocID="{60F25B6D-9BAA-47E6-8BCA-F3A11FEFDEC0}" presName="nodeTx" presStyleLbl="node1" presStyleIdx="1" presStyleCnt="3">
        <dgm:presLayoutVars>
          <dgm:bulletEnabled val="1"/>
        </dgm:presLayoutVars>
      </dgm:prSet>
      <dgm:spPr/>
    </dgm:pt>
    <dgm:pt modelId="{73AA1B51-7A06-48DE-9594-7ADBAAB29890}" type="pres">
      <dgm:prSet presAssocID="{60F25B6D-9BAA-47E6-8BCA-F3A11FEFDEC0}" presName="invisiNode" presStyleLbl="node1" presStyleIdx="1" presStyleCnt="3"/>
      <dgm:spPr/>
    </dgm:pt>
    <dgm:pt modelId="{5CC33348-D96F-4E19-9F34-BE2038206C13}" type="pres">
      <dgm:prSet presAssocID="{60F25B6D-9BAA-47E6-8BCA-F3A11FEFDEC0}" presName="imagNode" presStyleLbl="fgImgPlace1" presStyleIdx="1" presStyleCnt="3"/>
      <dgm:spPr>
        <a:blipFill rotWithShape="0">
          <a:blip xmlns:r="http://schemas.openxmlformats.org/officeDocument/2006/relationships" r:embed="rId2"/>
          <a:stretch>
            <a:fillRect/>
          </a:stretch>
        </a:blipFill>
      </dgm:spPr>
    </dgm:pt>
    <dgm:pt modelId="{55317DF8-B15E-4763-B989-23A31E74A129}" type="pres">
      <dgm:prSet presAssocID="{39E86A8E-1009-4ABA-8234-D1C10455C54F}" presName="sibTrans" presStyleLbl="sibTrans2D1" presStyleIdx="0" presStyleCnt="0"/>
      <dgm:spPr/>
    </dgm:pt>
    <dgm:pt modelId="{19639A92-8146-4C78-B67B-E1FAF99BE073}" type="pres">
      <dgm:prSet presAssocID="{C6ACC369-41CC-409C-BBBE-E12D73AD494B}" presName="compNode" presStyleCnt="0"/>
      <dgm:spPr/>
    </dgm:pt>
    <dgm:pt modelId="{CB299BA8-999B-4C16-93AD-51E1B021BEDB}" type="pres">
      <dgm:prSet presAssocID="{C6ACC369-41CC-409C-BBBE-E12D73AD494B}" presName="bkgdShape" presStyleLbl="node1" presStyleIdx="2" presStyleCnt="3"/>
      <dgm:spPr/>
    </dgm:pt>
    <dgm:pt modelId="{A4E62218-A8D9-400E-9391-DEEC50C4B59A}" type="pres">
      <dgm:prSet presAssocID="{C6ACC369-41CC-409C-BBBE-E12D73AD494B}" presName="nodeTx" presStyleLbl="node1" presStyleIdx="2" presStyleCnt="3">
        <dgm:presLayoutVars>
          <dgm:bulletEnabled val="1"/>
        </dgm:presLayoutVars>
      </dgm:prSet>
      <dgm:spPr/>
    </dgm:pt>
    <dgm:pt modelId="{375F43BC-41C2-416B-876C-6ACBF434A3F3}" type="pres">
      <dgm:prSet presAssocID="{C6ACC369-41CC-409C-BBBE-E12D73AD494B}" presName="invisiNode" presStyleLbl="node1" presStyleIdx="2" presStyleCnt="3"/>
      <dgm:spPr/>
    </dgm:pt>
    <dgm:pt modelId="{48D084DC-845A-4C3E-ADDA-204B58482752}" type="pres">
      <dgm:prSet presAssocID="{C6ACC369-41CC-409C-BBBE-E12D73AD494B}" presName="imagNode" presStyleLbl="fgImgPlace1" presStyleIdx="2" presStyleCnt="3"/>
      <dgm:spPr>
        <a:blipFill rotWithShape="0">
          <a:blip xmlns:r="http://schemas.openxmlformats.org/officeDocument/2006/relationships" r:embed="rId3"/>
          <a:stretch>
            <a:fillRect/>
          </a:stretch>
        </a:blipFill>
      </dgm:spPr>
    </dgm:pt>
  </dgm:ptLst>
  <dgm:cxnLst>
    <dgm:cxn modelId="{39427D0F-6517-40C3-8B76-3660BA2F1C0C}" srcId="{A56A51C2-6E72-46C9-9E3B-97F350458C94}" destId="{89216A79-CE69-40F0-8B29-14C3F3AC837C}" srcOrd="0" destOrd="0" parTransId="{4A844CD3-8A66-4128-9D9A-4070FB3B5418}" sibTransId="{26F0F2D6-ECBA-48DC-A805-0B27E35087E1}"/>
    <dgm:cxn modelId="{CD6ECE63-C8F5-455B-BC18-85456D154607}" type="presOf" srcId="{89216A79-CE69-40F0-8B29-14C3F3AC837C}" destId="{70159EC3-15FF-4310-ACED-B85ADB7A557C}" srcOrd="1" destOrd="0" presId="urn:microsoft.com/office/officeart/2005/8/layout/hList7#1"/>
    <dgm:cxn modelId="{8AA1B871-71B2-4FE3-AD13-5A18EBDEF690}" type="presOf" srcId="{60F25B6D-9BAA-47E6-8BCA-F3A11FEFDEC0}" destId="{FE858975-4369-430D-AA57-A716BD059797}" srcOrd="0" destOrd="0" presId="urn:microsoft.com/office/officeart/2005/8/layout/hList7#1"/>
    <dgm:cxn modelId="{6E0FD77C-F157-4D16-99E2-87D35F25927F}" srcId="{A56A51C2-6E72-46C9-9E3B-97F350458C94}" destId="{60F25B6D-9BAA-47E6-8BCA-F3A11FEFDEC0}" srcOrd="1" destOrd="0" parTransId="{0C65F21A-FC15-41B1-9E0F-987215BE1657}" sibTransId="{39E86A8E-1009-4ABA-8234-D1C10455C54F}"/>
    <dgm:cxn modelId="{D43B3086-2F41-45B0-8FD1-EB816C33B933}" type="presOf" srcId="{89216A79-CE69-40F0-8B29-14C3F3AC837C}" destId="{EDCB2183-7B48-4087-A044-4D2EA0C5E774}" srcOrd="0" destOrd="0" presId="urn:microsoft.com/office/officeart/2005/8/layout/hList7#1"/>
    <dgm:cxn modelId="{B77F4599-C003-4994-A581-DA653E86C967}" type="presOf" srcId="{C6ACC369-41CC-409C-BBBE-E12D73AD494B}" destId="{CB299BA8-999B-4C16-93AD-51E1B021BEDB}" srcOrd="0" destOrd="0" presId="urn:microsoft.com/office/officeart/2005/8/layout/hList7#1"/>
    <dgm:cxn modelId="{37A3559C-1285-42F2-80CB-C40C651056A3}" type="presOf" srcId="{39E86A8E-1009-4ABA-8234-D1C10455C54F}" destId="{55317DF8-B15E-4763-B989-23A31E74A129}" srcOrd="0" destOrd="0" presId="urn:microsoft.com/office/officeart/2005/8/layout/hList7#1"/>
    <dgm:cxn modelId="{3D20AFB8-7F73-430D-8AEB-9D7017356297}" type="presOf" srcId="{C6ACC369-41CC-409C-BBBE-E12D73AD494B}" destId="{A4E62218-A8D9-400E-9391-DEEC50C4B59A}" srcOrd="1" destOrd="0" presId="urn:microsoft.com/office/officeart/2005/8/layout/hList7#1"/>
    <dgm:cxn modelId="{01D6B6BC-94CB-4978-8807-638846298881}" type="presOf" srcId="{60F25B6D-9BAA-47E6-8BCA-F3A11FEFDEC0}" destId="{7CDE1406-4950-4CFE-BE57-EBE5DF0437D9}" srcOrd="1" destOrd="0" presId="urn:microsoft.com/office/officeart/2005/8/layout/hList7#1"/>
    <dgm:cxn modelId="{925BABBD-D60F-4238-946B-122A15526700}" type="presOf" srcId="{A56A51C2-6E72-46C9-9E3B-97F350458C94}" destId="{54CA6D45-FE6B-4534-BB4A-8BBB594BA1E5}" srcOrd="0" destOrd="0" presId="urn:microsoft.com/office/officeart/2005/8/layout/hList7#1"/>
    <dgm:cxn modelId="{D3DC7ADE-8F44-4B56-BF47-11420BDAE41A}" type="presOf" srcId="{26F0F2D6-ECBA-48DC-A805-0B27E35087E1}" destId="{7B785DA9-820E-4302-AC85-259BF1BE9974}" srcOrd="0" destOrd="0" presId="urn:microsoft.com/office/officeart/2005/8/layout/hList7#1"/>
    <dgm:cxn modelId="{20720CE5-6729-4C44-B869-1E105C9DCFD5}" srcId="{A56A51C2-6E72-46C9-9E3B-97F350458C94}" destId="{C6ACC369-41CC-409C-BBBE-E12D73AD494B}" srcOrd="2" destOrd="0" parTransId="{D6DB4660-BA4B-42C4-B65F-F83068A7FDD9}" sibTransId="{969FAB94-D99B-4C2A-A02D-44FE5762D82B}"/>
    <dgm:cxn modelId="{670213BE-582B-4FFF-82FD-2866355E84DB}" type="presParOf" srcId="{54CA6D45-FE6B-4534-BB4A-8BBB594BA1E5}" destId="{B9D26449-2B6D-4A5E-8772-EA780E13952B}" srcOrd="0" destOrd="0" presId="urn:microsoft.com/office/officeart/2005/8/layout/hList7#1"/>
    <dgm:cxn modelId="{0FF6DC3C-559C-4A52-AAB1-BEC4F8BCD4CB}" type="presParOf" srcId="{54CA6D45-FE6B-4534-BB4A-8BBB594BA1E5}" destId="{490199CE-3FFC-4178-B331-57717A65B62F}" srcOrd="1" destOrd="0" presId="urn:microsoft.com/office/officeart/2005/8/layout/hList7#1"/>
    <dgm:cxn modelId="{2BC0C819-59DD-4327-BBB6-98C90342C5BD}" type="presParOf" srcId="{490199CE-3FFC-4178-B331-57717A65B62F}" destId="{B714DB48-4D34-44D1-B174-B0E9C1A60E8A}" srcOrd="0" destOrd="0" presId="urn:microsoft.com/office/officeart/2005/8/layout/hList7#1"/>
    <dgm:cxn modelId="{CBD14CD2-5289-4A4E-974F-EBDF36028B85}" type="presParOf" srcId="{B714DB48-4D34-44D1-B174-B0E9C1A60E8A}" destId="{EDCB2183-7B48-4087-A044-4D2EA0C5E774}" srcOrd="0" destOrd="0" presId="urn:microsoft.com/office/officeart/2005/8/layout/hList7#1"/>
    <dgm:cxn modelId="{0CD2F965-AB8B-44F6-A76A-A051B49BDA03}" type="presParOf" srcId="{B714DB48-4D34-44D1-B174-B0E9C1A60E8A}" destId="{70159EC3-15FF-4310-ACED-B85ADB7A557C}" srcOrd="1" destOrd="0" presId="urn:microsoft.com/office/officeart/2005/8/layout/hList7#1"/>
    <dgm:cxn modelId="{E6E96F7D-36A6-48E6-85E9-10C6B790C766}" type="presParOf" srcId="{B714DB48-4D34-44D1-B174-B0E9C1A60E8A}" destId="{C1F0FA5E-94B2-4322-93FE-2E1377FA90ED}" srcOrd="2" destOrd="0" presId="urn:microsoft.com/office/officeart/2005/8/layout/hList7#1"/>
    <dgm:cxn modelId="{595628CD-7B80-4182-897A-9C87A5A6D280}" type="presParOf" srcId="{B714DB48-4D34-44D1-B174-B0E9C1A60E8A}" destId="{6D672FFF-D3E3-407C-8ACC-3ADABEAA1824}" srcOrd="3" destOrd="0" presId="urn:microsoft.com/office/officeart/2005/8/layout/hList7#1"/>
    <dgm:cxn modelId="{707BB535-2EB6-4631-B194-277A74CEBEF1}" type="presParOf" srcId="{490199CE-3FFC-4178-B331-57717A65B62F}" destId="{7B785DA9-820E-4302-AC85-259BF1BE9974}" srcOrd="1" destOrd="0" presId="urn:microsoft.com/office/officeart/2005/8/layout/hList7#1"/>
    <dgm:cxn modelId="{03CEFE01-BC34-46DA-8CAE-290298AAF760}" type="presParOf" srcId="{490199CE-3FFC-4178-B331-57717A65B62F}" destId="{6ED1AD18-D5F0-4187-A141-85A5D2F5B8DD}" srcOrd="2" destOrd="0" presId="urn:microsoft.com/office/officeart/2005/8/layout/hList7#1"/>
    <dgm:cxn modelId="{AC2FD77F-1F3D-4063-BAEE-7A78FDDA6EA1}" type="presParOf" srcId="{6ED1AD18-D5F0-4187-A141-85A5D2F5B8DD}" destId="{FE858975-4369-430D-AA57-A716BD059797}" srcOrd="0" destOrd="0" presId="urn:microsoft.com/office/officeart/2005/8/layout/hList7#1"/>
    <dgm:cxn modelId="{A210DAB6-C0AD-468C-A1BB-DF972FF5C8C6}" type="presParOf" srcId="{6ED1AD18-D5F0-4187-A141-85A5D2F5B8DD}" destId="{7CDE1406-4950-4CFE-BE57-EBE5DF0437D9}" srcOrd="1" destOrd="0" presId="urn:microsoft.com/office/officeart/2005/8/layout/hList7#1"/>
    <dgm:cxn modelId="{9F8DA5E4-FC39-4959-B0B0-30253C5820C6}" type="presParOf" srcId="{6ED1AD18-D5F0-4187-A141-85A5D2F5B8DD}" destId="{73AA1B51-7A06-48DE-9594-7ADBAAB29890}" srcOrd="2" destOrd="0" presId="urn:microsoft.com/office/officeart/2005/8/layout/hList7#1"/>
    <dgm:cxn modelId="{17A3D573-9A8D-4C7A-8935-5B5CC9BCAAC7}" type="presParOf" srcId="{6ED1AD18-D5F0-4187-A141-85A5D2F5B8DD}" destId="{5CC33348-D96F-4E19-9F34-BE2038206C13}" srcOrd="3" destOrd="0" presId="urn:microsoft.com/office/officeart/2005/8/layout/hList7#1"/>
    <dgm:cxn modelId="{D113EE4F-026B-49AE-8FBF-18717DAB1C33}" type="presParOf" srcId="{490199CE-3FFC-4178-B331-57717A65B62F}" destId="{55317DF8-B15E-4763-B989-23A31E74A129}" srcOrd="3" destOrd="0" presId="urn:microsoft.com/office/officeart/2005/8/layout/hList7#1"/>
    <dgm:cxn modelId="{60F932CD-9ADA-4E7C-8AE4-86DEDEF7C425}" type="presParOf" srcId="{490199CE-3FFC-4178-B331-57717A65B62F}" destId="{19639A92-8146-4C78-B67B-E1FAF99BE073}" srcOrd="4" destOrd="0" presId="urn:microsoft.com/office/officeart/2005/8/layout/hList7#1"/>
    <dgm:cxn modelId="{5AB3D71B-DC58-4A68-9D6B-977F67D33603}" type="presParOf" srcId="{19639A92-8146-4C78-B67B-E1FAF99BE073}" destId="{CB299BA8-999B-4C16-93AD-51E1B021BEDB}" srcOrd="0" destOrd="0" presId="urn:microsoft.com/office/officeart/2005/8/layout/hList7#1"/>
    <dgm:cxn modelId="{1C16C0EF-F461-4B63-81A1-D0F00DFDE454}" type="presParOf" srcId="{19639A92-8146-4C78-B67B-E1FAF99BE073}" destId="{A4E62218-A8D9-400E-9391-DEEC50C4B59A}" srcOrd="1" destOrd="0" presId="urn:microsoft.com/office/officeart/2005/8/layout/hList7#1"/>
    <dgm:cxn modelId="{96F479B7-F8FC-408A-B83B-7520121970BA}" type="presParOf" srcId="{19639A92-8146-4C78-B67B-E1FAF99BE073}" destId="{375F43BC-41C2-416B-876C-6ACBF434A3F3}" srcOrd="2" destOrd="0" presId="urn:microsoft.com/office/officeart/2005/8/layout/hList7#1"/>
    <dgm:cxn modelId="{5086DF4D-EA1E-4432-BE20-4DE0B337B7FB}" type="presParOf" srcId="{19639A92-8146-4C78-B67B-E1FAF99BE073}" destId="{48D084DC-845A-4C3E-ADDA-204B58482752}"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B2183-7B48-4087-A044-4D2EA0C5E774}">
      <dsp:nvSpPr>
        <dsp:cNvPr id="0" name=""/>
        <dsp:cNvSpPr/>
      </dsp:nvSpPr>
      <dsp:spPr>
        <a:xfrm>
          <a:off x="1539" y="0"/>
          <a:ext cx="2394421" cy="4541180"/>
        </a:xfrm>
        <a:prstGeom prst="roundRect">
          <a:avLst>
            <a:gd name="adj" fmla="val 10000"/>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AU" sz="2300" kern="1200" dirty="0">
              <a:solidFill>
                <a:schemeClr val="bg2"/>
              </a:solidFill>
            </a:rPr>
            <a:t>Promoting a shift to sustainable infrastructure</a:t>
          </a:r>
        </a:p>
      </dsp:txBody>
      <dsp:txXfrm>
        <a:off x="1539" y="1816472"/>
        <a:ext cx="2394421" cy="1816472"/>
      </dsp:txXfrm>
    </dsp:sp>
    <dsp:sp modelId="{6D672FFF-D3E3-407C-8ACC-3ADABEAA1824}">
      <dsp:nvSpPr>
        <dsp:cNvPr id="0" name=""/>
        <dsp:cNvSpPr/>
      </dsp:nvSpPr>
      <dsp:spPr>
        <a:xfrm>
          <a:off x="442643" y="272470"/>
          <a:ext cx="1512212" cy="1512212"/>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858975-4369-430D-AA57-A716BD059797}">
      <dsp:nvSpPr>
        <dsp:cNvPr id="0" name=""/>
        <dsp:cNvSpPr/>
      </dsp:nvSpPr>
      <dsp:spPr>
        <a:xfrm>
          <a:off x="2467793" y="0"/>
          <a:ext cx="2394421" cy="454118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AU" sz="2300" kern="1200" dirty="0">
              <a:solidFill>
                <a:schemeClr val="bg2"/>
              </a:solidFill>
            </a:rPr>
            <a:t>Investing in natural capital</a:t>
          </a:r>
        </a:p>
      </dsp:txBody>
      <dsp:txXfrm>
        <a:off x="2467793" y="1816472"/>
        <a:ext cx="2394421" cy="1816472"/>
      </dsp:txXfrm>
    </dsp:sp>
    <dsp:sp modelId="{5CC33348-D96F-4E19-9F34-BE2038206C13}">
      <dsp:nvSpPr>
        <dsp:cNvPr id="0" name=""/>
        <dsp:cNvSpPr/>
      </dsp:nvSpPr>
      <dsp:spPr>
        <a:xfrm>
          <a:off x="2908897" y="272470"/>
          <a:ext cx="1512212" cy="151221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299BA8-999B-4C16-93AD-51E1B021BEDB}">
      <dsp:nvSpPr>
        <dsp:cNvPr id="0" name=""/>
        <dsp:cNvSpPr/>
      </dsp:nvSpPr>
      <dsp:spPr>
        <a:xfrm>
          <a:off x="4934047" y="0"/>
          <a:ext cx="2394421" cy="4541180"/>
        </a:xfrm>
        <a:prstGeom prst="roundRect">
          <a:avLst>
            <a:gd name="adj" fmla="val 10000"/>
          </a:avLst>
        </a:prstGeom>
        <a:solidFill>
          <a:schemeClr val="accent4">
            <a:hueOff val="0"/>
            <a:satOff val="0"/>
            <a:lumOff val="0"/>
            <a:alphaOff val="0"/>
          </a:schemeClr>
        </a:solidFill>
        <a:ln w="25400" cap="flat" cmpd="sng" algn="ctr">
          <a:solidFill>
            <a:srgbClr val="99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AU" sz="2300" kern="1200" dirty="0">
              <a:solidFill>
                <a:schemeClr val="bg2"/>
              </a:solidFill>
            </a:rPr>
            <a:t>Strengthening governance and management capacities</a:t>
          </a:r>
        </a:p>
      </dsp:txBody>
      <dsp:txXfrm>
        <a:off x="4934047" y="1816472"/>
        <a:ext cx="2394421" cy="1816472"/>
      </dsp:txXfrm>
    </dsp:sp>
    <dsp:sp modelId="{48D084DC-845A-4C3E-ADDA-204B58482752}">
      <dsp:nvSpPr>
        <dsp:cNvPr id="0" name=""/>
        <dsp:cNvSpPr/>
      </dsp:nvSpPr>
      <dsp:spPr>
        <a:xfrm>
          <a:off x="5375151" y="272470"/>
          <a:ext cx="1512212" cy="151221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26449-2B6D-4A5E-8772-EA780E13952B}">
      <dsp:nvSpPr>
        <dsp:cNvPr id="0" name=""/>
        <dsp:cNvSpPr/>
      </dsp:nvSpPr>
      <dsp:spPr>
        <a:xfrm>
          <a:off x="293200" y="3369243"/>
          <a:ext cx="6743607" cy="1124848"/>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b="0">
                <a:solidFill>
                  <a:schemeClr val="tx1"/>
                </a:solidFill>
                <a:latin typeface="Arial" pitchFamily="34" charset="0"/>
              </a:defRPr>
            </a:lvl1pPr>
          </a:lstStyle>
          <a:p>
            <a:pPr>
              <a:defRPr/>
            </a:pPr>
            <a:endParaRPr lang="en-US" dirty="0"/>
          </a:p>
        </p:txBody>
      </p:sp>
      <p:sp>
        <p:nvSpPr>
          <p:cNvPr id="645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a:solidFill>
                  <a:schemeClr val="tx1"/>
                </a:solidFill>
                <a:latin typeface="Arial" pitchFamily="34" charset="0"/>
              </a:defRPr>
            </a:lvl1pPr>
          </a:lstStyle>
          <a:p>
            <a:pPr>
              <a:defRPr/>
            </a:pPr>
            <a:endParaRPr lang="en-US" dirty="0"/>
          </a:p>
        </p:txBody>
      </p:sp>
      <p:sp>
        <p:nvSpPr>
          <p:cNvPr id="645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b="0">
                <a:solidFill>
                  <a:schemeClr val="tx1"/>
                </a:solidFill>
                <a:latin typeface="Arial" pitchFamily="34" charset="0"/>
              </a:defRPr>
            </a:lvl1pPr>
          </a:lstStyle>
          <a:p>
            <a:pPr>
              <a:defRPr/>
            </a:pPr>
            <a:endParaRPr lang="en-US" dirty="0"/>
          </a:p>
        </p:txBody>
      </p:sp>
      <p:sp>
        <p:nvSpPr>
          <p:cNvPr id="645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b="0">
                <a:solidFill>
                  <a:schemeClr val="tx1"/>
                </a:solidFill>
                <a:latin typeface="Arial" pitchFamily="34" charset="0"/>
              </a:defRPr>
            </a:lvl1pPr>
          </a:lstStyle>
          <a:p>
            <a:pPr>
              <a:defRPr/>
            </a:pPr>
            <a:fld id="{F83846DE-6186-4B22-911C-931FF4EE0E93}" type="slidenum">
              <a:rPr lang="en-US"/>
              <a:pPr>
                <a:defRPr/>
              </a:pPr>
              <a:t>‹#›</a:t>
            </a:fld>
            <a:endParaRPr lang="en-US" dirty="0"/>
          </a:p>
        </p:txBody>
      </p:sp>
    </p:spTree>
    <p:extLst>
      <p:ext uri="{BB962C8B-B14F-4D97-AF65-F5344CB8AC3E}">
        <p14:creationId xmlns:p14="http://schemas.microsoft.com/office/powerpoint/2010/main" val="1605421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0"/>
              </a:spcBef>
              <a:buFontTx/>
              <a:buNone/>
              <a:defRPr sz="1200" b="0">
                <a:solidFill>
                  <a:schemeClr val="tx1"/>
                </a:solidFill>
                <a:latin typeface="Arial" pitchFamily="34" charset="0"/>
              </a:defRPr>
            </a:lvl1pPr>
          </a:lstStyle>
          <a:p>
            <a:pPr>
              <a:defRPr/>
            </a:pPr>
            <a:endParaRPr lang="en-US" dirty="0"/>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FontTx/>
              <a:buNone/>
              <a:defRPr sz="1200" b="0">
                <a:solidFill>
                  <a:schemeClr val="tx1"/>
                </a:solidFill>
                <a:latin typeface="Arial" pitchFamily="34" charset="0"/>
              </a:defRPr>
            </a:lvl1pPr>
          </a:lstStyle>
          <a:p>
            <a:pPr>
              <a:defRPr/>
            </a:pPr>
            <a:endParaRPr lang="en-US" dirty="0"/>
          </a:p>
        </p:txBody>
      </p:sp>
      <p:sp>
        <p:nvSpPr>
          <p:cNvPr id="142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0"/>
              </a:spcBef>
              <a:buFontTx/>
              <a:buNone/>
              <a:defRPr sz="1200" b="0">
                <a:solidFill>
                  <a:schemeClr val="tx1"/>
                </a:solidFill>
                <a:latin typeface="Arial" pitchFamily="34" charset="0"/>
              </a:defRPr>
            </a:lvl1pPr>
          </a:lstStyle>
          <a:p>
            <a:pPr>
              <a:defRPr/>
            </a:pPr>
            <a:endParaRPr lang="en-US" dirty="0"/>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FontTx/>
              <a:buNone/>
              <a:defRPr sz="1200" b="0">
                <a:solidFill>
                  <a:schemeClr val="tx1"/>
                </a:solidFill>
                <a:latin typeface="Arial" pitchFamily="34" charset="0"/>
              </a:defRPr>
            </a:lvl1pPr>
          </a:lstStyle>
          <a:p>
            <a:pPr>
              <a:defRPr/>
            </a:pPr>
            <a:fld id="{42974703-7C39-4D20-A657-42F2344E93D8}" type="slidenum">
              <a:rPr lang="en-US"/>
              <a:pPr>
                <a:defRPr/>
              </a:pPr>
              <a:t>‹#›</a:t>
            </a:fld>
            <a:endParaRPr lang="en-US" dirty="0"/>
          </a:p>
        </p:txBody>
      </p:sp>
    </p:spTree>
    <p:extLst>
      <p:ext uri="{BB962C8B-B14F-4D97-AF65-F5344CB8AC3E}">
        <p14:creationId xmlns:p14="http://schemas.microsoft.com/office/powerpoint/2010/main" val="380523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Treat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1</a:t>
            </a:fld>
            <a:endParaRPr lang="en-US" dirty="0"/>
          </a:p>
        </p:txBody>
      </p:sp>
    </p:spTree>
    <p:extLst>
      <p:ext uri="{BB962C8B-B14F-4D97-AF65-F5344CB8AC3E}">
        <p14:creationId xmlns:p14="http://schemas.microsoft.com/office/powerpoint/2010/main" val="8579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4953000"/>
            <a:ext cx="5607050" cy="4183063"/>
          </a:xfrm>
        </p:spPr>
        <p:txBody>
          <a:bodyPr/>
          <a:lstStyle/>
          <a:p>
            <a:r>
              <a:rPr lang="en-US" altLang="en-US" sz="1400" b="1" baseline="0" dirty="0">
                <a:ea typeface="ＭＳ Ｐゴシック" pitchFamily="34" charset="-128"/>
              </a:rPr>
              <a:t>So what about the environmental context for the SDGs?</a:t>
            </a:r>
            <a:r>
              <a:rPr lang="en-US" altLang="en-US" sz="1400" baseline="0" dirty="0">
                <a:ea typeface="ＭＳ Ｐゴシック" pitchFamily="34" charset="-128"/>
              </a:rPr>
              <a:t> </a:t>
            </a:r>
          </a:p>
          <a:p>
            <a:endParaRPr lang="en-US" altLang="en-US" sz="1400" baseline="0" dirty="0">
              <a:ea typeface="ＭＳ Ｐゴシック" pitchFamily="34" charset="-128"/>
            </a:endParaRPr>
          </a:p>
          <a:p>
            <a:pPr marL="285750" indent="-285750">
              <a:buFont typeface="Arial" panose="020B0604020202020204" pitchFamily="34" charset="0"/>
              <a:buChar char="•"/>
            </a:pPr>
            <a:r>
              <a:rPr lang="en-US" altLang="en-US" sz="1400" baseline="0" dirty="0">
                <a:ea typeface="ＭＳ Ｐゴシック" pitchFamily="34" charset="-128"/>
              </a:rPr>
              <a:t>In the past, many have been critical of MDG 7 on environmental sustainability, highlighting that it provides only a limited view on sustainability issues. So what other options could be considered? </a:t>
            </a:r>
          </a:p>
          <a:p>
            <a:pPr marL="0" indent="0">
              <a:buFont typeface="Arial" panose="020B0604020202020204" pitchFamily="34" charset="0"/>
              <a:buNone/>
            </a:pPr>
            <a:endParaRPr lang="en-US" altLang="en-US" sz="1400" baseline="0" dirty="0">
              <a:ea typeface="ＭＳ Ｐゴシック" pitchFamily="34" charset="-128"/>
            </a:endParaRPr>
          </a:p>
          <a:p>
            <a:pPr marL="285750" indent="-285750">
              <a:buFont typeface="Arial" panose="020B0604020202020204" pitchFamily="34" charset="0"/>
              <a:buChar char="•"/>
            </a:pPr>
            <a:r>
              <a:rPr lang="en-US" altLang="en-US" sz="1400" baseline="0" dirty="0">
                <a:ea typeface="ＭＳ Ｐゴシック" pitchFamily="34" charset="-128"/>
              </a:rPr>
              <a:t>One option being discussed, is to integrate a concept of environmental limits or “planetary boundaries” into the post-2015 development framework.  This is based on a concept </a:t>
            </a:r>
            <a:r>
              <a:rPr lang="en-US" altLang="en-US" sz="1400" dirty="0">
                <a:ea typeface="ＭＳ Ｐゴシック" pitchFamily="34" charset="-128"/>
              </a:rPr>
              <a:t>published by </a:t>
            </a:r>
            <a:r>
              <a:rPr lang="en-US" altLang="en-US" sz="1400" b="0" dirty="0" err="1">
                <a:cs typeface="Arial" pitchFamily="34" charset="0"/>
              </a:rPr>
              <a:t>Rockström</a:t>
            </a:r>
            <a:r>
              <a:rPr lang="en-US" altLang="en-US" sz="1400" b="0" dirty="0">
                <a:cs typeface="Arial" pitchFamily="34" charset="0"/>
              </a:rPr>
              <a:t> and others</a:t>
            </a:r>
            <a:r>
              <a:rPr lang="en-US" altLang="en-US" sz="1400" b="0" baseline="0" dirty="0">
                <a:cs typeface="Arial" pitchFamily="34" charset="0"/>
              </a:rPr>
              <a:t> in </a:t>
            </a:r>
            <a:r>
              <a:rPr lang="en-US" altLang="en-US" sz="1400" b="0" i="1" baseline="0" dirty="0">
                <a:cs typeface="Arial" pitchFamily="34" charset="0"/>
              </a:rPr>
              <a:t>Nature </a:t>
            </a:r>
            <a:r>
              <a:rPr lang="en-US" altLang="en-US" sz="1400" b="0" i="0" baseline="0" dirty="0">
                <a:cs typeface="Arial" pitchFamily="34" charset="0"/>
              </a:rPr>
              <a:t>in</a:t>
            </a:r>
            <a:r>
              <a:rPr lang="en-US" altLang="en-US" sz="1400" b="0" i="1" baseline="0" dirty="0">
                <a:cs typeface="Arial" pitchFamily="34" charset="0"/>
              </a:rPr>
              <a:t> </a:t>
            </a:r>
            <a:r>
              <a:rPr lang="en-US" altLang="en-US" sz="1400" b="0" dirty="0">
                <a:cs typeface="Arial" pitchFamily="34" charset="0"/>
              </a:rPr>
              <a:t>2009,</a:t>
            </a:r>
            <a:r>
              <a:rPr lang="en-US" altLang="en-US" sz="1400" b="0" baseline="0" dirty="0">
                <a:cs typeface="Arial" pitchFamily="34" charset="0"/>
              </a:rPr>
              <a:t> which considered </a:t>
            </a:r>
            <a:r>
              <a:rPr lang="en-US" altLang="en-US" sz="1400" baseline="0" dirty="0">
                <a:ea typeface="ＭＳ Ｐゴシック" pitchFamily="34" charset="-128"/>
              </a:rPr>
              <a:t>9 planetary boundaries that should not be transgressed in order to maintain a “safe operating space for humanity”. </a:t>
            </a:r>
          </a:p>
          <a:p>
            <a:pPr marL="0" indent="0">
              <a:buFont typeface="Arial" panose="020B0604020202020204" pitchFamily="34" charset="0"/>
              <a:buNone/>
            </a:pPr>
            <a:endParaRPr lang="en-US" altLang="en-US" sz="1400" baseline="0" dirty="0">
              <a:ea typeface="ＭＳ Ｐゴシック" pitchFamily="34" charset="-128"/>
            </a:endParaRPr>
          </a:p>
          <a:p>
            <a:pPr marL="285750" indent="-285750">
              <a:buFont typeface="Arial" panose="020B0604020202020204" pitchFamily="34" charset="0"/>
              <a:buChar char="•"/>
            </a:pPr>
            <a:r>
              <a:rPr lang="en-US" sz="1400" dirty="0"/>
              <a:t>According</a:t>
            </a:r>
            <a:r>
              <a:rPr lang="en-US" sz="1400" baseline="0" dirty="0"/>
              <a:t> to </a:t>
            </a:r>
            <a:r>
              <a:rPr lang="en-US" altLang="en-US" sz="1400" b="0" dirty="0" err="1">
                <a:cs typeface="Arial" pitchFamily="34" charset="0"/>
              </a:rPr>
              <a:t>Rockström’s</a:t>
            </a:r>
            <a:r>
              <a:rPr lang="en-US" altLang="en-US" sz="1400" b="0" dirty="0">
                <a:cs typeface="Arial" pitchFamily="34" charset="0"/>
              </a:rPr>
              <a:t> work, </a:t>
            </a:r>
            <a:r>
              <a:rPr lang="en-US" altLang="en-US" sz="1400" b="0" baseline="0" dirty="0">
                <a:cs typeface="Arial" pitchFamily="34" charset="0"/>
              </a:rPr>
              <a:t>3 of the 9 boundaries have already been exceeded – biodiversity, climate, and nitrogen loading.  Others are being approached or are still to be fully quantified. </a:t>
            </a:r>
          </a:p>
          <a:p>
            <a:endParaRPr lang="en-US" altLang="en-US" sz="1400" b="0" baseline="0" dirty="0">
              <a:cs typeface="Arial" pitchFamily="34" charset="0"/>
            </a:endParaRPr>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17</a:t>
            </a:fld>
            <a:endParaRPr lang="en-US" dirty="0"/>
          </a:p>
        </p:txBody>
      </p:sp>
    </p:spTree>
    <p:extLst>
      <p:ext uri="{BB962C8B-B14F-4D97-AF65-F5344CB8AC3E}">
        <p14:creationId xmlns:p14="http://schemas.microsoft.com/office/powerpoint/2010/main" val="117725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89537"/>
            <a:ext cx="5607050" cy="3116263"/>
          </a:xfrm>
        </p:spPr>
        <p:txBody>
          <a:bodyPr/>
          <a:lstStyle/>
          <a:p>
            <a:r>
              <a:rPr lang="en-US" sz="1400" b="1" dirty="0"/>
              <a:t>Environmental trends in Asia-Pacific</a:t>
            </a:r>
          </a:p>
          <a:p>
            <a:endParaRPr lang="en-US" sz="1400" b="1" dirty="0"/>
          </a:p>
          <a:p>
            <a:pPr marL="171450" indent="-171450">
              <a:buFont typeface="Arial" panose="020B0604020202020204" pitchFamily="34" charset="0"/>
              <a:buChar char="•"/>
            </a:pPr>
            <a:r>
              <a:rPr lang="en-US" sz="1400" b="0" dirty="0"/>
              <a:t>Next,</a:t>
            </a:r>
            <a:r>
              <a:rPr lang="en-US" sz="1400" b="0" baseline="0" dirty="0"/>
              <a:t> I’d like to look at some of the key drivers of change related to: </a:t>
            </a:r>
          </a:p>
          <a:p>
            <a:pPr marL="628650" lvl="1" indent="-171450">
              <a:buFont typeface="Arial" panose="020B0604020202020204" pitchFamily="34" charset="0"/>
              <a:buChar char="•"/>
            </a:pPr>
            <a:r>
              <a:rPr lang="en-US" sz="1400" b="0" baseline="0" dirty="0"/>
              <a:t>Energy</a:t>
            </a:r>
          </a:p>
          <a:p>
            <a:pPr marL="628650" lvl="1" indent="-171450">
              <a:buFont typeface="Arial" panose="020B0604020202020204" pitchFamily="34" charset="0"/>
              <a:buChar char="•"/>
            </a:pPr>
            <a:r>
              <a:rPr lang="en-US" sz="1400" b="0" baseline="0" dirty="0"/>
              <a:t>Transport </a:t>
            </a:r>
          </a:p>
          <a:p>
            <a:pPr marL="628650" lvl="1" indent="-171450">
              <a:buFont typeface="Arial" panose="020B0604020202020204" pitchFamily="34" charset="0"/>
              <a:buChar char="•"/>
            </a:pPr>
            <a:r>
              <a:rPr lang="en-US" sz="1400" b="0" baseline="0" dirty="0"/>
              <a:t>Urban development</a:t>
            </a:r>
          </a:p>
          <a:p>
            <a:pPr marL="628650" lvl="1" indent="-171450">
              <a:buFont typeface="Arial" panose="020B0604020202020204" pitchFamily="34" charset="0"/>
              <a:buChar char="•"/>
            </a:pPr>
            <a:r>
              <a:rPr lang="en-US" sz="1400" b="0" baseline="0" dirty="0"/>
              <a:t>Water demand</a:t>
            </a:r>
          </a:p>
          <a:p>
            <a:pPr marL="628650" lvl="1" indent="-171450">
              <a:buFont typeface="Arial" panose="020B0604020202020204" pitchFamily="34" charset="0"/>
              <a:buChar char="•"/>
            </a:pPr>
            <a:r>
              <a:rPr lang="en-US" sz="1400" b="0" baseline="0" dirty="0"/>
              <a:t>Biodiversity loss; and </a:t>
            </a:r>
          </a:p>
          <a:p>
            <a:pPr marL="628650" lvl="1" indent="-171450">
              <a:buFont typeface="Arial" panose="020B0604020202020204" pitchFamily="34" charset="0"/>
              <a:buChar char="•"/>
            </a:pPr>
            <a:r>
              <a:rPr lang="en-US" sz="1400" b="0" baseline="0" dirty="0"/>
              <a:t>Climate change vulnerability</a:t>
            </a:r>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18</a:t>
            </a:fld>
            <a:endParaRPr lang="en-US" dirty="0"/>
          </a:p>
        </p:txBody>
      </p:sp>
    </p:spTree>
    <p:extLst>
      <p:ext uri="{BB962C8B-B14F-4D97-AF65-F5344CB8AC3E}">
        <p14:creationId xmlns:p14="http://schemas.microsoft.com/office/powerpoint/2010/main" val="232226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1100" y="457200"/>
            <a:ext cx="4648200" cy="3486150"/>
          </a:xfrm>
          <a:ln/>
        </p:spPr>
      </p:sp>
      <p:sp>
        <p:nvSpPr>
          <p:cNvPr id="259075" name="Rectangle 3"/>
          <p:cNvSpPr>
            <a:spLocks noGrp="1" noChangeArrowheads="1"/>
          </p:cNvSpPr>
          <p:nvPr>
            <p:ph type="body" idx="1"/>
          </p:nvPr>
        </p:nvSpPr>
        <p:spPr>
          <a:xfrm>
            <a:off x="228600" y="5105400"/>
            <a:ext cx="6553199" cy="4191000"/>
          </a:xfrm>
          <a:ln/>
        </p:spPr>
        <p:txBody>
          <a:bodyPr/>
          <a:lstStyle/>
          <a:p>
            <a:pPr marL="0" indent="0">
              <a:spcAft>
                <a:spcPts val="600"/>
              </a:spcAft>
              <a:buFont typeface="Arial" pitchFamily="34" charset="0"/>
              <a:buNone/>
              <a:defRPr/>
            </a:pPr>
            <a:r>
              <a:rPr lang="en-US" altLang="ko-KR" sz="1400" b="1" dirty="0">
                <a:ea typeface="굴림" charset="-127"/>
              </a:rPr>
              <a:t>Energy</a:t>
            </a:r>
            <a:r>
              <a:rPr lang="en-US" altLang="ko-KR" sz="1400" b="1" baseline="0" dirty="0">
                <a:ea typeface="굴림" charset="-127"/>
              </a:rPr>
              <a:t> and CO2 emissions</a:t>
            </a:r>
          </a:p>
          <a:p>
            <a:pPr marL="233363" indent="-233363">
              <a:buFont typeface="Arial" pitchFamily="34" charset="0"/>
              <a:buChar char="•"/>
              <a:defRPr/>
            </a:pPr>
            <a:r>
              <a:rPr lang="en-US" altLang="ko-KR" sz="1400" dirty="0">
                <a:ea typeface="굴림" charset="-127"/>
              </a:rPr>
              <a:t>A majority of the historical GHG buildup is a result of emissions from OECD countries. </a:t>
            </a:r>
          </a:p>
          <a:p>
            <a:pPr marL="0" indent="0">
              <a:buFont typeface="Arial" pitchFamily="34" charset="0"/>
              <a:buNone/>
              <a:defRPr/>
            </a:pPr>
            <a:r>
              <a:rPr lang="en-US" altLang="ko-KR" sz="1400" dirty="0">
                <a:ea typeface="굴림" charset="-127"/>
              </a:rPr>
              <a:t> </a:t>
            </a:r>
          </a:p>
          <a:p>
            <a:pPr marL="233363" indent="-233363">
              <a:buFont typeface="Arial" pitchFamily="34" charset="0"/>
              <a:buChar char="•"/>
              <a:defRPr/>
            </a:pPr>
            <a:r>
              <a:rPr lang="en-US" altLang="ko-KR" sz="1400" dirty="0">
                <a:ea typeface="굴림" charset="-127"/>
              </a:rPr>
              <a:t>DMCs are now the fastest growing source of new emissions  and they will soon be the largest absolute source, although their per capita emissions remain low. </a:t>
            </a:r>
          </a:p>
          <a:p>
            <a:pPr marL="0" indent="0">
              <a:buFont typeface="Arial" pitchFamily="34" charset="0"/>
              <a:buNone/>
              <a:defRPr/>
            </a:pPr>
            <a:endParaRPr lang="en-US" altLang="ko-KR" sz="1400" dirty="0">
              <a:ea typeface="굴림" charset="-127"/>
            </a:endParaRPr>
          </a:p>
          <a:p>
            <a:pPr marL="233363" indent="-233363">
              <a:buFont typeface="Arial" pitchFamily="34" charset="0"/>
              <a:buChar char="•"/>
              <a:defRPr/>
            </a:pPr>
            <a:r>
              <a:rPr lang="en-US" altLang="zh-CN" sz="1400" dirty="0"/>
              <a:t>The dominance of fossil fuels in Asia has increased the region’s share in worldwide energy-related CO2 emissions from 8.7% in 1973 to 30% in 2006. The region’s share is expected to continue to increase to about 43% by 2030. </a:t>
            </a:r>
          </a:p>
          <a:p>
            <a:pPr marL="0" indent="0">
              <a:buFont typeface="Arial" pitchFamily="34" charset="0"/>
              <a:buNone/>
              <a:defRPr/>
            </a:pPr>
            <a:endParaRPr lang="en-US" altLang="zh-CN" sz="1400" dirty="0">
              <a:ea typeface="굴림" charset="-127"/>
            </a:endParaRPr>
          </a:p>
          <a:p>
            <a:pPr marL="233363" indent="-233363">
              <a:buFont typeface="Arial" pitchFamily="34" charset="0"/>
              <a:buChar char="•"/>
              <a:defRPr/>
            </a:pPr>
            <a:r>
              <a:rPr lang="en-US" altLang="ko-KR" sz="1400" dirty="0">
                <a:ea typeface="굴림" charset="-127"/>
              </a:rPr>
              <a:t>Today, the People’s Republic of China (PRC), India, and Indonesia are among the top 10 emitting countries globally due to the combined effects of their fossil fuel consumption and deforestation but their per capita emissions remain low.</a:t>
            </a:r>
          </a:p>
          <a:p>
            <a:pPr marL="0" indent="0">
              <a:buFont typeface="Arial" pitchFamily="34" charset="0"/>
              <a:buNone/>
              <a:defRPr/>
            </a:pPr>
            <a:endParaRPr lang="en-US" altLang="ko-KR" sz="1400" dirty="0">
              <a:ea typeface="굴림" charset="-127"/>
            </a:endParaRPr>
          </a:p>
          <a:p>
            <a:pPr marL="233363" indent="-233363">
              <a:buFont typeface="Arial" pitchFamily="34" charset="0"/>
              <a:buChar char="•"/>
              <a:defRPr/>
            </a:pPr>
            <a:r>
              <a:rPr lang="en-US" altLang="ja-JP" sz="1400" dirty="0">
                <a:ea typeface="Arial Unicode MS" pitchFamily="34" charset="-128"/>
                <a:cs typeface="Arial Unicode MS" pitchFamily="34" charset="-128"/>
              </a:rPr>
              <a:t>Therefore, without increased and urgent GHG mitigation action in the region, reduction in global GHG emissions at the level necessary to prevent dangerous climate change will not be possible. </a:t>
            </a:r>
          </a:p>
          <a:p>
            <a:pPr marL="233363" indent="-233363">
              <a:buFont typeface="Arial" pitchFamily="34" charset="0"/>
              <a:buChar char="•"/>
              <a:defRPr/>
            </a:pPr>
            <a:endParaRPr lang="en-US" altLang="ja-JP" sz="1400" dirty="0">
              <a:ea typeface="Arial Unicode MS" pitchFamily="34" charset="-128"/>
              <a:cs typeface="Arial Unicode MS" pitchFamily="34" charset="-128"/>
            </a:endParaRPr>
          </a:p>
          <a:p>
            <a:pPr>
              <a:defRPr/>
            </a:pPr>
            <a:r>
              <a:rPr lang="en-US" altLang="ja-JP" sz="1400" dirty="0">
                <a:ea typeface="Arial Unicode MS" pitchFamily="34" charset="-128"/>
                <a:cs typeface="Arial Unicode MS" pitchFamily="34" charset="-128"/>
              </a:rPr>
              <a:t>(slide 32)</a:t>
            </a:r>
          </a:p>
          <a:p>
            <a:pPr marL="231775" indent="-231775" algn="just">
              <a:tabLst>
                <a:tab pos="231775" algn="l"/>
              </a:tabLst>
              <a:defRPr/>
            </a:pPr>
            <a:endParaRPr lang="en-US" altLang="ko-KR" sz="1100" dirty="0">
              <a:ea typeface="Gulim" pitchFamily="34" charset="-127"/>
              <a:cs typeface="Arial" pitchFamily="34" charset="0"/>
            </a:endParaRPr>
          </a:p>
        </p:txBody>
      </p:sp>
      <p:sp>
        <p:nvSpPr>
          <p:cNvPr id="4" name="Slide Number Placeholder 3"/>
          <p:cNvSpPr>
            <a:spLocks noGrp="1"/>
          </p:cNvSpPr>
          <p:nvPr>
            <p:ph type="sldNum" sz="quarter" idx="5"/>
          </p:nvPr>
        </p:nvSpPr>
        <p:spPr>
          <a:xfrm>
            <a:off x="3970338" y="8829675"/>
            <a:ext cx="3038475" cy="465138"/>
          </a:xfrm>
        </p:spPr>
        <p:txBody>
          <a:bodyPr/>
          <a:lstStyle/>
          <a:p>
            <a:fld id="{C3ED2EAB-F170-B745-B2F0-6CF2F08A1642}"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89537"/>
            <a:ext cx="5607050" cy="3268663"/>
          </a:xfrm>
        </p:spPr>
        <p:txBody>
          <a:bodyPr/>
          <a:lstStyle/>
          <a:p>
            <a:pPr defTabSz="465887" eaLnBrk="1" fontAlgn="auto" hangingPunct="1">
              <a:spcBef>
                <a:spcPts val="0"/>
              </a:spcBef>
              <a:spcAft>
                <a:spcPts val="0"/>
              </a:spcAft>
              <a:defRPr/>
            </a:pPr>
            <a:r>
              <a:rPr lang="en-US" sz="1400" b="1" dirty="0">
                <a:latin typeface="+mn-lt"/>
              </a:rPr>
              <a:t>Asia Energy Outlook</a:t>
            </a:r>
          </a:p>
          <a:p>
            <a:pPr defTabSz="465887" eaLnBrk="1" fontAlgn="auto" hangingPunct="1">
              <a:spcBef>
                <a:spcPts val="0"/>
              </a:spcBef>
              <a:spcAft>
                <a:spcPts val="0"/>
              </a:spcAft>
              <a:defRPr/>
            </a:pPr>
            <a:endParaRPr lang="en-US" sz="1400" dirty="0">
              <a:latin typeface="+mn-lt"/>
            </a:endParaRPr>
          </a:p>
          <a:p>
            <a:pPr marL="171450" indent="-171450" defTabSz="465887" eaLnBrk="1" fontAlgn="auto" hangingPunct="1">
              <a:spcBef>
                <a:spcPts val="0"/>
              </a:spcBef>
              <a:spcAft>
                <a:spcPts val="0"/>
              </a:spcAft>
              <a:buFont typeface="Arial" panose="020B0604020202020204" pitchFamily="34" charset="0"/>
              <a:buChar char="•"/>
              <a:defRPr/>
            </a:pPr>
            <a:r>
              <a:rPr lang="en-US" sz="1400" dirty="0">
                <a:latin typeface="+mn-lt"/>
              </a:rPr>
              <a:t>According</a:t>
            </a:r>
            <a:r>
              <a:rPr lang="en-US" sz="1400" baseline="0" dirty="0">
                <a:latin typeface="+mn-lt"/>
              </a:rPr>
              <a:t> to ADB’s latest Asia Energy Outlook, which was just released this month, f</a:t>
            </a:r>
            <a:r>
              <a:rPr lang="en-US" sz="1400" dirty="0">
                <a:latin typeface="+mn-lt"/>
              </a:rPr>
              <a:t>ossil fuels – oil, coal and natural gas – will continue to meet most of the world’s energy needs in 2035. </a:t>
            </a:r>
          </a:p>
          <a:p>
            <a:pPr marL="0" indent="0" defTabSz="465887" eaLnBrk="1" fontAlgn="auto" hangingPunct="1">
              <a:spcBef>
                <a:spcPts val="0"/>
              </a:spcBef>
              <a:spcAft>
                <a:spcPts val="0"/>
              </a:spcAft>
              <a:buFont typeface="Arial" panose="020B0604020202020204" pitchFamily="34" charset="0"/>
              <a:buNone/>
              <a:defRPr/>
            </a:pPr>
            <a:endParaRPr lang="en-US" sz="1400" dirty="0">
              <a:latin typeface="+mn-lt"/>
            </a:endParaRPr>
          </a:p>
          <a:p>
            <a:pPr marL="171450" indent="-171450" defTabSz="465887" eaLnBrk="1" fontAlgn="auto" hangingPunct="1">
              <a:spcBef>
                <a:spcPts val="0"/>
              </a:spcBef>
              <a:spcAft>
                <a:spcPts val="0"/>
              </a:spcAft>
              <a:buFont typeface="Arial" panose="020B0604020202020204" pitchFamily="34" charset="0"/>
              <a:buChar char="•"/>
              <a:defRPr/>
            </a:pPr>
            <a:r>
              <a:rPr lang="en-US" sz="1400" dirty="0">
                <a:latin typeface="+mn-lt"/>
              </a:rPr>
              <a:t>Fossil fuels, which represented 81% of the primary fuel mix in 2010, remain the dominant sources of energy through 2035 in all scenarios.</a:t>
            </a:r>
          </a:p>
          <a:p>
            <a:pPr marL="171450" indent="-171450" defTabSz="465887" eaLnBrk="1" fontAlgn="auto" hangingPunct="1">
              <a:spcBef>
                <a:spcPts val="0"/>
              </a:spcBef>
              <a:spcAft>
                <a:spcPts val="0"/>
              </a:spcAft>
              <a:buFont typeface="Arial" panose="020B0604020202020204" pitchFamily="34" charset="0"/>
              <a:buChar char="•"/>
              <a:defRPr/>
            </a:pPr>
            <a:endParaRPr lang="en-US" sz="1400" dirty="0">
              <a:latin typeface="+mn-lt"/>
            </a:endParaRPr>
          </a:p>
          <a:p>
            <a:pPr marL="171450" indent="-171450" defTabSz="465887" eaLnBrk="1" fontAlgn="auto" hangingPunct="1">
              <a:spcBef>
                <a:spcPts val="0"/>
              </a:spcBef>
              <a:spcAft>
                <a:spcPts val="0"/>
              </a:spcAft>
              <a:buFont typeface="Arial" panose="020B0604020202020204" pitchFamily="34" charset="0"/>
              <a:buChar char="•"/>
              <a:defRPr/>
            </a:pPr>
            <a:r>
              <a:rPr lang="en-US" sz="1400" dirty="0">
                <a:latin typeface="+mn-lt"/>
              </a:rPr>
              <a:t>In the Current Policies Scenario, the persistent demand for fossil fuels is there, however, demand for renewable sources of energy rises at a faster rate.</a:t>
            </a:r>
            <a:endParaRPr lang="en-US" sz="1400" dirty="0"/>
          </a:p>
        </p:txBody>
      </p:sp>
      <p:sp>
        <p:nvSpPr>
          <p:cNvPr id="4" name="Slide Number Placeholder 3"/>
          <p:cNvSpPr>
            <a:spLocks noGrp="1"/>
          </p:cNvSpPr>
          <p:nvPr>
            <p:ph type="sldNum" sz="quarter" idx="10"/>
          </p:nvPr>
        </p:nvSpPr>
        <p:spPr/>
        <p:txBody>
          <a:bodyPr/>
          <a:lstStyle/>
          <a:p>
            <a:fld id="{C3ED2EAB-F170-B745-B2F0-6CF2F08A1642}" type="slidenum">
              <a:rPr lang="en-US" smtClean="0"/>
              <a:pPr/>
              <a:t>20</a:t>
            </a:fld>
            <a:endParaRPr lang="en-US"/>
          </a:p>
        </p:txBody>
      </p:sp>
    </p:spTree>
    <p:extLst>
      <p:ext uri="{BB962C8B-B14F-4D97-AF65-F5344CB8AC3E}">
        <p14:creationId xmlns:p14="http://schemas.microsoft.com/office/powerpoint/2010/main" val="288521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a:spLocks noGrp="1" noChangeArrowheads="1"/>
          </p:cNvSpPr>
          <p:nvPr>
            <p:ph type="sldNum" sz="quarter" idx="5"/>
          </p:nvPr>
        </p:nvSpPr>
        <p:spPr>
          <a:ln/>
        </p:spPr>
        <p:txBody>
          <a:bodyPr/>
          <a:lstStyle/>
          <a:p>
            <a:pPr>
              <a:defRPr/>
            </a:pPr>
            <a:fld id="{93D007C0-8CFC-4C71-9DA1-3761DECB515A}" type="slidenum">
              <a:rPr lang="en-US"/>
              <a:pPr>
                <a:defRPr/>
              </a:pPr>
              <a:t>21</a:t>
            </a:fld>
            <a:endParaRPr lang="en-US" dirty="0"/>
          </a:p>
        </p:txBody>
      </p:sp>
      <p:sp>
        <p:nvSpPr>
          <p:cNvPr id="75778" name="Slide Image Placeholder 1"/>
          <p:cNvSpPr>
            <a:spLocks noGrp="1" noRot="1" noChangeAspect="1" noTextEdit="1"/>
          </p:cNvSpPr>
          <p:nvPr>
            <p:ph type="sldImg"/>
          </p:nvPr>
        </p:nvSpPr>
        <p:spPr>
          <a:xfrm>
            <a:off x="1181100" y="533400"/>
            <a:ext cx="4648200" cy="3486150"/>
          </a:xfrm>
          <a:ln/>
        </p:spPr>
      </p:sp>
      <p:sp>
        <p:nvSpPr>
          <p:cNvPr id="75779" name="Notes Placeholder 2"/>
          <p:cNvSpPr>
            <a:spLocks noGrp="1"/>
          </p:cNvSpPr>
          <p:nvPr>
            <p:ph type="body" idx="1"/>
          </p:nvPr>
        </p:nvSpPr>
        <p:spPr>
          <a:xfrm>
            <a:off x="701675" y="5407025"/>
            <a:ext cx="5607050" cy="3127375"/>
          </a:xfrm>
          <a:noFill/>
          <a:ln/>
        </p:spPr>
        <p:txBody>
          <a:bodyPr/>
          <a:lstStyle/>
          <a:p>
            <a:r>
              <a:rPr lang="en-US" sz="1400" b="1" dirty="0">
                <a:solidFill>
                  <a:schemeClr val="tx2"/>
                </a:solidFill>
                <a:effectLst/>
              </a:rPr>
              <a:t>China and India are driving world energy consumption</a:t>
            </a:r>
          </a:p>
          <a:p>
            <a:r>
              <a:rPr lang="en-US" sz="1400" b="1" dirty="0">
                <a:solidFill>
                  <a:schemeClr val="tx2"/>
                </a:solidFill>
                <a:effectLst/>
              </a:rPr>
              <a:t> </a:t>
            </a:r>
            <a:endParaRPr lang="en-US" sz="1400" b="1" dirty="0">
              <a:solidFill>
                <a:srgbClr val="000000"/>
              </a:solidFill>
            </a:endParaRPr>
          </a:p>
          <a:p>
            <a:pPr marL="171450" indent="-171450">
              <a:buFont typeface="Arial" panose="020B0604020202020204" pitchFamily="34" charset="0"/>
              <a:buChar char="•"/>
            </a:pPr>
            <a:r>
              <a:rPr lang="en-US" sz="1400" dirty="0">
                <a:effectLst/>
              </a:rPr>
              <a:t>According to the International Energy Outlook, world energy consumption will also rise 56 percent in the next three decades, with</a:t>
            </a:r>
            <a:r>
              <a:rPr lang="en-US" sz="1400" baseline="0" dirty="0">
                <a:effectLst/>
              </a:rPr>
              <a:t> China and India </a:t>
            </a:r>
            <a:r>
              <a:rPr lang="en-US" sz="1400" dirty="0">
                <a:effectLst/>
              </a:rPr>
              <a:t>accounting for half the gain. </a:t>
            </a:r>
          </a:p>
          <a:p>
            <a:pPr marL="0" indent="0">
              <a:buFont typeface="Arial" panose="020B0604020202020204" pitchFamily="34" charset="0"/>
              <a:buNone/>
            </a:pPr>
            <a:endParaRPr lang="en-US" sz="1400" dirty="0">
              <a:effectLst/>
            </a:endParaRPr>
          </a:p>
          <a:p>
            <a:pPr marL="171450" indent="-171450">
              <a:buFont typeface="Arial" panose="020B0604020202020204" pitchFamily="34" charset="0"/>
              <a:buChar char="•"/>
            </a:pPr>
            <a:r>
              <a:rPr lang="en-US" sz="1400" dirty="0">
                <a:effectLst/>
              </a:rPr>
              <a:t>China, which used 3.4 percent more energy than the U.S. in 2010, is expected to double U.S. demand by 2040. </a:t>
            </a:r>
          </a:p>
          <a:p>
            <a:pPr marL="0" indent="0">
              <a:buFont typeface="Arial" panose="020B0604020202020204" pitchFamily="34" charset="0"/>
              <a:buNone/>
            </a:pPr>
            <a:endParaRPr lang="en-US" sz="1400" dirty="0">
              <a:effectLst/>
            </a:endParaRPr>
          </a:p>
          <a:p>
            <a:pPr marL="171450" indent="-171450">
              <a:buFont typeface="Arial" panose="020B0604020202020204" pitchFamily="34" charset="0"/>
              <a:buChar char="•"/>
            </a:pPr>
            <a:r>
              <a:rPr lang="en-US" sz="1400" dirty="0">
                <a:effectLst/>
              </a:rPr>
              <a:t>This will have a profound effect on the development of world energy markets. </a:t>
            </a:r>
          </a:p>
          <a:p>
            <a:endParaRPr lang="en-US" sz="1400" baseline="0" dirty="0"/>
          </a:p>
          <a:p>
            <a:endParaRPr lang="en-US" sz="1400" dirty="0"/>
          </a:p>
        </p:txBody>
      </p:sp>
      <p:sp>
        <p:nvSpPr>
          <p:cNvPr id="75781" name="Footer Placeholder 4"/>
          <p:cNvSpPr>
            <a:spLocks noGrp="1"/>
          </p:cNvSpPr>
          <p:nvPr>
            <p:ph type="ftr" sz="quarter" idx="4294967295"/>
          </p:nvPr>
        </p:nvSpPr>
        <p:spPr bwMode="auto">
          <a:xfrm>
            <a:off x="1" y="8829675"/>
            <a:ext cx="3038475" cy="465138"/>
          </a:xfrm>
          <a:prstGeom prst="rect">
            <a:avLst/>
          </a:prstGeom>
          <a:noFill/>
          <a:ln>
            <a:miter lim="800000"/>
            <a:headEnd/>
            <a:tailEnd/>
          </a:ln>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266700" y="4953000"/>
            <a:ext cx="6477000" cy="4343400"/>
          </a:xfrm>
        </p:spPr>
        <p:txBody>
          <a:bodyPr/>
          <a:lstStyle/>
          <a:p>
            <a:r>
              <a:rPr lang="en-US" sz="1400" b="1" dirty="0"/>
              <a:t>Market transformation </a:t>
            </a:r>
          </a:p>
          <a:p>
            <a:pPr marL="171450" indent="-171450">
              <a:buFont typeface="Arial" panose="020B0604020202020204" pitchFamily="34" charset="0"/>
              <a:buChar char="•"/>
            </a:pPr>
            <a:r>
              <a:rPr lang="en-US" sz="1400" b="0" dirty="0"/>
              <a:t>Greater market transformation is needed unlock a</a:t>
            </a:r>
            <a:r>
              <a:rPr lang="en-US" sz="1400" b="0" baseline="0" dirty="0"/>
              <a:t> clean energy future for Asia. </a:t>
            </a:r>
          </a:p>
          <a:p>
            <a:pPr marL="0" indent="0">
              <a:buFont typeface="Arial" panose="020B0604020202020204" pitchFamily="34" charset="0"/>
              <a:buNone/>
            </a:pPr>
            <a:endParaRPr lang="en-US" sz="1400" b="0" baseline="0" dirty="0"/>
          </a:p>
          <a:p>
            <a:pPr marL="171450" indent="-171450">
              <a:buFont typeface="Arial" panose="020B0604020202020204" pitchFamily="34" charset="0"/>
              <a:buChar char="•"/>
            </a:pPr>
            <a:r>
              <a:rPr lang="en-US" sz="1400" b="0" i="0" u="none" strike="noStrike" kern="1200" baseline="0" dirty="0">
                <a:solidFill>
                  <a:schemeClr val="tx1"/>
                </a:solidFill>
                <a:latin typeface="Arial" pitchFamily="34" charset="0"/>
                <a:ea typeface="+mn-ea"/>
                <a:cs typeface="+mn-cs"/>
              </a:rPr>
              <a:t>In an alternate scenario, fossil fuels’ share of total primary energy demand would  can be reduced from 83.2% to 74.3%  by for 2035 through the deployment of advanced low-carbon technologies.  </a:t>
            </a:r>
          </a:p>
          <a:p>
            <a:pPr marL="0" indent="0">
              <a:buFont typeface="Arial" panose="020B0604020202020204" pitchFamily="34" charset="0"/>
              <a:buNone/>
            </a:pPr>
            <a:endParaRPr lang="en-US" sz="1400" b="0" i="0" u="none" strike="noStrike" kern="1200" baseline="0" dirty="0">
              <a:solidFill>
                <a:schemeClr val="tx1"/>
              </a:solidFill>
              <a:latin typeface="Arial" pitchFamily="34" charset="0"/>
              <a:ea typeface="+mn-ea"/>
              <a:cs typeface="+mn-cs"/>
            </a:endParaRPr>
          </a:p>
          <a:p>
            <a:pPr marL="171450" indent="-171450">
              <a:buFont typeface="Arial" panose="020B0604020202020204" pitchFamily="34" charset="0"/>
              <a:buChar char="•"/>
            </a:pPr>
            <a:r>
              <a:rPr lang="en-US" sz="1400" b="0" i="0" u="none" strike="noStrike" kern="1200" baseline="0" dirty="0">
                <a:solidFill>
                  <a:schemeClr val="tx1"/>
                </a:solidFill>
                <a:latin typeface="Arial" pitchFamily="34" charset="0"/>
                <a:ea typeface="+mn-ea"/>
                <a:cs typeface="+mn-cs"/>
              </a:rPr>
              <a:t>This would lead to a reduction in CO2 emissions in the region by 27.6%. </a:t>
            </a:r>
          </a:p>
          <a:p>
            <a:pPr marL="0" indent="0">
              <a:buFont typeface="Arial" panose="020B0604020202020204" pitchFamily="34" charset="0"/>
              <a:buNone/>
            </a:pPr>
            <a:endParaRPr lang="en-US" sz="1400" b="0" i="0" u="none" strike="noStrike" kern="1200" baseline="0" dirty="0">
              <a:solidFill>
                <a:schemeClr val="tx1"/>
              </a:solidFill>
              <a:latin typeface="Arial" pitchFamily="34" charset="0"/>
              <a:ea typeface="+mn-ea"/>
              <a:cs typeface="+mn-cs"/>
            </a:endParaRPr>
          </a:p>
          <a:p>
            <a:pPr marL="171450" indent="-171450">
              <a:buFont typeface="Arial" panose="020B0604020202020204" pitchFamily="34" charset="0"/>
              <a:buChar char="•"/>
            </a:pPr>
            <a:r>
              <a:rPr lang="en-US" sz="1400" b="0" i="0" u="none" strike="noStrike" kern="1200" baseline="0" dirty="0">
                <a:solidFill>
                  <a:schemeClr val="tx1"/>
                </a:solidFill>
                <a:latin typeface="Arial" pitchFamily="34" charset="0"/>
                <a:ea typeface="+mn-ea"/>
                <a:cs typeface="+mn-cs"/>
              </a:rPr>
              <a:t>Energy efficiency improvements and switching to renewable energy and other low-carbon technologies would account for about 50% of the total CO2 reduction. </a:t>
            </a:r>
          </a:p>
          <a:p>
            <a:pPr marL="0" indent="0">
              <a:buFont typeface="Arial" panose="020B0604020202020204" pitchFamily="34" charset="0"/>
              <a:buNone/>
            </a:pPr>
            <a:endParaRPr lang="en-US" sz="1400" b="0" i="0" u="none" strike="noStrike" kern="1200" baseline="0" dirty="0">
              <a:solidFill>
                <a:schemeClr val="tx1"/>
              </a:solidFill>
              <a:latin typeface="Arial" pitchFamily="34" charset="0"/>
              <a:ea typeface="+mn-ea"/>
              <a:cs typeface="+mn-cs"/>
            </a:endParaRPr>
          </a:p>
          <a:p>
            <a:pPr marL="171450" indent="-171450">
              <a:buFont typeface="Arial" panose="020B0604020202020204" pitchFamily="34" charset="0"/>
              <a:buChar char="•"/>
            </a:pPr>
            <a:r>
              <a:rPr lang="en-US" sz="1400" b="0" i="0" u="none" strike="noStrike" kern="1200" baseline="0" dirty="0">
                <a:solidFill>
                  <a:schemeClr val="tx1"/>
                </a:solidFill>
                <a:latin typeface="Arial" pitchFamily="34" charset="0"/>
                <a:ea typeface="+mn-ea"/>
                <a:cs typeface="+mn-cs"/>
              </a:rPr>
              <a:t>This result implies that energy conservation and optimization of the fuel mix are essential factors for further CO2 abatement in the region.</a:t>
            </a:r>
            <a:endParaRPr lang="en-US" sz="1400" b="0" i="0" dirty="0"/>
          </a:p>
        </p:txBody>
      </p:sp>
      <p:sp>
        <p:nvSpPr>
          <p:cNvPr id="4" name="Slide Number Placeholder 3"/>
          <p:cNvSpPr>
            <a:spLocks noGrp="1"/>
          </p:cNvSpPr>
          <p:nvPr>
            <p:ph type="sldNum" sz="quarter" idx="10"/>
          </p:nvPr>
        </p:nvSpPr>
        <p:spPr/>
        <p:txBody>
          <a:bodyPr/>
          <a:lstStyle/>
          <a:p>
            <a:fld id="{C3ED2EAB-F170-B745-B2F0-6CF2F08A1642}" type="slidenum">
              <a:rPr lang="en-US" smtClean="0"/>
              <a:pPr/>
              <a:t>22</a:t>
            </a:fld>
            <a:endParaRPr lang="en-US"/>
          </a:p>
        </p:txBody>
      </p:sp>
    </p:spTree>
    <p:extLst>
      <p:ext uri="{BB962C8B-B14F-4D97-AF65-F5344CB8AC3E}">
        <p14:creationId xmlns:p14="http://schemas.microsoft.com/office/powerpoint/2010/main" val="207723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026025"/>
            <a:ext cx="5607050" cy="3736975"/>
          </a:xfrm>
        </p:spPr>
        <p:txBody>
          <a:bodyPr/>
          <a:lstStyle/>
          <a:p>
            <a:pPr marL="0" indent="0">
              <a:lnSpc>
                <a:spcPct val="150000"/>
              </a:lnSpc>
              <a:buFont typeface="Arial" panose="020B0604020202020204" pitchFamily="34" charset="0"/>
              <a:buNone/>
            </a:pPr>
            <a:r>
              <a:rPr lang="en-PH" sz="1400" b="1" dirty="0">
                <a:latin typeface="Arial" panose="020B0604020202020204" pitchFamily="34" charset="0"/>
                <a:cs typeface="Arial" panose="020B0604020202020204" pitchFamily="34" charset="0"/>
              </a:rPr>
              <a:t>Transport Trends</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ADB and the International Energy Agency recently conducted research on transport sector trends for the region.  </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We found that the mode share of cars and motorcycles in the Asia and Pacific region will outnumber the combined mode share of public transport, walking, and cycling for the first time in history by the end of this decade.  </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A revolution in mobility is happening in the region, but it is not in the direction that any of us would prefer.</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BD21095-AC38-46E9-8452-A356BC5661AA}" type="slidenum">
              <a:rPr lang="en-US" smtClean="0"/>
              <a:pPr>
                <a:defRPr/>
              </a:pPr>
              <a:t>23</a:t>
            </a:fld>
            <a:endParaRPr lang="en-US"/>
          </a:p>
        </p:txBody>
      </p:sp>
    </p:spTree>
    <p:extLst>
      <p:ext uri="{BB962C8B-B14F-4D97-AF65-F5344CB8AC3E}">
        <p14:creationId xmlns:p14="http://schemas.microsoft.com/office/powerpoint/2010/main" val="428975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257800"/>
            <a:ext cx="5607050" cy="3127375"/>
          </a:xfrm>
        </p:spPr>
        <p:txBody>
          <a:bodyPr/>
          <a:lstStyle/>
          <a:p>
            <a:pPr marL="0" indent="0">
              <a:lnSpc>
                <a:spcPct val="150000"/>
              </a:lnSpc>
              <a:buFont typeface="Arial" panose="020B0604020202020204" pitchFamily="34" charset="0"/>
              <a:buNone/>
            </a:pPr>
            <a:r>
              <a:rPr lang="en-PH" sz="1400" b="1" dirty="0">
                <a:latin typeface="Arial" panose="020B0604020202020204" pitchFamily="34" charset="0"/>
                <a:cs typeface="Arial" panose="020B0604020202020204" pitchFamily="34" charset="0"/>
              </a:rPr>
              <a:t>Transport Trends (2)</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Can we stop this trend?  In the short term, the answer is no.  </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In fact, it has already happened based on the decisions (or non-decisions) already taken.</a:t>
            </a:r>
          </a:p>
          <a:p>
            <a:pPr marL="0" indent="0">
              <a:lnSpc>
                <a:spcPct val="150000"/>
              </a:lnSpc>
              <a:buFont typeface="Arial" panose="020B0604020202020204" pitchFamily="34" charset="0"/>
              <a:buNone/>
            </a:pPr>
            <a:r>
              <a:rPr lang="en-PH" sz="1400" dirty="0">
                <a:latin typeface="Arial" panose="020B0604020202020204" pitchFamily="34" charset="0"/>
                <a:cs typeface="Arial" panose="020B0604020202020204" pitchFamily="34" charset="0"/>
              </a:rPr>
              <a:t> Investment decisions and priorities in transport take many years if not decades to reach full potential.  </a:t>
            </a:r>
          </a:p>
          <a:p>
            <a:pPr marL="0" indent="0">
              <a:lnSpc>
                <a:spcPct val="150000"/>
              </a:lnSpc>
              <a:buFont typeface="Arial" panose="020B0604020202020204" pitchFamily="34" charset="0"/>
              <a:buNone/>
            </a:pPr>
            <a:endParaRPr lang="en-PH"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BD21095-AC38-46E9-8452-A356BC5661AA}" type="slidenum">
              <a:rPr lang="en-US" smtClean="0"/>
              <a:pPr>
                <a:defRPr/>
              </a:pPr>
              <a:t>24</a:t>
            </a:fld>
            <a:endParaRPr lang="en-US"/>
          </a:p>
        </p:txBody>
      </p:sp>
    </p:spTree>
    <p:extLst>
      <p:ext uri="{BB962C8B-B14F-4D97-AF65-F5344CB8AC3E}">
        <p14:creationId xmlns:p14="http://schemas.microsoft.com/office/powerpoint/2010/main" val="1208921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78425"/>
            <a:ext cx="5607050" cy="2593975"/>
          </a:xfrm>
        </p:spPr>
        <p:txBody>
          <a:bodyPr/>
          <a:lstStyle/>
          <a:p>
            <a:r>
              <a:rPr lang="en-US" sz="1400" b="1" dirty="0"/>
              <a:t>Transport Summary</a:t>
            </a:r>
          </a:p>
          <a:p>
            <a:endParaRPr lang="en-US" sz="1400" b="1" dirty="0"/>
          </a:p>
          <a:p>
            <a:pPr marL="285750" indent="-285750">
              <a:buFont typeface="Arial" panose="020B0604020202020204" pitchFamily="34" charset="0"/>
              <a:buChar char="•"/>
            </a:pPr>
            <a:r>
              <a:rPr lang="en-US" sz="1400" dirty="0"/>
              <a:t>Need to transform the transport sector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Need for a new approach to transport financing and investment</a:t>
            </a:r>
            <a:endParaRPr lang="en-US" sz="140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25</a:t>
            </a:fld>
            <a:endParaRPr lang="en-US" dirty="0"/>
          </a:p>
        </p:txBody>
      </p:sp>
    </p:spTree>
    <p:extLst>
      <p:ext uri="{BB962C8B-B14F-4D97-AF65-F5344CB8AC3E}">
        <p14:creationId xmlns:p14="http://schemas.microsoft.com/office/powerpoint/2010/main" val="122468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76200" y="4800600"/>
            <a:ext cx="6858000" cy="4572000"/>
          </a:xfrm>
        </p:spPr>
        <p:txBody>
          <a:bodyPr>
            <a:noAutofit/>
          </a:bodyPr>
          <a:lstStyle/>
          <a:p>
            <a:pPr marL="0" indent="0">
              <a:lnSpc>
                <a:spcPct val="150000"/>
              </a:lnSpc>
              <a:buFont typeface="Arial" panose="020B0604020202020204" pitchFamily="34" charset="0"/>
              <a:buNone/>
            </a:pPr>
            <a:r>
              <a:rPr lang="en-PH" sz="1400" b="1" dirty="0">
                <a:latin typeface="Arial" panose="020B0604020202020204" pitchFamily="34" charset="0"/>
                <a:cs typeface="Arial" panose="020B0604020202020204" pitchFamily="34" charset="0"/>
              </a:rPr>
              <a:t>Urbanization trends</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The high speed of urban expansion in Asia has created huge demand and large scale economies.</a:t>
            </a:r>
          </a:p>
          <a:p>
            <a:pPr marL="285750" marR="0" lvl="1" indent="-28575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n-PH" sz="1400" dirty="0">
                <a:latin typeface="Arial" panose="020B0604020202020204" pitchFamily="34" charset="0"/>
                <a:cs typeface="Arial" panose="020B0604020202020204" pitchFamily="34" charset="0"/>
              </a:rPr>
              <a:t>About 84% of GDP globally comes from urban areas. </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Urbanization is expected to grow by 3% every year in Asia. </a:t>
            </a:r>
          </a:p>
          <a:p>
            <a:pPr marL="742950" lvl="1" indent="-285750">
              <a:lnSpc>
                <a:spcPct val="150000"/>
              </a:lnSpc>
              <a:buFont typeface="Wingdings" panose="05000000000000000000" pitchFamily="2" charset="2"/>
              <a:buChar char="Ø"/>
            </a:pPr>
            <a:r>
              <a:rPr lang="en-PH" sz="1400" dirty="0">
                <a:latin typeface="Arial" panose="020B0604020202020204" pitchFamily="34" charset="0"/>
                <a:cs typeface="Arial" panose="020B0604020202020204" pitchFamily="34" charset="0"/>
              </a:rPr>
              <a:t>About 1.1 billion people will move to cities in the next 20 years, which is equivalent to 120,000 people each day. </a:t>
            </a:r>
          </a:p>
          <a:p>
            <a:pPr marL="742950" lvl="1" indent="-285750">
              <a:lnSpc>
                <a:spcPct val="150000"/>
              </a:lnSpc>
              <a:buFont typeface="Wingdings" panose="05000000000000000000" pitchFamily="2" charset="2"/>
              <a:buChar char="Ø"/>
            </a:pPr>
            <a:r>
              <a:rPr lang="en-PH" sz="1400" dirty="0">
                <a:latin typeface="Arial" panose="020B0604020202020204" pitchFamily="34" charset="0"/>
                <a:cs typeface="Arial" panose="020B0604020202020204" pitchFamily="34" charset="0"/>
              </a:rPr>
              <a:t>Cities are the key drivers of economic growth and poverty reduction.  </a:t>
            </a:r>
          </a:p>
          <a:p>
            <a:pPr marL="742950" lvl="1" indent="-285750">
              <a:lnSpc>
                <a:spcPct val="150000"/>
              </a:lnSpc>
              <a:buFont typeface="Wingdings" panose="05000000000000000000" pitchFamily="2" charset="2"/>
              <a:buChar char="Ø"/>
            </a:pPr>
            <a:r>
              <a:rPr lang="en-PH" sz="1400" dirty="0">
                <a:latin typeface="Arial" panose="020B0604020202020204" pitchFamily="34" charset="0"/>
                <a:cs typeface="Arial" panose="020B0604020202020204" pitchFamily="34" charset="0"/>
              </a:rPr>
              <a:t>300 cities that account for 60% of global GDP are in Asia.</a:t>
            </a:r>
          </a:p>
          <a:p>
            <a:pPr marL="742950" lvl="1" indent="-285750">
              <a:lnSpc>
                <a:spcPct val="150000"/>
              </a:lnSpc>
              <a:buFont typeface="Wingdings" panose="05000000000000000000" pitchFamily="2" charset="2"/>
              <a:buChar char="Ø"/>
            </a:pPr>
            <a:r>
              <a:rPr lang="en-PH" sz="1400" dirty="0">
                <a:latin typeface="Arial" panose="020B0604020202020204" pitchFamily="34" charset="0"/>
                <a:cs typeface="Arial" panose="020B0604020202020204" pitchFamily="34" charset="0"/>
              </a:rPr>
              <a:t>Half of the world's 23 megacities are in Asia. </a:t>
            </a:r>
          </a:p>
          <a:p>
            <a:pPr marL="285750" indent="-285750">
              <a:lnSpc>
                <a:spcPct val="150000"/>
              </a:lnSpc>
              <a:buFont typeface="Arial" panose="020B0604020202020204" pitchFamily="34" charset="0"/>
              <a:buChar char="•"/>
            </a:pPr>
            <a:r>
              <a:rPr lang="en-PH" sz="1400" dirty="0">
                <a:latin typeface="Arial" panose="020B0604020202020204" pitchFamily="34" charset="0"/>
                <a:cs typeface="Arial" panose="020B0604020202020204" pitchFamily="34" charset="0"/>
              </a:rPr>
              <a:t>577 of the top 600 cities are second-tier cities, and they will account for half of global GDP by 2025.</a:t>
            </a:r>
          </a:p>
        </p:txBody>
      </p:sp>
      <p:sp>
        <p:nvSpPr>
          <p:cNvPr id="4" name="Slide Number Placeholder 3"/>
          <p:cNvSpPr>
            <a:spLocks noGrp="1"/>
          </p:cNvSpPr>
          <p:nvPr>
            <p:ph type="sldNum" sz="quarter" idx="10"/>
          </p:nvPr>
        </p:nvSpPr>
        <p:spPr/>
        <p:txBody>
          <a:bodyPr/>
          <a:lstStyle/>
          <a:p>
            <a:pPr>
              <a:defRPr/>
            </a:pPr>
            <a:fld id="{9BD21095-AC38-46E9-8452-A356BC5661AA}"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2813"/>
            <a:fld id="{4DF8CB3F-BD42-4B23-90D9-0DD89A991085}" type="slidenum">
              <a:rPr lang="en-US" smtClean="0"/>
              <a:pPr defTabSz="912813"/>
              <a:t>3</a:t>
            </a:fld>
            <a:endParaRPr lang="en-US" dirty="0"/>
          </a:p>
        </p:txBody>
      </p:sp>
      <p:sp>
        <p:nvSpPr>
          <p:cNvPr id="64515" name="Rectangle 2"/>
          <p:cNvSpPr>
            <a:spLocks noGrp="1" noRot="1" noChangeAspect="1" noChangeArrowheads="1" noTextEdit="1"/>
          </p:cNvSpPr>
          <p:nvPr>
            <p:ph type="sldImg"/>
          </p:nvPr>
        </p:nvSpPr>
        <p:spPr>
          <a:xfrm>
            <a:off x="1181100" y="533400"/>
            <a:ext cx="4648200" cy="3486150"/>
          </a:xfrm>
          <a:ln/>
        </p:spPr>
      </p:sp>
      <p:sp>
        <p:nvSpPr>
          <p:cNvPr id="64516" name="Rectangle 3"/>
          <p:cNvSpPr>
            <a:spLocks noGrp="1" noChangeArrowheads="1"/>
          </p:cNvSpPr>
          <p:nvPr>
            <p:ph type="body" idx="1"/>
          </p:nvPr>
        </p:nvSpPr>
        <p:spPr>
          <a:xfrm>
            <a:off x="533400" y="5105400"/>
            <a:ext cx="6095999" cy="3802063"/>
          </a:xfrm>
          <a:noFill/>
          <a:ln w="9525"/>
        </p:spPr>
        <p:txBody>
          <a:bodyPr/>
          <a:lstStyle/>
          <a:p>
            <a:pPr marL="285750" indent="-285750">
              <a:buFont typeface="Arial" panose="020B0604020202020204" pitchFamily="34" charset="0"/>
              <a:buChar char="•"/>
            </a:pPr>
            <a:r>
              <a:rPr lang="en-US" sz="1400" dirty="0"/>
              <a:t>1970s  - </a:t>
            </a:r>
            <a:r>
              <a:rPr lang="en-US" sz="1400" b="1" dirty="0"/>
              <a:t>Environmental Protection Agency (EPA) </a:t>
            </a:r>
            <a:r>
              <a:rPr lang="en-US" sz="1400" dirty="0"/>
              <a:t>established </a:t>
            </a:r>
            <a:r>
              <a:rPr lang="en-US" sz="1400" b="1" dirty="0"/>
              <a:t> </a:t>
            </a:r>
            <a:r>
              <a:rPr lang="en-US" sz="1400" dirty="0"/>
              <a:t>to enforce laws that protect the environment and public health.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1972 -  the </a:t>
            </a:r>
            <a:r>
              <a:rPr lang="en-US" sz="1400" b="1" dirty="0"/>
              <a:t>United Nations Conference on the Human Environment </a:t>
            </a:r>
            <a:r>
              <a:rPr lang="en-US" sz="1400" dirty="0"/>
              <a:t>held in Stockholm brought the industrialized and developing nations together to delineate the ‘rights’ of the human family to a healthy and productive environment. </a:t>
            </a:r>
          </a:p>
          <a:p>
            <a:pPr marL="457200" lvl="1" indent="0">
              <a:buFont typeface="Arial" panose="020B0604020202020204" pitchFamily="34" charset="0"/>
              <a:buNone/>
            </a:pPr>
            <a:endParaRPr lang="en-US" sz="1400" b="1" dirty="0"/>
          </a:p>
          <a:p>
            <a:pPr marL="285750" lvl="2" indent="-285750">
              <a:buFont typeface="Arial" panose="020B0604020202020204" pitchFamily="34" charset="0"/>
              <a:buChar char="•"/>
            </a:pPr>
            <a:r>
              <a:rPr lang="en-US" sz="1400" dirty="0"/>
              <a:t>Formulation of Environmental Legislations/Regulations (Malaysia 1974, Thailand 1975, Philippines 1977, PRC 1979)</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1982 – </a:t>
            </a:r>
            <a:r>
              <a:rPr lang="en-US" sz="1400" dirty="0">
                <a:solidFill>
                  <a:srgbClr val="0000FF"/>
                </a:solidFill>
              </a:rPr>
              <a:t>more environmental institutions and environment legislations formulated, including </a:t>
            </a:r>
            <a:r>
              <a:rPr lang="en-US" sz="1400" b="1" dirty="0"/>
              <a:t>UN Convention on the Law of the Sea (UNCLOS) </a:t>
            </a:r>
            <a:r>
              <a:rPr lang="en-US" sz="1400" dirty="0"/>
              <a:t>was signed which later came into effect in 1994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701675" y="5330825"/>
            <a:ext cx="5607050" cy="3279775"/>
          </a:xfr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baseline="0" dirty="0"/>
              <a:t>Urbanization challenges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aseline="0"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0" baseline="0" dirty="0"/>
              <a:t>I see several main urbanization challenges relating to: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aseline="0" dirty="0"/>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aseline="0" dirty="0"/>
              <a:t>rising demand for resources,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aseline="0" dirty="0"/>
              <a:t>growing consumption patterns,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aseline="0" dirty="0"/>
              <a:t>depleting natural resources,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aseline="0" dirty="0"/>
              <a:t>climate disruptions and the rise in extreme weather events. </a:t>
            </a:r>
          </a:p>
          <a:p>
            <a:endParaRPr lang="en-US" sz="1400" dirty="0">
              <a:cs typeface="Arial" pitchFamily="34" charset="0"/>
            </a:endParaRPr>
          </a:p>
          <a:p>
            <a:endParaRPr lang="en-GB" sz="1400" dirty="0">
              <a:cs typeface="Arial" pitchFamily="34" charset="0"/>
            </a:endParaRPr>
          </a:p>
        </p:txBody>
      </p:sp>
      <p:sp>
        <p:nvSpPr>
          <p:cNvPr id="4" name="Slide Number Placeholder 3"/>
          <p:cNvSpPr>
            <a:spLocks noGrp="1"/>
          </p:cNvSpPr>
          <p:nvPr>
            <p:ph type="sldNum" sz="quarter" idx="10"/>
          </p:nvPr>
        </p:nvSpPr>
        <p:spPr/>
        <p:txBody>
          <a:bodyPr/>
          <a:lstStyle/>
          <a:p>
            <a:fld id="{D4A279D1-5B71-420F-8F18-5B3BBBD7298C}" type="slidenum">
              <a:rPr lang="en-GB" smtClean="0">
                <a:solidFill>
                  <a:prstClr val="black"/>
                </a:solidFill>
              </a:rPr>
              <a:pPr/>
              <a:t>28</a:t>
            </a:fld>
            <a:endParaRPr lang="en-GB"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52450"/>
            <a:ext cx="4648200" cy="3486150"/>
          </a:xfrm>
        </p:spPr>
      </p:sp>
      <p:sp>
        <p:nvSpPr>
          <p:cNvPr id="3" name="Notes Placeholder 2"/>
          <p:cNvSpPr>
            <a:spLocks noGrp="1"/>
          </p:cNvSpPr>
          <p:nvPr>
            <p:ph type="body" idx="1"/>
          </p:nvPr>
        </p:nvSpPr>
        <p:spPr>
          <a:xfrm>
            <a:off x="381000" y="4949825"/>
            <a:ext cx="6248400" cy="4346575"/>
          </a:xfrm>
        </p:spPr>
        <p:txBody>
          <a:bodyPr/>
          <a:lstStyle/>
          <a:p>
            <a:pPr marL="0" indent="0" rtl="0">
              <a:buFont typeface="Arial" panose="020B0604020202020204" pitchFamily="34" charset="0"/>
              <a:buNone/>
            </a:pPr>
            <a:r>
              <a:rPr lang="en-US" sz="1400" b="1" i="0" u="none" strike="noStrike" kern="1200" baseline="0" dirty="0">
                <a:solidFill>
                  <a:schemeClr val="tx1"/>
                </a:solidFill>
              </a:rPr>
              <a:t>Asia’s urban challenges (1)</a:t>
            </a:r>
          </a:p>
          <a:p>
            <a:pPr marL="171450" indent="-171450" rtl="0">
              <a:buFont typeface="Arial" panose="020B0604020202020204" pitchFamily="34" charset="0"/>
              <a:buChar char="•"/>
            </a:pPr>
            <a:r>
              <a:rPr lang="en-US" sz="1400" b="0" i="0" u="none" strike="noStrike" kern="1200" baseline="0" dirty="0">
                <a:solidFill>
                  <a:schemeClr val="tx1"/>
                </a:solidFill>
              </a:rPr>
              <a:t>First, is what I call the two faces of urbanization. Economic prosperity is one face of urbanization in Asia, the other is increasing urban poverty. </a:t>
            </a:r>
          </a:p>
          <a:p>
            <a:pPr marL="628650" lvl="1" indent="-171450" rtl="0">
              <a:buFont typeface="Arial" panose="020B0604020202020204" pitchFamily="34" charset="0"/>
              <a:buChar char="•"/>
            </a:pPr>
            <a:r>
              <a:rPr lang="en-US" sz="1400" b="0" i="0" u="none" strike="noStrike" kern="1200" baseline="0" dirty="0">
                <a:solidFill>
                  <a:schemeClr val="tx1"/>
                </a:solidFill>
              </a:rPr>
              <a:t>Nearly a third of urban people in Asia live in slums. </a:t>
            </a:r>
          </a:p>
          <a:p>
            <a:pPr marL="628650" lvl="1" indent="-171450" rtl="0">
              <a:buFont typeface="Arial" panose="020B0604020202020204" pitchFamily="34" charset="0"/>
              <a:buChar char="•"/>
            </a:pPr>
            <a:r>
              <a:rPr lang="en-US" sz="1400" b="0" i="0" u="none" strike="noStrike" kern="1200" baseline="0" dirty="0">
                <a:solidFill>
                  <a:schemeClr val="tx1"/>
                </a:solidFill>
              </a:rPr>
              <a:t>Not only are social and health conditions unacceptable, they are highly vulnerable to climate change. If nothing is done, that figure may rise to one billion by 2050.</a:t>
            </a:r>
          </a:p>
          <a:p>
            <a:pPr marL="171450" indent="-171450" rtl="0">
              <a:buFont typeface="Arial" panose="020B0604020202020204" pitchFamily="34" charset="0"/>
              <a:buChar char="•"/>
            </a:pPr>
            <a:endParaRPr lang="en-US" sz="1400" b="0" i="0" u="none" strike="noStrike" kern="1200" baseline="0" dirty="0">
              <a:solidFill>
                <a:schemeClr val="tx1"/>
              </a:solidFill>
            </a:endParaRPr>
          </a:p>
          <a:p>
            <a:pPr marL="171450" indent="-171450" rtl="0">
              <a:buFont typeface="Arial" panose="020B0604020202020204" pitchFamily="34" charset="0"/>
              <a:buChar char="•"/>
            </a:pPr>
            <a:r>
              <a:rPr lang="en-US" sz="1400" b="0" i="0" u="none" strike="noStrike" kern="1200" baseline="0" dirty="0">
                <a:solidFill>
                  <a:schemeClr val="tx1"/>
                </a:solidFill>
              </a:rPr>
              <a:t>Second, our cities are facing high levels of environmental stress. </a:t>
            </a:r>
          </a:p>
          <a:p>
            <a:pPr marL="628650" lvl="1" indent="-171450" rtl="0">
              <a:buFont typeface="Arial" panose="020B0604020202020204" pitchFamily="34" charset="0"/>
              <a:buChar char="•"/>
            </a:pPr>
            <a:r>
              <a:rPr lang="en-US" sz="1400" b="0" i="0" u="none" strike="noStrike" kern="1200" baseline="0" dirty="0">
                <a:solidFill>
                  <a:schemeClr val="tx1"/>
                </a:solidFill>
              </a:rPr>
              <a:t>By 2015, 55% of global greenhouse gas emissions will come from cities in Asia. We need to deal with urban air quality and river pollution, which have public health implications. Let me emphasize that the "let's grow first and clean later" attitude is no longer an option in Asia. </a:t>
            </a:r>
          </a:p>
          <a:p>
            <a:pPr marL="628650" lvl="1" indent="-171450" rtl="0">
              <a:buFont typeface="Arial" panose="020B0604020202020204" pitchFamily="34" charset="0"/>
              <a:buChar char="•"/>
            </a:pPr>
            <a:r>
              <a:rPr lang="en-US" sz="1400" b="0" i="0" u="none" strike="noStrike" kern="1200" baseline="0" dirty="0">
                <a:solidFill>
                  <a:schemeClr val="tx1"/>
                </a:solidFill>
              </a:rPr>
              <a:t>Climate change brings a new layer to environmental unsustainability. We have seen the increasing frequency, intensity and impact of climate change and natural disasters. </a:t>
            </a:r>
            <a:endParaRPr lang="en-US" sz="1400" u="none"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29</a:t>
            </a:fld>
            <a:endParaRPr lang="en-US" dirty="0"/>
          </a:p>
        </p:txBody>
      </p:sp>
    </p:spTree>
    <p:extLst>
      <p:ext uri="{BB962C8B-B14F-4D97-AF65-F5344CB8AC3E}">
        <p14:creationId xmlns:p14="http://schemas.microsoft.com/office/powerpoint/2010/main" val="3711086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02225"/>
            <a:ext cx="5607050" cy="3355975"/>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i="0" u="none" strike="noStrike" kern="1200" baseline="0" dirty="0">
                <a:solidFill>
                  <a:schemeClr val="tx1"/>
                </a:solidFill>
                <a:latin typeface="Arial" pitchFamily="34" charset="0"/>
                <a:ea typeface="+mn-ea"/>
                <a:cs typeface="+mn-cs"/>
              </a:rPr>
              <a:t>Asia’s urban challenges (2)</a:t>
            </a:r>
          </a:p>
          <a:p>
            <a:pPr rtl="0"/>
            <a:endParaRPr lang="en-US" sz="1400" b="0" i="0" u="none" strike="noStrike" kern="1200" baseline="0" dirty="0">
              <a:solidFill>
                <a:schemeClr val="tx1"/>
              </a:solidFill>
              <a:latin typeface="Arial" pitchFamily="34" charset="0"/>
              <a:ea typeface="+mn-ea"/>
              <a:cs typeface="+mn-cs"/>
            </a:endParaRPr>
          </a:p>
          <a:p>
            <a:pPr marL="171450" indent="-171450" rtl="0">
              <a:buFont typeface="Arial" panose="020B0604020202020204" pitchFamily="34" charset="0"/>
              <a:buChar char="•"/>
            </a:pPr>
            <a:r>
              <a:rPr lang="en-US" sz="1400" b="0" i="0" u="none" strike="noStrike" kern="1200" baseline="0" dirty="0">
                <a:solidFill>
                  <a:schemeClr val="tx1"/>
                </a:solidFill>
                <a:latin typeface="Arial" pitchFamily="34" charset="0"/>
                <a:ea typeface="+mn-ea"/>
                <a:cs typeface="+mn-cs"/>
              </a:rPr>
              <a:t>Third, urbanization is placing an enormous strain on urban mobility. Uncontrolled growth in urban road traffic and rising congestion imposes an economic cost of up to 2%-4% of GDP in many countries. We also see increasing motorization in transport, and we need to deal with this. </a:t>
            </a:r>
          </a:p>
          <a:p>
            <a:pPr marL="0" indent="0" rtl="0">
              <a:buFont typeface="Arial" panose="020B0604020202020204" pitchFamily="34" charset="0"/>
              <a:buNone/>
            </a:pPr>
            <a:endParaRPr lang="en-US" sz="1400" b="0" i="0" u="none" strike="noStrike" kern="1200" baseline="0" dirty="0">
              <a:solidFill>
                <a:schemeClr val="tx1"/>
              </a:solidFill>
              <a:latin typeface="Arial" pitchFamily="34" charset="0"/>
              <a:ea typeface="+mn-ea"/>
              <a:cs typeface="+mn-cs"/>
            </a:endParaRPr>
          </a:p>
          <a:p>
            <a:pPr marL="171450" indent="-171450" rtl="0">
              <a:buFont typeface="Arial" panose="020B0604020202020204" pitchFamily="34" charset="0"/>
              <a:buChar char="•"/>
            </a:pPr>
            <a:r>
              <a:rPr lang="en-US" sz="1400" b="0" i="0" u="none" strike="noStrike" kern="1200" baseline="0" dirty="0">
                <a:solidFill>
                  <a:schemeClr val="tx1"/>
                </a:solidFill>
                <a:latin typeface="Arial" pitchFamily="34" charset="0"/>
                <a:ea typeface="+mn-ea"/>
                <a:cs typeface="+mn-cs"/>
              </a:rPr>
              <a:t>Finally, cities face more complex public financial management challenges. The rapid urbanization has put extra demand for infrastructure investment, which made the financial situation even worse as many cities have limited revenue sources. </a:t>
            </a:r>
            <a:endParaRPr lang="en-US" sz="1400" u="none"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30</a:t>
            </a:fld>
            <a:endParaRPr lang="en-US" dirty="0"/>
          </a:p>
        </p:txBody>
      </p:sp>
    </p:spTree>
    <p:extLst>
      <p:ext uri="{BB962C8B-B14F-4D97-AF65-F5344CB8AC3E}">
        <p14:creationId xmlns:p14="http://schemas.microsoft.com/office/powerpoint/2010/main" val="1518684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037137"/>
            <a:ext cx="5607050" cy="2963863"/>
          </a:xfrm>
        </p:spPr>
        <p:txBody>
          <a:bodyPr/>
          <a:lstStyle/>
          <a:p>
            <a:r>
              <a:rPr lang="en-US" sz="1400" b="1" dirty="0"/>
              <a:t>Urbanization</a:t>
            </a:r>
            <a:r>
              <a:rPr lang="en-US" sz="1400" b="1" baseline="0" dirty="0"/>
              <a:t> summary</a:t>
            </a:r>
          </a:p>
          <a:p>
            <a:endParaRPr lang="en-US" sz="1400" b="1" baseline="0" dirty="0"/>
          </a:p>
          <a:p>
            <a:pPr marL="171450" indent="-171450">
              <a:buFont typeface="Arial" panose="020B0604020202020204" pitchFamily="34" charset="0"/>
              <a:buChar char="•"/>
            </a:pPr>
            <a:r>
              <a:rPr lang="en-US" sz="1400" b="0" dirty="0"/>
              <a:t>In</a:t>
            </a:r>
            <a:r>
              <a:rPr lang="en-US" sz="1400" b="0" baseline="0" dirty="0"/>
              <a:t> summary, we therefore need to: </a:t>
            </a:r>
          </a:p>
          <a:p>
            <a:pPr marL="628650" lvl="1" indent="-171450">
              <a:buFont typeface="Arial" panose="020B0604020202020204" pitchFamily="34" charset="0"/>
              <a:buChar char="•"/>
            </a:pPr>
            <a:r>
              <a:rPr lang="en-US" sz="1400" dirty="0"/>
              <a:t>turn cities to green, smart, inclusive and competitive cities</a:t>
            </a:r>
          </a:p>
          <a:p>
            <a:pPr marL="628650" lvl="1" indent="-171450">
              <a:buFont typeface="Arial" panose="020B0604020202020204" pitchFamily="34" charset="0"/>
              <a:buChar char="•"/>
            </a:pPr>
            <a:r>
              <a:rPr lang="en-US" sz="1400" dirty="0"/>
              <a:t>make them livable cities</a:t>
            </a:r>
            <a:endParaRPr lang="en-US" b="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31</a:t>
            </a:fld>
            <a:endParaRPr lang="en-US" dirty="0"/>
          </a:p>
        </p:txBody>
      </p:sp>
    </p:spTree>
    <p:extLst>
      <p:ext uri="{BB962C8B-B14F-4D97-AF65-F5344CB8AC3E}">
        <p14:creationId xmlns:p14="http://schemas.microsoft.com/office/powerpoint/2010/main" val="403128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304800" y="5105400"/>
            <a:ext cx="6400800" cy="4270375"/>
          </a:xfrm>
        </p:spPr>
        <p:txBody>
          <a:bodyPr>
            <a:noAutofit/>
          </a:bodyPr>
          <a:lstStyle/>
          <a:p>
            <a:r>
              <a:rPr lang="en-US" sz="1400" b="1" kern="1200" dirty="0">
                <a:solidFill>
                  <a:schemeClr val="tx1"/>
                </a:solidFill>
                <a:ea typeface="+mn-ea"/>
                <a:cs typeface="Arial" panose="020B0604020202020204" pitchFamily="34" charset="0"/>
              </a:rPr>
              <a:t>Water demand and security</a:t>
            </a:r>
          </a:p>
          <a:p>
            <a:endParaRPr lang="en-US" sz="1400" b="1" kern="1200" dirty="0">
              <a:solidFill>
                <a:schemeClr val="tx1"/>
              </a:solidFill>
              <a:ea typeface="+mn-ea"/>
              <a:cs typeface="Arial" panose="020B0604020202020204" pitchFamily="34" charset="0"/>
            </a:endParaRPr>
          </a:p>
          <a:p>
            <a:pPr marL="171450" indent="-171450">
              <a:buFont typeface="Arial" panose="020B0604020202020204" pitchFamily="34" charset="0"/>
              <a:buChar char="•"/>
            </a:pPr>
            <a:r>
              <a:rPr lang="en-US" sz="1400" kern="1200" dirty="0">
                <a:solidFill>
                  <a:schemeClr val="tx1"/>
                </a:solidFill>
                <a:ea typeface="+mn-ea"/>
                <a:cs typeface="Arial" panose="020B0604020202020204" pitchFamily="34" charset="0"/>
              </a:rPr>
              <a:t>Analysis</a:t>
            </a:r>
            <a:r>
              <a:rPr lang="en-US" sz="1400" kern="1200" baseline="0" dirty="0">
                <a:solidFill>
                  <a:schemeClr val="tx1"/>
                </a:solidFill>
                <a:ea typeface="+mn-ea"/>
                <a:cs typeface="Arial" panose="020B0604020202020204" pitchFamily="34" charset="0"/>
              </a:rPr>
              <a:t> by the </a:t>
            </a:r>
            <a:r>
              <a:rPr lang="en-US" sz="1400" kern="1200" dirty="0">
                <a:solidFill>
                  <a:schemeClr val="tx1"/>
                </a:solidFill>
                <a:ea typeface="+mn-ea"/>
                <a:cs typeface="Arial" panose="020B0604020202020204" pitchFamily="34" charset="0"/>
              </a:rPr>
              <a:t>2030 Water Resources Group</a:t>
            </a:r>
            <a:r>
              <a:rPr lang="en-US" sz="1400" kern="1200" baseline="0" dirty="0">
                <a:solidFill>
                  <a:schemeClr val="tx1"/>
                </a:solidFill>
                <a:ea typeface="+mn-ea"/>
                <a:cs typeface="Arial" panose="020B0604020202020204" pitchFamily="34" charset="0"/>
              </a:rPr>
              <a:t> presented within </a:t>
            </a:r>
            <a:r>
              <a:rPr lang="en-US" sz="1400" i="1" kern="1200" dirty="0">
                <a:solidFill>
                  <a:schemeClr val="tx1"/>
                </a:solidFill>
                <a:ea typeface="+mn-ea"/>
                <a:cs typeface="Arial" panose="020B0604020202020204" pitchFamily="34" charset="0"/>
              </a:rPr>
              <a:t>Charting Our Water Future</a:t>
            </a:r>
            <a:r>
              <a:rPr lang="en-US" sz="1400" kern="1200" dirty="0">
                <a:solidFill>
                  <a:schemeClr val="tx1"/>
                </a:solidFill>
                <a:ea typeface="+mn-ea"/>
                <a:cs typeface="Arial" panose="020B0604020202020204" pitchFamily="34" charset="0"/>
              </a:rPr>
              <a:t> (2009 )  shows that that the total annual sustainable supply of freshwater (based on current trends) will remains static at 4,200 billion m2, with an annual deficit forecast for 2030 of</a:t>
            </a:r>
            <a:r>
              <a:rPr lang="en-US" sz="1400" kern="1200" baseline="0" dirty="0">
                <a:solidFill>
                  <a:schemeClr val="tx1"/>
                </a:solidFill>
                <a:ea typeface="+mn-ea"/>
                <a:cs typeface="Arial" panose="020B0604020202020204" pitchFamily="34" charset="0"/>
              </a:rPr>
              <a:t> </a:t>
            </a:r>
            <a:r>
              <a:rPr lang="en-US" sz="1400" kern="1200" dirty="0">
                <a:solidFill>
                  <a:schemeClr val="tx1"/>
                </a:solidFill>
                <a:ea typeface="+mn-ea"/>
                <a:cs typeface="Arial" panose="020B0604020202020204" pitchFamily="34" charset="0"/>
              </a:rPr>
              <a:t>40% of unconstrained demand. </a:t>
            </a:r>
          </a:p>
          <a:p>
            <a:pPr marL="0" indent="0">
              <a:buFont typeface="Arial" panose="020B0604020202020204" pitchFamily="34" charset="0"/>
              <a:buNone/>
            </a:pPr>
            <a:endParaRPr lang="en-US" sz="1400" kern="1200" dirty="0">
              <a:solidFill>
                <a:schemeClr val="tx1"/>
              </a:solidFill>
              <a:ea typeface="+mn-ea"/>
              <a:cs typeface="Arial" panose="020B0604020202020204" pitchFamily="34" charset="0"/>
            </a:endParaRPr>
          </a:p>
          <a:p>
            <a:pPr marL="171450" indent="-171450">
              <a:buFont typeface="Arial" panose="020B0604020202020204" pitchFamily="34" charset="0"/>
              <a:buChar char="•"/>
            </a:pPr>
            <a:r>
              <a:rPr lang="en-US" sz="1400" kern="1200" dirty="0">
                <a:solidFill>
                  <a:schemeClr val="tx1"/>
                </a:solidFill>
                <a:ea typeface="+mn-ea"/>
                <a:cs typeface="Arial" panose="020B0604020202020204" pitchFamily="34" charset="0"/>
              </a:rPr>
              <a:t>This supply gap (refer to</a:t>
            </a:r>
            <a:r>
              <a:rPr lang="en-US" sz="1400" kern="1200" baseline="0" dirty="0">
                <a:solidFill>
                  <a:schemeClr val="tx1"/>
                </a:solidFill>
                <a:ea typeface="+mn-ea"/>
                <a:cs typeface="Arial" panose="020B0604020202020204" pitchFamily="34" charset="0"/>
              </a:rPr>
              <a:t> figure</a:t>
            </a:r>
            <a:r>
              <a:rPr lang="en-US" sz="1400" kern="1200" dirty="0">
                <a:solidFill>
                  <a:schemeClr val="tx1"/>
                </a:solidFill>
                <a:ea typeface="+mn-ea"/>
                <a:cs typeface="Arial" panose="020B0604020202020204" pitchFamily="34" charset="0"/>
              </a:rPr>
              <a:t>) has become the starting point for much of the current narrative surrounding water security. </a:t>
            </a:r>
          </a:p>
          <a:p>
            <a:pPr marL="0" indent="0">
              <a:buFont typeface="Arial" panose="020B0604020202020204" pitchFamily="34" charset="0"/>
              <a:buNone/>
            </a:pPr>
            <a:endParaRPr lang="en-US" sz="1400" kern="1200" dirty="0">
              <a:solidFill>
                <a:schemeClr val="tx1"/>
              </a:solidFill>
              <a:ea typeface="+mn-ea"/>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kern="1200" dirty="0">
                <a:solidFill>
                  <a:schemeClr val="tx1"/>
                </a:solidFill>
                <a:ea typeface="+mn-ea"/>
                <a:cs typeface="Arial" panose="020B0604020202020204" pitchFamily="34" charset="0"/>
              </a:rPr>
              <a:t>Note: The analysis determined that today’s naturally renewable and available supply is about 4,200 cubic kilometers (km</a:t>
            </a:r>
            <a:r>
              <a:rPr lang="en-US" sz="1400" kern="1200" baseline="30000" dirty="0">
                <a:solidFill>
                  <a:schemeClr val="tx1"/>
                </a:solidFill>
                <a:ea typeface="+mn-ea"/>
                <a:cs typeface="Arial" panose="020B0604020202020204" pitchFamily="34" charset="0"/>
              </a:rPr>
              <a:t>3</a:t>
            </a:r>
            <a:r>
              <a:rPr lang="en-US" sz="1400" kern="1200" dirty="0">
                <a:solidFill>
                  <a:schemeClr val="tx1"/>
                </a:solidFill>
                <a:ea typeface="+mn-ea"/>
                <a:cs typeface="Arial" panose="020B0604020202020204" pitchFamily="34" charset="0"/>
              </a:rPr>
              <a:t>), being about 16% groundwater and 84% surface water. Based on the demand of the domestic (or municipal), industrial, and agriculture sectors, demand of about 6,906 km</a:t>
            </a:r>
            <a:r>
              <a:rPr lang="en-US" sz="1400" kern="1200" baseline="30000" dirty="0">
                <a:solidFill>
                  <a:schemeClr val="tx1"/>
                </a:solidFill>
                <a:ea typeface="+mn-ea"/>
                <a:cs typeface="Arial" panose="020B0604020202020204" pitchFamily="34" charset="0"/>
              </a:rPr>
              <a:t>3</a:t>
            </a:r>
            <a:r>
              <a:rPr lang="en-US" sz="1400" kern="1200" dirty="0">
                <a:solidFill>
                  <a:schemeClr val="tx1"/>
                </a:solidFill>
                <a:ea typeface="+mn-ea"/>
                <a:cs typeface="Arial" panose="020B0604020202020204" pitchFamily="34" charset="0"/>
              </a:rPr>
              <a:t> in 2030 would outstrip supply by that year. This shortfall of approximately 2,765 km</a:t>
            </a:r>
            <a:r>
              <a:rPr lang="en-US" sz="1400" kern="1200" baseline="30000" dirty="0">
                <a:solidFill>
                  <a:schemeClr val="tx1"/>
                </a:solidFill>
                <a:ea typeface="+mn-ea"/>
                <a:cs typeface="Arial" panose="020B0604020202020204" pitchFamily="34" charset="0"/>
              </a:rPr>
              <a:t>3</a:t>
            </a:r>
            <a:r>
              <a:rPr lang="en-US" sz="1400" kern="1200" dirty="0">
                <a:solidFill>
                  <a:schemeClr val="tx1"/>
                </a:solidFill>
                <a:ea typeface="+mn-ea"/>
                <a:cs typeface="Arial" panose="020B0604020202020204" pitchFamily="34" charset="0"/>
              </a:rPr>
              <a:t> is known as the “supply gap.”   </a:t>
            </a:r>
          </a:p>
          <a:p>
            <a:endParaRPr lang="en-US" sz="1400" kern="1200" dirty="0">
              <a:solidFill>
                <a:schemeClr val="tx1"/>
              </a:solidFill>
              <a:ea typeface="+mn-ea"/>
              <a:cs typeface="Arial" panose="020B0604020202020204" pitchFamily="34" charset="0"/>
            </a:endParaRPr>
          </a:p>
          <a:p>
            <a:endParaRPr lang="en-US" sz="1400" kern="1200" dirty="0">
              <a:solidFill>
                <a:schemeClr val="tx1"/>
              </a:solidFill>
              <a:latin typeface="Times New Roman" pitchFamily="18" charset="0"/>
              <a:ea typeface="+mn-ea"/>
            </a:endParaRPr>
          </a:p>
          <a:p>
            <a:endParaRPr lang="en-US" sz="1400" kern="1200" dirty="0">
              <a:solidFill>
                <a:schemeClr val="tx1"/>
              </a:solidFill>
              <a:latin typeface="Times New Roman" pitchFamily="18" charset="0"/>
              <a:ea typeface="+mn-ea"/>
            </a:endParaRPr>
          </a:p>
        </p:txBody>
      </p:sp>
      <p:sp>
        <p:nvSpPr>
          <p:cNvPr id="4" name="Slide Number Placeholder 3"/>
          <p:cNvSpPr>
            <a:spLocks noGrp="1"/>
          </p:cNvSpPr>
          <p:nvPr>
            <p:ph type="sldNum" sz="quarter" idx="10"/>
          </p:nvPr>
        </p:nvSpPr>
        <p:spPr/>
        <p:txBody>
          <a:bodyPr/>
          <a:lstStyle/>
          <a:p>
            <a:fld id="{7981DA59-6595-40FB-9151-58EABB4BEE75}" type="slidenum">
              <a:rPr lang="de-DE" smtClean="0"/>
              <a:pPr/>
              <a:t>32</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89537"/>
            <a:ext cx="5607050" cy="3878263"/>
          </a:xfrm>
        </p:spPr>
        <p:txBody>
          <a:bodyPr/>
          <a:lstStyle/>
          <a:p>
            <a:r>
              <a:rPr lang="en-US" sz="1400" b="1" dirty="0"/>
              <a:t>Water security</a:t>
            </a:r>
            <a:r>
              <a:rPr lang="en-US" sz="1400" dirty="0"/>
              <a:t> </a:t>
            </a:r>
          </a:p>
          <a:p>
            <a:endParaRPr lang="en-US" sz="1400" dirty="0"/>
          </a:p>
          <a:p>
            <a:pPr marL="171450" indent="-171450">
              <a:buFont typeface="Arial" panose="020B0604020202020204" pitchFamily="34" charset="0"/>
              <a:buChar char="•"/>
            </a:pPr>
            <a:r>
              <a:rPr lang="en-US" sz="1400" dirty="0"/>
              <a:t>Addressing</a:t>
            </a:r>
            <a:r>
              <a:rPr lang="en-US" sz="1400" baseline="0" dirty="0"/>
              <a:t> water security issues is therefore a key issue for the region.</a:t>
            </a:r>
          </a:p>
          <a:p>
            <a:pPr marL="0" indent="0">
              <a:buFont typeface="Arial" panose="020B0604020202020204" pitchFamily="34" charset="0"/>
              <a:buNone/>
            </a:pPr>
            <a:r>
              <a:rPr lang="en-US" sz="1400" baseline="0" dirty="0"/>
              <a:t> </a:t>
            </a:r>
          </a:p>
          <a:p>
            <a:pPr marL="171450" indent="-171450">
              <a:buFont typeface="Arial" panose="020B0604020202020204" pitchFamily="34" charset="0"/>
              <a:buChar char="•"/>
            </a:pPr>
            <a:r>
              <a:rPr lang="en-US" sz="1400" baseline="0" dirty="0"/>
              <a:t>This will require a </a:t>
            </a:r>
            <a:r>
              <a:rPr lang="en-US" sz="1400" dirty="0"/>
              <a:t>balance of competing demands and pressures</a:t>
            </a:r>
            <a:r>
              <a:rPr lang="en-US" sz="1400" baseline="0" dirty="0"/>
              <a:t> on the water sector, considering: </a:t>
            </a:r>
          </a:p>
          <a:p>
            <a:pPr marL="0" indent="0">
              <a:buFont typeface="Arial" panose="020B0604020202020204" pitchFamily="34" charset="0"/>
              <a:buNone/>
            </a:pPr>
            <a:endParaRPr lang="en-US" sz="1400" baseline="0" dirty="0"/>
          </a:p>
          <a:p>
            <a:pPr marL="628650" lvl="1" indent="-171450">
              <a:buFont typeface="Arial" panose="020B0604020202020204" pitchFamily="34" charset="0"/>
              <a:buChar char="•"/>
            </a:pPr>
            <a:r>
              <a:rPr lang="en-US" sz="1400" baseline="0" dirty="0"/>
              <a:t>Domestic and urban water supply</a:t>
            </a:r>
          </a:p>
          <a:p>
            <a:pPr marL="628650" lvl="1" indent="-171450">
              <a:buFont typeface="Arial" panose="020B0604020202020204" pitchFamily="34" charset="0"/>
              <a:buChar char="•"/>
            </a:pPr>
            <a:r>
              <a:rPr lang="en-US" sz="1400" baseline="0" dirty="0"/>
              <a:t>Economic water uses</a:t>
            </a:r>
          </a:p>
          <a:p>
            <a:pPr marL="628650" lvl="1" indent="-171450">
              <a:buFont typeface="Arial" panose="020B0604020202020204" pitchFamily="34" charset="0"/>
              <a:buChar char="•"/>
            </a:pPr>
            <a:r>
              <a:rPr lang="en-US" sz="1400" baseline="0" dirty="0"/>
              <a:t>Environmental water requirements and flows; and </a:t>
            </a:r>
          </a:p>
          <a:p>
            <a:pPr marL="628650" lvl="1" indent="-171450">
              <a:buFont typeface="Arial" panose="020B0604020202020204" pitchFamily="34" charset="0"/>
              <a:buChar char="•"/>
            </a:pPr>
            <a:r>
              <a:rPr lang="en-US" sz="1400" baseline="0" dirty="0"/>
              <a:t>Resilience to water related stresses and disasters.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3697C12-4D5A-41CE-B124-53C131DA3863}" type="slidenum">
              <a:rPr lang="en-US" smtClean="0"/>
              <a:t>33</a:t>
            </a:fld>
            <a:endParaRPr lang="en-US" dirty="0"/>
          </a:p>
        </p:txBody>
      </p:sp>
    </p:spTree>
    <p:extLst>
      <p:ext uri="{BB962C8B-B14F-4D97-AF65-F5344CB8AC3E}">
        <p14:creationId xmlns:p14="http://schemas.microsoft.com/office/powerpoint/2010/main" val="3252748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89537"/>
            <a:ext cx="5607050" cy="3725863"/>
          </a:xfrm>
        </p:spPr>
        <p:txBody>
          <a:bodyPr/>
          <a:lstStyle/>
          <a:p>
            <a:r>
              <a:rPr lang="en-US" sz="1400" b="1" dirty="0"/>
              <a:t>Biodiversity</a:t>
            </a:r>
          </a:p>
          <a:p>
            <a:endParaRPr lang="en-US" sz="1400" dirty="0"/>
          </a:p>
          <a:p>
            <a:pPr marL="171450" indent="-171450">
              <a:buFont typeface="Arial" panose="020B0604020202020204" pitchFamily="34" charset="0"/>
              <a:buChar char="•"/>
            </a:pPr>
            <a:r>
              <a:rPr lang="en-US" sz="1400" dirty="0"/>
              <a:t>The Asia-Pacific region has around 60% of the world’s plants and animals, 50% of the planet’s remaining coral reefs and 17% of its wetlands.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Natural ecosystems provide services that benefit human welfare, including provisioning services (fuel, fiber, fisheries, fresh water), and regulating services (air quality maintenance, carbon storage and climate regulation, erosion control, and water purification). </a:t>
            </a:r>
          </a:p>
          <a:p>
            <a:pPr marL="0" indent="0">
              <a:buFont typeface="Arial" panose="020B0604020202020204" pitchFamily="34" charset="0"/>
              <a:buNone/>
            </a:pPr>
            <a:endParaRPr lang="en-US" sz="1400" dirty="0"/>
          </a:p>
          <a:p>
            <a:pPr marL="171450" indent="-171450">
              <a:buFont typeface="Arial" panose="020B0604020202020204" pitchFamily="34" charset="0"/>
              <a:buChar char="•"/>
            </a:pPr>
            <a:r>
              <a:rPr lang="en-US" sz="1400" dirty="0"/>
              <a:t>However, the Living Planet Index (WWF,</a:t>
            </a:r>
            <a:r>
              <a:rPr lang="en-US" sz="1400" baseline="0" dirty="0"/>
              <a:t> 2012) shows that </a:t>
            </a:r>
            <a:r>
              <a:rPr lang="en-US" sz="1400" dirty="0"/>
              <a:t>populations</a:t>
            </a:r>
            <a:r>
              <a:rPr lang="en-US" sz="1400" baseline="0" dirty="0"/>
              <a:t> of 6000 key indicators species in Asia and the Pacific have been declining at twice the global average. </a:t>
            </a:r>
            <a:endParaRPr lang="en-US" sz="140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solidFill>
                  <a:srgbClr val="EEECE1"/>
                </a:solidFill>
              </a:rPr>
              <a:pPr>
                <a:defRPr/>
              </a:pPr>
              <a:t>34</a:t>
            </a:fld>
            <a:endParaRPr lang="en-US" dirty="0">
              <a:solidFill>
                <a:srgbClr val="EEECE1"/>
              </a:solidFill>
            </a:endParaRPr>
          </a:p>
        </p:txBody>
      </p:sp>
      <p:sp>
        <p:nvSpPr>
          <p:cNvPr id="5" name="Slide Number Placeholder 3"/>
          <p:cNvSpPr txBox="1">
            <a:spLocks/>
          </p:cNvSpPr>
          <p:nvPr/>
        </p:nvSpPr>
        <p:spPr bwMode="auto">
          <a:xfrm>
            <a:off x="3886200" y="8749506"/>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defPPr>
              <a:defRPr lang="en-US"/>
            </a:defPPr>
            <a:lvl1pPr algn="r" defTabSz="931863" rtl="0" fontAlgn="base">
              <a:spcBef>
                <a:spcPct val="0"/>
              </a:spcBef>
              <a:spcAft>
                <a:spcPct val="0"/>
              </a:spcAft>
              <a:buFontTx/>
              <a:buNone/>
              <a:defRPr sz="1200" b="0" kern="1200">
                <a:solidFill>
                  <a:schemeClr val="tx1"/>
                </a:solidFill>
                <a:latin typeface="Arial" pitchFamily="34" charset="0"/>
                <a:ea typeface="+mn-ea"/>
                <a:cs typeface="Times New Roman" pitchFamily="18" charset="0"/>
              </a:defRPr>
            </a:lvl1pPr>
            <a:lvl2pPr marL="4572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2pPr>
            <a:lvl3pPr marL="9144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3pPr>
            <a:lvl4pPr marL="13716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4pPr>
            <a:lvl5pPr marL="18288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5pPr>
            <a:lvl6pPr marL="2286000" algn="l" defTabSz="914400" rtl="0" eaLnBrk="1" latinLnBrk="0" hangingPunct="1">
              <a:defRPr sz="3200" b="1" kern="1200">
                <a:solidFill>
                  <a:schemeClr val="bg2"/>
                </a:solidFill>
                <a:latin typeface="Arial" charset="0"/>
                <a:ea typeface="+mn-ea"/>
                <a:cs typeface="Times New Roman" pitchFamily="18" charset="0"/>
              </a:defRPr>
            </a:lvl6pPr>
            <a:lvl7pPr marL="2743200" algn="l" defTabSz="914400" rtl="0" eaLnBrk="1" latinLnBrk="0" hangingPunct="1">
              <a:defRPr sz="3200" b="1" kern="1200">
                <a:solidFill>
                  <a:schemeClr val="bg2"/>
                </a:solidFill>
                <a:latin typeface="Arial" charset="0"/>
                <a:ea typeface="+mn-ea"/>
                <a:cs typeface="Times New Roman" pitchFamily="18" charset="0"/>
              </a:defRPr>
            </a:lvl7pPr>
            <a:lvl8pPr marL="3200400" algn="l" defTabSz="914400" rtl="0" eaLnBrk="1" latinLnBrk="0" hangingPunct="1">
              <a:defRPr sz="3200" b="1" kern="1200">
                <a:solidFill>
                  <a:schemeClr val="bg2"/>
                </a:solidFill>
                <a:latin typeface="Arial" charset="0"/>
                <a:ea typeface="+mn-ea"/>
                <a:cs typeface="Times New Roman" pitchFamily="18" charset="0"/>
              </a:defRPr>
            </a:lvl8pPr>
            <a:lvl9pPr marL="3657600" algn="l" defTabSz="914400" rtl="0" eaLnBrk="1" latinLnBrk="0" hangingPunct="1">
              <a:defRPr sz="3200" b="1" kern="1200">
                <a:solidFill>
                  <a:schemeClr val="bg2"/>
                </a:solidFill>
                <a:latin typeface="Arial" charset="0"/>
                <a:ea typeface="+mn-ea"/>
                <a:cs typeface="Times New Roman" pitchFamily="18" charset="0"/>
              </a:defRPr>
            </a:lvl9pPr>
          </a:lstStyle>
          <a:p>
            <a:fld id="{D3697C12-4D5A-41CE-B124-53C131DA3863}" type="slidenum">
              <a:rPr lang="en-US" smtClean="0"/>
              <a:pPr/>
              <a:t>34</a:t>
            </a:fld>
            <a:endParaRPr lang="en-US" dirty="0"/>
          </a:p>
        </p:txBody>
      </p:sp>
    </p:spTree>
    <p:extLst>
      <p:ext uri="{BB962C8B-B14F-4D97-AF65-F5344CB8AC3E}">
        <p14:creationId xmlns:p14="http://schemas.microsoft.com/office/powerpoint/2010/main" val="649046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265737"/>
            <a:ext cx="5607050" cy="3116263"/>
          </a:xfrm>
        </p:spPr>
        <p:txBody>
          <a:bodyPr/>
          <a:lstStyle/>
          <a:p>
            <a:r>
              <a:rPr lang="en-US" sz="1400" b="1" dirty="0">
                <a:latin typeface="Arial" panose="020B0604020202020204" pitchFamily="34" charset="0"/>
                <a:cs typeface="Arial" panose="020B0604020202020204" pitchFamily="34" charset="0"/>
              </a:rPr>
              <a:t>Forest cover trends</a:t>
            </a:r>
          </a:p>
          <a:p>
            <a:endParaRPr lang="en-US" sz="14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With respect to forest cover,</a:t>
            </a:r>
            <a:r>
              <a:rPr lang="en-US" sz="1400" baseline="0" dirty="0">
                <a:solidFill>
                  <a:schemeClr val="tx1"/>
                </a:solidFill>
                <a:latin typeface="Arial" panose="020B0604020202020204" pitchFamily="34" charset="0"/>
                <a:cs typeface="Arial" panose="020B0604020202020204" pitchFamily="34" charset="0"/>
              </a:rPr>
              <a:t> the region has seen an overall positive trend since, largely due to reforestation programs in the People’s Republic of China</a:t>
            </a:r>
          </a:p>
          <a:p>
            <a:pPr marL="0" indent="0" algn="l">
              <a:buFont typeface="Arial" panose="020B0604020202020204" pitchFamily="34" charset="0"/>
              <a:buNone/>
            </a:pPr>
            <a:endParaRPr lang="en-US" sz="14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Ongoing loss of primary forest remains</a:t>
            </a:r>
            <a:r>
              <a:rPr lang="en-US" sz="1400" baseline="0" dirty="0">
                <a:solidFill>
                  <a:schemeClr val="tx1"/>
                </a:solidFill>
                <a:latin typeface="Arial" panose="020B0604020202020204" pitchFamily="34" charset="0"/>
                <a:cs typeface="Arial" panose="020B0604020202020204" pitchFamily="34" charset="0"/>
              </a:rPr>
              <a:t> a critical issue, particularly in countries such as </a:t>
            </a:r>
            <a:r>
              <a:rPr lang="en-US" sz="1400" dirty="0">
                <a:solidFill>
                  <a:schemeClr val="tx1"/>
                </a:solidFill>
                <a:latin typeface="Arial" panose="020B0604020202020204" pitchFamily="34" charset="0"/>
                <a:cs typeface="Arial" panose="020B0604020202020204" pitchFamily="34" charset="0"/>
              </a:rPr>
              <a:t>Indonesia, PNG, Lao PDR, which has extensive forest cover and high rates of deforestation.  </a:t>
            </a:r>
            <a:r>
              <a:rPr lang="en-US" sz="1200" dirty="0">
                <a:solidFill>
                  <a:schemeClr val="tx1"/>
                </a:solidFill>
              </a:rPr>
              <a:t> </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solidFill>
                  <a:srgbClr val="EEECE1"/>
                </a:solidFill>
              </a:rPr>
              <a:pPr>
                <a:defRPr/>
              </a:pPr>
              <a:t>35</a:t>
            </a:fld>
            <a:endParaRPr lang="en-US" dirty="0">
              <a:solidFill>
                <a:srgbClr val="EEECE1"/>
              </a:solidFill>
            </a:endParaRPr>
          </a:p>
        </p:txBody>
      </p:sp>
      <p:sp>
        <p:nvSpPr>
          <p:cNvPr id="5" name="Slide Number Placeholder 3"/>
          <p:cNvSpPr txBox="1">
            <a:spLocks/>
          </p:cNvSpPr>
          <p:nvPr/>
        </p:nvSpPr>
        <p:spPr bwMode="auto">
          <a:xfrm>
            <a:off x="3886200" y="8770938"/>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defPPr>
              <a:defRPr lang="en-US"/>
            </a:defPPr>
            <a:lvl1pPr algn="r" defTabSz="931863" rtl="0" fontAlgn="base">
              <a:spcBef>
                <a:spcPct val="0"/>
              </a:spcBef>
              <a:spcAft>
                <a:spcPct val="0"/>
              </a:spcAft>
              <a:buFontTx/>
              <a:buNone/>
              <a:defRPr sz="1200" b="0" kern="1200">
                <a:solidFill>
                  <a:schemeClr val="tx1"/>
                </a:solidFill>
                <a:latin typeface="Arial" pitchFamily="34" charset="0"/>
                <a:ea typeface="+mn-ea"/>
                <a:cs typeface="Times New Roman" pitchFamily="18" charset="0"/>
              </a:defRPr>
            </a:lvl1pPr>
            <a:lvl2pPr marL="4572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2pPr>
            <a:lvl3pPr marL="9144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3pPr>
            <a:lvl4pPr marL="13716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4pPr>
            <a:lvl5pPr marL="18288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5pPr>
            <a:lvl6pPr marL="2286000" algn="l" defTabSz="914400" rtl="0" eaLnBrk="1" latinLnBrk="0" hangingPunct="1">
              <a:defRPr sz="3200" b="1" kern="1200">
                <a:solidFill>
                  <a:schemeClr val="bg2"/>
                </a:solidFill>
                <a:latin typeface="Arial" charset="0"/>
                <a:ea typeface="+mn-ea"/>
                <a:cs typeface="Times New Roman" pitchFamily="18" charset="0"/>
              </a:defRPr>
            </a:lvl6pPr>
            <a:lvl7pPr marL="2743200" algn="l" defTabSz="914400" rtl="0" eaLnBrk="1" latinLnBrk="0" hangingPunct="1">
              <a:defRPr sz="3200" b="1" kern="1200">
                <a:solidFill>
                  <a:schemeClr val="bg2"/>
                </a:solidFill>
                <a:latin typeface="Arial" charset="0"/>
                <a:ea typeface="+mn-ea"/>
                <a:cs typeface="Times New Roman" pitchFamily="18" charset="0"/>
              </a:defRPr>
            </a:lvl7pPr>
            <a:lvl8pPr marL="3200400" algn="l" defTabSz="914400" rtl="0" eaLnBrk="1" latinLnBrk="0" hangingPunct="1">
              <a:defRPr sz="3200" b="1" kern="1200">
                <a:solidFill>
                  <a:schemeClr val="bg2"/>
                </a:solidFill>
                <a:latin typeface="Arial" charset="0"/>
                <a:ea typeface="+mn-ea"/>
                <a:cs typeface="Times New Roman" pitchFamily="18" charset="0"/>
              </a:defRPr>
            </a:lvl8pPr>
            <a:lvl9pPr marL="3657600" algn="l" defTabSz="914400" rtl="0" eaLnBrk="1" latinLnBrk="0" hangingPunct="1">
              <a:defRPr sz="3200" b="1" kern="1200">
                <a:solidFill>
                  <a:schemeClr val="bg2"/>
                </a:solidFill>
                <a:latin typeface="Arial" charset="0"/>
                <a:ea typeface="+mn-ea"/>
                <a:cs typeface="Times New Roman" pitchFamily="18" charset="0"/>
              </a:defRPr>
            </a:lvl9pPr>
          </a:lstStyle>
          <a:p>
            <a:fld id="{D3697C12-4D5A-41CE-B124-53C131DA3863}" type="slidenum">
              <a:rPr lang="en-US" smtClean="0"/>
              <a:pPr/>
              <a:t>35</a:t>
            </a:fld>
            <a:endParaRPr lang="en-US" dirty="0"/>
          </a:p>
        </p:txBody>
      </p:sp>
    </p:spTree>
    <p:extLst>
      <p:ext uri="{BB962C8B-B14F-4D97-AF65-F5344CB8AC3E}">
        <p14:creationId xmlns:p14="http://schemas.microsoft.com/office/powerpoint/2010/main" val="2336363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152400" y="5102225"/>
            <a:ext cx="6705599" cy="4194175"/>
          </a:xfrm>
        </p:spPr>
        <p:txBody>
          <a:bodyPr/>
          <a:lstStyle/>
          <a:p>
            <a:r>
              <a:rPr lang="en-US" sz="1400" b="1" dirty="0"/>
              <a:t>Health</a:t>
            </a:r>
            <a:r>
              <a:rPr lang="en-US" sz="1400" b="1" baseline="0" dirty="0"/>
              <a:t> of oceans and coasts</a:t>
            </a:r>
            <a:endParaRPr lang="en-US" sz="1400" b="1" dirty="0"/>
          </a:p>
          <a:p>
            <a:pPr marL="171450" indent="-171450">
              <a:buFont typeface="Arial" panose="020B0604020202020204" pitchFamily="34" charset="0"/>
              <a:buChar char="•"/>
            </a:pPr>
            <a:r>
              <a:rPr lang="en-US" sz="1400" dirty="0"/>
              <a:t>The impacts of land based pollution, coastal development, unsustainable fishing practices and climate change are having a dramatic affect on our oceans and coasts.</a:t>
            </a:r>
            <a:r>
              <a:rPr lang="en-US" sz="1400" baseline="0" dirty="0"/>
              <a:t>  </a:t>
            </a:r>
          </a:p>
          <a:p>
            <a:pPr marL="171450" indent="-171450">
              <a:buFont typeface="Arial" panose="020B0604020202020204" pitchFamily="34" charset="0"/>
              <a:buChar char="•"/>
            </a:pPr>
            <a:r>
              <a:rPr lang="en-US" sz="1400" dirty="0"/>
              <a:t>The Ocean Health Index measures the global state of the world's oceans. The Index scores tell us what is working and what needs attention. </a:t>
            </a:r>
          </a:p>
          <a:p>
            <a:pPr marL="171450" indent="-171450">
              <a:buFont typeface="Arial" panose="020B0604020202020204" pitchFamily="34" charset="0"/>
              <a:buChar char="•"/>
            </a:pPr>
            <a:r>
              <a:rPr lang="en-US" sz="1400" dirty="0"/>
              <a:t>The Food Provision Index, combines</a:t>
            </a:r>
            <a:r>
              <a:rPr lang="en-US" sz="1400" baseline="0" dirty="0"/>
              <a:t> data on </a:t>
            </a:r>
            <a:r>
              <a:rPr lang="en-US" sz="1400" baseline="0" dirty="0" err="1"/>
              <a:t>mariculture</a:t>
            </a:r>
            <a:r>
              <a:rPr lang="en-US" sz="1400" baseline="0" dirty="0"/>
              <a:t> and fisheries</a:t>
            </a:r>
            <a:r>
              <a:rPr lang="en-US" sz="1400" dirty="0"/>
              <a:t> ad considers food sustainability. </a:t>
            </a:r>
            <a:r>
              <a:rPr lang="en-US" sz="1400" baseline="0" dirty="0"/>
              <a:t> This is the worst performing indicator globally.</a:t>
            </a:r>
            <a:r>
              <a:rPr lang="en-US" sz="1400" dirty="0"/>
              <a:t> Seafood helps more than half the world's population meet their need for protein. </a:t>
            </a:r>
          </a:p>
          <a:p>
            <a:pPr marL="171450" indent="-171450">
              <a:buFont typeface="Arial" panose="020B0604020202020204" pitchFamily="34" charset="0"/>
              <a:buChar char="•"/>
            </a:pPr>
            <a:r>
              <a:rPr lang="en-US" sz="1400" dirty="0"/>
              <a:t>I</a:t>
            </a:r>
            <a:r>
              <a:rPr lang="en-US" sz="1400" baseline="0" dirty="0"/>
              <a:t>n Asia and the Pacific, performance is mixed, with fisheries sustainability in the Pacific being generally high (</a:t>
            </a:r>
            <a:r>
              <a:rPr lang="en-US" sz="1400" baseline="0" dirty="0" err="1"/>
              <a:t>eg</a:t>
            </a:r>
            <a:r>
              <a:rPr lang="en-US" sz="1400" baseline="0" dirty="0"/>
              <a:t> Solomon Is) compared to South and Southeast Asia.</a:t>
            </a:r>
            <a:r>
              <a:rPr lang="en-US" sz="1400"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400" i="1" dirty="0"/>
              <a:t>Note:</a:t>
            </a:r>
            <a:r>
              <a:rPr lang="en-US" sz="1400" i="1" baseline="0" dirty="0"/>
              <a:t> </a:t>
            </a:r>
            <a:r>
              <a:rPr lang="en-US" sz="1400" i="1" dirty="0"/>
              <a:t>The Index is calculated based on their Exclusive Economic Zones (EEZs). Each EEZ is evaluated by the 10 public goals and is globally ranked according to the average of its 10 goal scores. A</a:t>
            </a:r>
            <a:r>
              <a:rPr lang="en-US" sz="1400" i="1" baseline="0" dirty="0"/>
              <a:t> score of 100 would indicate perfect health.  Lower scores indicate increased degradation. </a:t>
            </a:r>
          </a:p>
          <a:p>
            <a:endParaRPr lang="en-US" baseline="0" dirty="0"/>
          </a:p>
        </p:txBody>
      </p:sp>
      <p:sp>
        <p:nvSpPr>
          <p:cNvPr id="4" name="Slide Number Placeholder 3"/>
          <p:cNvSpPr>
            <a:spLocks noGrp="1"/>
          </p:cNvSpPr>
          <p:nvPr>
            <p:ph type="sldNum" sz="quarter" idx="10"/>
          </p:nvPr>
        </p:nvSpPr>
        <p:spPr>
          <a:noFill/>
          <a:ln w="9525">
            <a:noFill/>
            <a:miter lim="800000"/>
            <a:headEnd/>
            <a:tailEnd/>
          </a:ln>
          <a:effectLst/>
        </p:spPr>
        <p:txBody>
          <a:bodyPr vert="horz" wrap="square" lIns="93177" tIns="46589" rIns="93177" bIns="46589" numCol="1" anchor="b" anchorCtr="0" compatLnSpc="1">
            <a:prstTxWarp prst="textNoShape">
              <a:avLst/>
            </a:prstTxWarp>
          </a:bodyPr>
          <a:lstStyle/>
          <a:p>
            <a:fld id="{42974703-7C39-4D20-A657-42F2344E93D8}" type="slidenum">
              <a:rPr lang="en-US"/>
              <a:pPr/>
              <a:t>36</a:t>
            </a:fld>
            <a:endParaRPr lang="en-US" dirty="0"/>
          </a:p>
        </p:txBody>
      </p:sp>
    </p:spTree>
    <p:extLst>
      <p:ext uri="{BB962C8B-B14F-4D97-AF65-F5344CB8AC3E}">
        <p14:creationId xmlns:p14="http://schemas.microsoft.com/office/powerpoint/2010/main" val="2161324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81600"/>
            <a:ext cx="5607050" cy="3649663"/>
          </a:xfrm>
        </p:spPr>
        <p:txBody>
          <a:bodyPr/>
          <a:lstStyle/>
          <a:p>
            <a:r>
              <a:rPr lang="en-US" sz="1400" b="1" dirty="0"/>
              <a:t>Biodiversity</a:t>
            </a:r>
          </a:p>
          <a:p>
            <a:endParaRPr lang="en-US" sz="1400" b="1" dirty="0"/>
          </a:p>
          <a:p>
            <a:pPr marL="285750" indent="-285750">
              <a:buFont typeface="Arial" panose="020B0604020202020204" pitchFamily="34" charset="0"/>
              <a:buChar char="•"/>
            </a:pPr>
            <a:r>
              <a:rPr lang="en-US" sz="1400" b="0" dirty="0"/>
              <a:t>Given relationships between the health of natural ecosystems and their ability to provide</a:t>
            </a:r>
            <a:r>
              <a:rPr lang="en-US" sz="1400" b="0" baseline="0" dirty="0"/>
              <a:t> stocks and flows or goods and services to humanity it is imperative that we take greater efforts to </a:t>
            </a:r>
            <a:r>
              <a:rPr lang="en-US" sz="1400" dirty="0"/>
              <a:t>protect, restore and enhance the management of ecosystems,</a:t>
            </a:r>
            <a:r>
              <a:rPr lang="en-US" sz="1400" baseline="0" dirty="0"/>
              <a:t> including our oceans. </a:t>
            </a:r>
            <a:r>
              <a:rPr lang="en-US" sz="1400" dirty="0"/>
              <a: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aseline="0" dirty="0"/>
              <a:t>Greater use of economic tools such as the </a:t>
            </a:r>
            <a:r>
              <a:rPr lang="en-US" sz="1400" dirty="0"/>
              <a:t>valuation of ecosystems services will be needed to more effectively</a:t>
            </a:r>
            <a:r>
              <a:rPr lang="en-US" sz="1400" baseline="0" dirty="0"/>
              <a:t> </a:t>
            </a:r>
            <a:r>
              <a:rPr lang="en-US" sz="1400" dirty="0"/>
              <a:t>integrated biodiversity into decision-making.</a:t>
            </a:r>
            <a:r>
              <a:rPr lang="en-US" sz="1400" baseline="0" dirty="0"/>
              <a:t>  </a:t>
            </a:r>
            <a:endParaRPr lang="en-US" sz="1400" dirty="0"/>
          </a:p>
          <a:p>
            <a:pPr marL="171450" indent="-171450">
              <a:buFont typeface="Arial" panose="020B0604020202020204" pitchFamily="34" charset="0"/>
              <a:buChar char="•"/>
            </a:pPr>
            <a:endParaRPr lang="en-US" sz="1400" b="0" dirty="0"/>
          </a:p>
        </p:txBody>
      </p:sp>
      <p:sp>
        <p:nvSpPr>
          <p:cNvPr id="4" name="Slide Number Placeholder 3"/>
          <p:cNvSpPr>
            <a:spLocks noGrp="1"/>
          </p:cNvSpPr>
          <p:nvPr>
            <p:ph type="sldNum" sz="quarter" idx="10"/>
          </p:nvPr>
        </p:nvSpPr>
        <p:spPr>
          <a:xfrm>
            <a:off x="3971925" y="8763000"/>
            <a:ext cx="3038475" cy="465138"/>
          </a:xfrm>
        </p:spPr>
        <p:txBody>
          <a:bodyPr/>
          <a:lstStyle/>
          <a:p>
            <a:pPr>
              <a:defRPr/>
            </a:pPr>
            <a:fld id="{42974703-7C39-4D20-A657-42F2344E93D8}" type="slidenum">
              <a:rPr lang="en-US" smtClean="0"/>
              <a:pPr>
                <a:defRPr/>
              </a:pPr>
              <a:t>37</a:t>
            </a:fld>
            <a:endParaRPr lang="en-US" dirty="0"/>
          </a:p>
        </p:txBody>
      </p:sp>
    </p:spTree>
    <p:extLst>
      <p:ext uri="{BB962C8B-B14F-4D97-AF65-F5344CB8AC3E}">
        <p14:creationId xmlns:p14="http://schemas.microsoft.com/office/powerpoint/2010/main" val="376479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2813"/>
            <a:fld id="{4DF8CB3F-BD42-4B23-90D9-0DD89A991085}" type="slidenum">
              <a:rPr lang="en-US" smtClean="0"/>
              <a:pPr defTabSz="912813"/>
              <a:t>4</a:t>
            </a:fld>
            <a:endParaRPr lang="en-US" dirty="0"/>
          </a:p>
        </p:txBody>
      </p:sp>
      <p:sp>
        <p:nvSpPr>
          <p:cNvPr id="64515" name="Rectangle 2"/>
          <p:cNvSpPr>
            <a:spLocks noGrp="1" noRot="1" noChangeAspect="1" noChangeArrowheads="1" noTextEdit="1"/>
          </p:cNvSpPr>
          <p:nvPr>
            <p:ph type="sldImg"/>
          </p:nvPr>
        </p:nvSpPr>
        <p:spPr>
          <a:xfrm>
            <a:off x="1181100" y="533400"/>
            <a:ext cx="4648200" cy="3486150"/>
          </a:xfrm>
          <a:ln/>
        </p:spPr>
      </p:sp>
      <p:sp>
        <p:nvSpPr>
          <p:cNvPr id="64516" name="Rectangle 3"/>
          <p:cNvSpPr>
            <a:spLocks noGrp="1" noChangeArrowheads="1"/>
          </p:cNvSpPr>
          <p:nvPr>
            <p:ph type="body" idx="1"/>
          </p:nvPr>
        </p:nvSpPr>
        <p:spPr>
          <a:xfrm>
            <a:off x="701675" y="5105400"/>
            <a:ext cx="5607050" cy="3810000"/>
          </a:xfrm>
          <a:noFill/>
          <a:ln w="9525"/>
        </p:spPr>
        <p:txBody>
          <a:bodyPr/>
          <a:lstStyle/>
          <a:p>
            <a:pPr marL="285750" indent="-285750">
              <a:buFont typeface="Arial" panose="020B0604020202020204" pitchFamily="34" charset="0"/>
              <a:buChar char="•"/>
            </a:pPr>
            <a:r>
              <a:rPr lang="en-US" sz="1400" dirty="0"/>
              <a:t>1987 - </a:t>
            </a:r>
            <a:r>
              <a:rPr lang="en-US" sz="1400" b="1" dirty="0" err="1"/>
              <a:t>Brundtland</a:t>
            </a:r>
            <a:r>
              <a:rPr lang="en-US" sz="1400" b="1" dirty="0"/>
              <a:t> Commission’s Report “Our Common Future” </a:t>
            </a:r>
            <a:r>
              <a:rPr lang="en-US" sz="1400" dirty="0"/>
              <a:t>popularized the term “sustainable development, to mean </a:t>
            </a:r>
            <a:r>
              <a:rPr lang="en-US" sz="1400" i="1" dirty="0"/>
              <a:t>“development as meeting the needs of the present generation while not compromising the potential of future generation to meet their own needs”.  </a:t>
            </a:r>
          </a:p>
          <a:p>
            <a:pPr marL="0" indent="0">
              <a:buFont typeface="Arial" panose="020B0604020202020204" pitchFamily="34" charset="0"/>
              <a:buNone/>
            </a:pPr>
            <a:endParaRPr lang="en-US" sz="1400" dirty="0"/>
          </a:p>
          <a:p>
            <a:pPr marL="285750" marR="0" lvl="2"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t>1992</a:t>
            </a:r>
            <a:r>
              <a:rPr lang="en-US" sz="1400" baseline="0" dirty="0"/>
              <a:t> - </a:t>
            </a:r>
            <a:r>
              <a:rPr lang="en-US" sz="1400" b="1" kern="1200" dirty="0">
                <a:solidFill>
                  <a:schemeClr val="tx1"/>
                </a:solidFill>
                <a:effectLst/>
              </a:rPr>
              <a:t>Rio Earth Summit</a:t>
            </a:r>
            <a:r>
              <a:rPr lang="en-US" sz="1400" kern="1200" dirty="0">
                <a:solidFill>
                  <a:schemeClr val="tx1"/>
                </a:solidFill>
                <a:effectLst/>
              </a:rPr>
              <a:t>,   where poverty was placed as the center of sustainable development. Brought “the environment” to political agenda of governments </a:t>
            </a:r>
          </a:p>
          <a:p>
            <a:pPr marL="10858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kern="1200" dirty="0">
                <a:solidFill>
                  <a:schemeClr val="tx1"/>
                </a:solidFill>
                <a:effectLst/>
              </a:rPr>
              <a:t>Committed nations to implementation of </a:t>
            </a:r>
            <a:r>
              <a:rPr lang="en-US" sz="1400" b="1" kern="1200" dirty="0">
                <a:solidFill>
                  <a:schemeClr val="tx1"/>
                </a:solidFill>
                <a:effectLst/>
              </a:rPr>
              <a:t>Agenda 21</a:t>
            </a:r>
            <a:r>
              <a:rPr lang="en-US" sz="1400" kern="1200" dirty="0">
                <a:solidFill>
                  <a:schemeClr val="tx1"/>
                </a:solidFill>
                <a:effectLst/>
              </a:rPr>
              <a:t>, </a:t>
            </a:r>
          </a:p>
          <a:p>
            <a:pPr marL="10858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kern="1200" dirty="0">
                <a:solidFill>
                  <a:schemeClr val="tx1"/>
                </a:solidFill>
                <a:effectLst/>
              </a:rPr>
              <a:t>A number of conventions were adopted including the United Nations Framework Convention on Climate Change, UN Convention on Biodiversity and Agreements on Basic Principles for Managing and Conserving World’s Forests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330825"/>
            <a:ext cx="5607050" cy="3813175"/>
          </a:xfrm>
        </p:spPr>
        <p:txBody>
          <a:bodyPr>
            <a:normAutofit/>
          </a:bodyPr>
          <a:lstStyle/>
          <a:p>
            <a:r>
              <a:rPr lang="en-US" sz="1400" b="1" dirty="0">
                <a:solidFill>
                  <a:schemeClr val="tx2"/>
                </a:solidFill>
                <a:effectLst/>
                <a:latin typeface="Arial" panose="020B0604020202020204" pitchFamily="34" charset="0"/>
                <a:cs typeface="Arial" panose="020B0604020202020204" pitchFamily="34" charset="0"/>
              </a:rPr>
              <a:t>Climate vulnerability in Asia</a:t>
            </a:r>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Asia and the Pacific</a:t>
            </a:r>
            <a:r>
              <a:rPr lang="en-US" sz="1400" baseline="0" dirty="0">
                <a:latin typeface="Arial" panose="020B0604020202020204" pitchFamily="34" charset="0"/>
                <a:cs typeface="Arial" panose="020B0604020202020204" pitchFamily="34" charset="0"/>
              </a:rPr>
              <a:t> are highly vulnerable to climate change. </a:t>
            </a:r>
          </a:p>
          <a:p>
            <a:pPr marL="0" indent="0">
              <a:buFont typeface="Arial" panose="020B0604020202020204" pitchFamily="34" charset="0"/>
              <a:buNone/>
            </a:pPr>
            <a:endParaRPr lang="en-US" sz="14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b="0" kern="1200" dirty="0">
                <a:solidFill>
                  <a:schemeClr val="tx1"/>
                </a:solidFill>
                <a:latin typeface="Arial" panose="020B0604020202020204" pitchFamily="34" charset="0"/>
                <a:ea typeface="+mn-ea"/>
                <a:cs typeface="Arial" panose="020B0604020202020204" pitchFamily="34" charset="0"/>
              </a:rPr>
              <a:t>Vulnerability will rise with urbanization,</a:t>
            </a:r>
            <a:r>
              <a:rPr lang="en-US" sz="1400" b="0" kern="1200" baseline="0" dirty="0">
                <a:solidFill>
                  <a:schemeClr val="tx1"/>
                </a:solidFill>
                <a:latin typeface="Arial" panose="020B0604020202020204" pitchFamily="34" charset="0"/>
                <a:ea typeface="+mn-ea"/>
                <a:cs typeface="Arial" panose="020B0604020202020204" pitchFamily="34" charset="0"/>
              </a:rPr>
              <a:t> w</a:t>
            </a:r>
            <a:r>
              <a:rPr lang="en-US" sz="1400" kern="1200" dirty="0">
                <a:solidFill>
                  <a:schemeClr val="tx1"/>
                </a:solidFill>
                <a:latin typeface="Arial" panose="020B0604020202020204" pitchFamily="34" charset="0"/>
                <a:ea typeface="+mn-ea"/>
                <a:cs typeface="Arial" panose="020B0604020202020204" pitchFamily="34" charset="0"/>
              </a:rPr>
              <a:t>ith a projected 410 million urban Asians likely to be at risk of coastal flooding by 2025</a:t>
            </a:r>
            <a:r>
              <a:rPr lang="en-US" sz="1400" kern="1200" baseline="0" dirty="0">
                <a:solidFill>
                  <a:schemeClr val="tx1"/>
                </a:solidFill>
                <a:latin typeface="Arial" panose="020B0604020202020204" pitchFamily="34" charset="0"/>
                <a:ea typeface="+mn-ea"/>
                <a:cs typeface="Arial" panose="020B0604020202020204" pitchFamily="34" charset="0"/>
              </a:rPr>
              <a:t> (up from around </a:t>
            </a:r>
            <a:r>
              <a:rPr lang="en-US" sz="1400" kern="1200" dirty="0">
                <a:solidFill>
                  <a:schemeClr val="tx1"/>
                </a:solidFill>
                <a:latin typeface="Arial" panose="020B0604020202020204" pitchFamily="34" charset="0"/>
                <a:ea typeface="+mn-ea"/>
                <a:cs typeface="Arial" panose="020B0604020202020204" pitchFamily="34" charset="0"/>
              </a:rPr>
              <a:t>300 million in 2010).</a:t>
            </a:r>
          </a:p>
          <a:p>
            <a:pPr marL="0" indent="0">
              <a:buFont typeface="Arial" panose="020B0604020202020204" pitchFamily="34" charset="0"/>
              <a:buNone/>
            </a:pPr>
            <a:r>
              <a:rPr lang="en-US" sz="1400" kern="1200" dirty="0">
                <a:solidFill>
                  <a:schemeClr val="tx1"/>
                </a:solidFill>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US" sz="1400" kern="1200" dirty="0">
                <a:solidFill>
                  <a:schemeClr val="tx1"/>
                </a:solidFill>
                <a:latin typeface="Arial" panose="020B0604020202020204" pitchFamily="34" charset="0"/>
                <a:ea typeface="+mn-ea"/>
                <a:cs typeface="Arial" panose="020B0604020202020204" pitchFamily="34" charset="0"/>
              </a:rPr>
              <a:t>A further 350 million will be at risk from inland flooding (up</a:t>
            </a:r>
            <a:r>
              <a:rPr lang="en-US" sz="1400" kern="1200" baseline="0" dirty="0">
                <a:solidFill>
                  <a:schemeClr val="tx1"/>
                </a:solidFill>
                <a:latin typeface="Arial" panose="020B0604020202020204" pitchFamily="34" charset="0"/>
                <a:ea typeface="+mn-ea"/>
                <a:cs typeface="Arial" panose="020B0604020202020204" pitchFamily="34" charset="0"/>
              </a:rPr>
              <a:t> from 2</a:t>
            </a:r>
            <a:r>
              <a:rPr lang="en-US" sz="1400" kern="1200" dirty="0">
                <a:solidFill>
                  <a:schemeClr val="tx1"/>
                </a:solidFill>
                <a:latin typeface="Arial" panose="020B0604020202020204" pitchFamily="34" charset="0"/>
                <a:ea typeface="+mn-ea"/>
                <a:cs typeface="Arial" panose="020B0604020202020204" pitchFamily="34" charset="0"/>
              </a:rPr>
              <a:t>50 million).</a:t>
            </a:r>
          </a:p>
          <a:p>
            <a:pPr marL="0" indent="0">
              <a:buFont typeface="Arial" panose="020B0604020202020204" pitchFamily="34" charset="0"/>
              <a:buNone/>
            </a:pPr>
            <a:r>
              <a:rPr lang="en-US" sz="1400" kern="1200" dirty="0">
                <a:solidFill>
                  <a:schemeClr val="tx1"/>
                </a:solidFill>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US" sz="1400" kern="1200" dirty="0">
                <a:solidFill>
                  <a:schemeClr val="tx1"/>
                </a:solidFill>
                <a:latin typeface="Arial" panose="020B0604020202020204" pitchFamily="34" charset="0"/>
                <a:ea typeface="+mn-ea"/>
                <a:cs typeface="Arial" panose="020B0604020202020204" pitchFamily="34" charset="0"/>
              </a:rPr>
              <a:t>More than half the population in large cities like Dhaka, Ho Chi Minh City and Tianjin are at risk from both inland and coastal flooding. </a:t>
            </a:r>
            <a:endParaRPr lang="en-GB" sz="1400" kern="1200" dirty="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a:noFill/>
          <a:ln w="9525">
            <a:noFill/>
            <a:miter lim="800000"/>
            <a:headEnd/>
            <a:tailEnd/>
          </a:ln>
          <a:effectLst/>
        </p:spPr>
        <p:txBody>
          <a:bodyPr vert="horz" wrap="square" lIns="93177" tIns="46589" rIns="93177" bIns="46589" numCol="1" anchor="b" anchorCtr="0" compatLnSpc="1">
            <a:prstTxWarp prst="textNoShape">
              <a:avLst/>
            </a:prstTxWarp>
          </a:bodyPr>
          <a:lstStyle/>
          <a:p>
            <a:fld id="{7981DA59-6595-40FB-9151-58EABB4BEE75}" type="slidenum">
              <a:rPr lang="de-DE"/>
              <a:pPr/>
              <a:t>38</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w="9525">
            <a:noFill/>
            <a:miter lim="800000"/>
            <a:headEnd/>
            <a:tailEnd/>
          </a:ln>
          <a:effectLst/>
        </p:spPr>
        <p:txBody>
          <a:bodyPr vert="horz" wrap="square" lIns="93177" tIns="46589" rIns="93177" bIns="46589" numCol="1" anchor="b" anchorCtr="0" compatLnSpc="1">
            <a:prstTxWarp prst="textNoShape">
              <a:avLst/>
            </a:prstTxWarp>
          </a:bodyPr>
          <a:lstStyle/>
          <a:p>
            <a:fld id="{8800EAE4-9956-4174-91A4-5305FC360503}" type="slidenum">
              <a:rPr lang="en-US"/>
              <a:pPr/>
              <a:t>39</a:t>
            </a:fld>
            <a:endParaRPr lang="en-US" dirty="0"/>
          </a:p>
        </p:txBody>
      </p:sp>
      <p:sp>
        <p:nvSpPr>
          <p:cNvPr id="261123" name="Rectangle 2"/>
          <p:cNvSpPr>
            <a:spLocks noGrp="1" noRot="1" noChangeAspect="1" noChangeArrowheads="1" noTextEdit="1"/>
          </p:cNvSpPr>
          <p:nvPr>
            <p:ph type="sldImg"/>
          </p:nvPr>
        </p:nvSpPr>
        <p:spPr>
          <a:xfrm>
            <a:off x="1181100" y="533400"/>
            <a:ext cx="4648200" cy="3486150"/>
          </a:xfrm>
          <a:ln/>
        </p:spPr>
      </p:sp>
      <p:sp>
        <p:nvSpPr>
          <p:cNvPr id="261124" name="Rectangle 3"/>
          <p:cNvSpPr>
            <a:spLocks noGrp="1" noChangeArrowheads="1"/>
          </p:cNvSpPr>
          <p:nvPr>
            <p:ph type="body" idx="1"/>
          </p:nvPr>
        </p:nvSpPr>
        <p:spPr>
          <a:xfrm>
            <a:off x="933450" y="5254625"/>
            <a:ext cx="5143500" cy="2822575"/>
          </a:xfrm>
          <a:noFill/>
          <a:ln/>
        </p:spPr>
        <p:txBody>
          <a:bodyPr/>
          <a:lstStyle/>
          <a:p>
            <a:pPr marL="0" indent="0" algn="just">
              <a:spcBef>
                <a:spcPct val="15000"/>
              </a:spcBef>
              <a:spcAft>
                <a:spcPct val="15000"/>
              </a:spcAft>
              <a:buFont typeface="Arial" pitchFamily="34" charset="0"/>
              <a:buNone/>
              <a:tabLst>
                <a:tab pos="341313" algn="l"/>
              </a:tabLst>
            </a:pPr>
            <a:r>
              <a:rPr lang="en-US" sz="1400" b="1" dirty="0">
                <a:cs typeface="Arial" pitchFamily="34" charset="0"/>
              </a:rPr>
              <a:t>Asian</a:t>
            </a:r>
            <a:r>
              <a:rPr lang="en-US" sz="1400" b="1" baseline="0" dirty="0">
                <a:cs typeface="Arial" pitchFamily="34" charset="0"/>
              </a:rPr>
              <a:t> countries most effected by climate change</a:t>
            </a:r>
          </a:p>
          <a:p>
            <a:pPr marL="0" indent="0" algn="just">
              <a:spcBef>
                <a:spcPct val="15000"/>
              </a:spcBef>
              <a:spcAft>
                <a:spcPct val="15000"/>
              </a:spcAft>
              <a:buFont typeface="Arial" pitchFamily="34" charset="0"/>
              <a:buNone/>
              <a:tabLst>
                <a:tab pos="341313" algn="l"/>
              </a:tabLst>
            </a:pPr>
            <a:endParaRPr lang="en-US" sz="1400" b="1" dirty="0">
              <a:cs typeface="Arial" pitchFamily="34" charset="0"/>
            </a:endParaRPr>
          </a:p>
          <a:p>
            <a:pPr marL="341313" indent="-341313" algn="just">
              <a:spcBef>
                <a:spcPct val="15000"/>
              </a:spcBef>
              <a:spcAft>
                <a:spcPct val="15000"/>
              </a:spcAft>
              <a:buFont typeface="Arial" pitchFamily="34" charset="0"/>
              <a:buChar char="•"/>
              <a:tabLst>
                <a:tab pos="341313" algn="l"/>
              </a:tabLst>
            </a:pPr>
            <a:r>
              <a:rPr lang="en-US" sz="1400" dirty="0">
                <a:cs typeface="Arial" pitchFamily="34" charset="0"/>
              </a:rPr>
              <a:t>Asia-Pacific countries are also among those predicted to suffer most from climate-related threats. </a:t>
            </a:r>
          </a:p>
          <a:p>
            <a:pPr marL="0" indent="0" algn="just">
              <a:spcBef>
                <a:spcPct val="15000"/>
              </a:spcBef>
              <a:spcAft>
                <a:spcPct val="15000"/>
              </a:spcAft>
              <a:buFont typeface="Arial" pitchFamily="34" charset="0"/>
              <a:buNone/>
              <a:tabLst>
                <a:tab pos="341313" algn="l"/>
              </a:tabLst>
            </a:pPr>
            <a:endParaRPr lang="en-US" sz="1400" dirty="0">
              <a:cs typeface="Arial" pitchFamily="34" charset="0"/>
            </a:endParaRPr>
          </a:p>
          <a:p>
            <a:pPr marL="341313" indent="-341313" algn="just">
              <a:spcBef>
                <a:spcPct val="15000"/>
              </a:spcBef>
              <a:spcAft>
                <a:spcPct val="15000"/>
              </a:spcAft>
              <a:buFont typeface="Arial" pitchFamily="34" charset="0"/>
              <a:buChar char="•"/>
              <a:tabLst>
                <a:tab pos="341313" algn="l"/>
              </a:tabLst>
            </a:pPr>
            <a:r>
              <a:rPr lang="en-US" sz="1400" dirty="0">
                <a:cs typeface="Arial" pitchFamily="34" charset="0"/>
              </a:rPr>
              <a:t>The types of threats and Asian countries at risk are highlighted in the slide. The region is most susceptible</a:t>
            </a:r>
            <a:r>
              <a:rPr lang="en-US" sz="1400" baseline="0" dirty="0">
                <a:cs typeface="Arial" pitchFamily="34" charset="0"/>
              </a:rPr>
              <a:t> to f</a:t>
            </a:r>
            <a:r>
              <a:rPr lang="en-US" sz="1400" dirty="0">
                <a:cs typeface="Arial" pitchFamily="34" charset="0"/>
              </a:rPr>
              <a:t>loods,</a:t>
            </a:r>
            <a:r>
              <a:rPr lang="en-US" sz="1400" baseline="0" dirty="0">
                <a:cs typeface="Arial" pitchFamily="34" charset="0"/>
              </a:rPr>
              <a:t> storms and sea level rise.  </a:t>
            </a:r>
            <a:endParaRPr lang="en-US" altLang="ja-JP" sz="1400" dirty="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1181100" y="533400"/>
            <a:ext cx="4648200" cy="3486150"/>
          </a:xfrm>
          <a:ln/>
        </p:spPr>
      </p:sp>
      <p:sp>
        <p:nvSpPr>
          <p:cNvPr id="205827" name="Rectangle 3"/>
          <p:cNvSpPr>
            <a:spLocks noGrp="1" noChangeArrowheads="1"/>
          </p:cNvSpPr>
          <p:nvPr>
            <p:ph type="body" idx="1"/>
          </p:nvPr>
        </p:nvSpPr>
        <p:spPr>
          <a:xfrm>
            <a:off x="228600" y="5257800"/>
            <a:ext cx="6553200" cy="3505200"/>
          </a:xfrm>
          <a:noFill/>
          <a:ln/>
        </p:spPr>
        <p:txBody>
          <a:bodyPr/>
          <a:lstStyle/>
          <a:p>
            <a:pPr marL="0" indent="0" algn="just" eaLnBrk="1" hangingPunct="1">
              <a:buFont typeface="Arial" pitchFamily="34" charset="0"/>
              <a:buNone/>
              <a:tabLst>
                <a:tab pos="231775" algn="l"/>
              </a:tabLst>
            </a:pPr>
            <a:r>
              <a:rPr lang="en-US" sz="1400" b="1" dirty="0">
                <a:cs typeface="Arial" pitchFamily="34" charset="0"/>
              </a:rPr>
              <a:t>Economic losses caused</a:t>
            </a:r>
            <a:r>
              <a:rPr lang="en-US" sz="1400" b="1" baseline="0" dirty="0">
                <a:cs typeface="Arial" pitchFamily="34" charset="0"/>
              </a:rPr>
              <a:t> by climate change</a:t>
            </a:r>
          </a:p>
          <a:p>
            <a:pPr marL="0" indent="0" algn="just" eaLnBrk="1" hangingPunct="1">
              <a:buFont typeface="Arial" pitchFamily="34" charset="0"/>
              <a:buNone/>
              <a:tabLst>
                <a:tab pos="231775" algn="l"/>
              </a:tabLst>
            </a:pPr>
            <a:endParaRPr lang="en-US" sz="1400" b="1" dirty="0">
              <a:cs typeface="Arial" pitchFamily="34" charset="0"/>
            </a:endParaRPr>
          </a:p>
          <a:p>
            <a:pPr marL="231775" indent="-231775" algn="just" eaLnBrk="1" hangingPunct="1">
              <a:buFont typeface="Arial" pitchFamily="34" charset="0"/>
              <a:buChar char="•"/>
              <a:tabLst>
                <a:tab pos="231775" algn="l"/>
              </a:tabLst>
            </a:pPr>
            <a:r>
              <a:rPr lang="en-US" sz="1400" dirty="0">
                <a:cs typeface="Arial" pitchFamily="34" charset="0"/>
              </a:rPr>
              <a:t>We know that</a:t>
            </a:r>
            <a:r>
              <a:rPr lang="en-US" sz="1400" baseline="0" dirty="0">
                <a:cs typeface="Arial" pitchFamily="34" charset="0"/>
              </a:rPr>
              <a:t> </a:t>
            </a:r>
            <a:r>
              <a:rPr lang="en-US" sz="1400" dirty="0">
                <a:cs typeface="Arial" pitchFamily="34" charset="0"/>
              </a:rPr>
              <a:t>the likely economic losses and social costs associated with climate change are enormous.</a:t>
            </a:r>
          </a:p>
          <a:p>
            <a:pPr marL="0" indent="0" algn="just" eaLnBrk="1" hangingPunct="1">
              <a:buFont typeface="Arial" pitchFamily="34" charset="0"/>
              <a:buNone/>
              <a:tabLst>
                <a:tab pos="231775" algn="l"/>
              </a:tabLst>
            </a:pPr>
            <a:endParaRPr lang="en-US" sz="1400" dirty="0">
              <a:cs typeface="Arial" pitchFamily="34" charset="0"/>
            </a:endParaRPr>
          </a:p>
          <a:p>
            <a:pPr marL="231775" indent="-231775" algn="just" eaLnBrk="1" hangingPunct="1">
              <a:buFont typeface="Arial" pitchFamily="34" charset="0"/>
              <a:buChar char="•"/>
              <a:tabLst>
                <a:tab pos="231775" algn="l"/>
              </a:tabLst>
            </a:pPr>
            <a:r>
              <a:rPr lang="en-US" sz="1400" dirty="0">
                <a:cs typeface="Arial" pitchFamily="34" charset="0"/>
              </a:rPr>
              <a:t>“The Economics of Climate Change” by Sir Nicholas Stern tells us that the economic costs could range from 5-20% of global GDP per year.</a:t>
            </a:r>
          </a:p>
          <a:p>
            <a:pPr marL="0" indent="0" algn="just" eaLnBrk="1" hangingPunct="1">
              <a:buFont typeface="Arial" pitchFamily="34" charset="0"/>
              <a:buNone/>
              <a:tabLst>
                <a:tab pos="231775" algn="l"/>
              </a:tabLst>
            </a:pPr>
            <a:endParaRPr lang="en-US" sz="1400" dirty="0">
              <a:cs typeface="Arial" pitchFamily="34" charset="0"/>
            </a:endParaRPr>
          </a:p>
          <a:p>
            <a:pPr marL="231775" indent="-231775" algn="just" eaLnBrk="1" hangingPunct="1">
              <a:buFont typeface="Arial" pitchFamily="34" charset="0"/>
              <a:buChar char="•"/>
              <a:tabLst>
                <a:tab pos="231775" algn="l"/>
              </a:tabLst>
            </a:pPr>
            <a:r>
              <a:rPr lang="en-US" sz="1400" dirty="0">
                <a:cs typeface="Arial" pitchFamily="34" charset="0"/>
              </a:rPr>
              <a:t>In contrast, the cost of cutting emissions will only be around 1% of GDP every year, on average.</a:t>
            </a:r>
          </a:p>
          <a:p>
            <a:pPr marL="0" indent="0" algn="just" eaLnBrk="1" hangingPunct="1">
              <a:buFont typeface="Arial" pitchFamily="34" charset="0"/>
              <a:buNone/>
              <a:tabLst>
                <a:tab pos="231775" algn="l"/>
              </a:tabLst>
            </a:pPr>
            <a:endParaRPr lang="en-US" sz="1400" dirty="0">
              <a:cs typeface="Arial" pitchFamily="34" charset="0"/>
            </a:endParaRPr>
          </a:p>
          <a:p>
            <a:pPr marL="231775" indent="-231775" algn="just" eaLnBrk="1" hangingPunct="1">
              <a:buFont typeface="Arial" pitchFamily="34" charset="0"/>
              <a:buChar char="•"/>
              <a:tabLst>
                <a:tab pos="231775" algn="l"/>
              </a:tabLst>
            </a:pPr>
            <a:r>
              <a:rPr lang="en-US" sz="1400" dirty="0">
                <a:cs typeface="Arial" pitchFamily="34" charset="0"/>
              </a:rPr>
              <a:t>India and Southeast Asia could lose 2-3% of GDP and as much as 9-13% GDP by 2100.</a:t>
            </a:r>
          </a:p>
          <a:p>
            <a:pPr marL="0" indent="0" algn="just" eaLnBrk="1" hangingPunct="1">
              <a:buFont typeface="Arial" pitchFamily="34" charset="0"/>
              <a:buNone/>
              <a:tabLst>
                <a:tab pos="231775" algn="l"/>
              </a:tabLst>
            </a:pPr>
            <a:endParaRPr lang="en-US" sz="1400" dirty="0">
              <a:cs typeface="Arial" pitchFamily="34" charset="0"/>
            </a:endParaRPr>
          </a:p>
          <a:p>
            <a:pPr marL="231775" marR="0" lvl="1" indent="-231775" algn="just" defTabSz="914400" rtl="0" eaLnBrk="1" fontAlgn="base" latinLnBrk="0" hangingPunct="1">
              <a:lnSpc>
                <a:spcPct val="100000"/>
              </a:lnSpc>
              <a:spcBef>
                <a:spcPct val="30000"/>
              </a:spcBef>
              <a:spcAft>
                <a:spcPct val="0"/>
              </a:spcAft>
              <a:buClrTx/>
              <a:buSzTx/>
              <a:buFont typeface="Arial" pitchFamily="34" charset="0"/>
              <a:buChar char="•"/>
              <a:tabLst>
                <a:tab pos="231775" algn="l"/>
              </a:tabLst>
              <a:defRPr/>
            </a:pPr>
            <a:r>
              <a:rPr lang="en-US" sz="1400" dirty="0">
                <a:cs typeface="Arial" pitchFamily="34" charset="0"/>
              </a:rPr>
              <a:t>ADB studies</a:t>
            </a:r>
            <a:r>
              <a:rPr lang="en-US" sz="1400" baseline="0" dirty="0">
                <a:cs typeface="Arial" pitchFamily="34" charset="0"/>
              </a:rPr>
              <a:t> on </a:t>
            </a:r>
            <a:r>
              <a:rPr lang="en-US" sz="1400" dirty="0">
                <a:cs typeface="Arial" pitchFamily="34" charset="0"/>
              </a:rPr>
              <a:t>impacts of climate change indicate that economy-wide</a:t>
            </a:r>
            <a:r>
              <a:rPr lang="en-US" sz="1400" baseline="0" dirty="0">
                <a:cs typeface="Arial" pitchFamily="34" charset="0"/>
              </a:rPr>
              <a:t> loss by 2100  could be as high as (</a:t>
            </a:r>
            <a:r>
              <a:rPr lang="en-US" sz="1400" baseline="0" dirty="0" err="1">
                <a:cs typeface="Arial" pitchFamily="34" charset="0"/>
              </a:rPr>
              <a:t>i</a:t>
            </a:r>
            <a:r>
              <a:rPr lang="en-US" sz="1400" baseline="0" dirty="0">
                <a:cs typeface="Arial" pitchFamily="34" charset="0"/>
              </a:rPr>
              <a:t>) </a:t>
            </a:r>
            <a:r>
              <a:rPr lang="en-US" sz="1400" dirty="0">
                <a:cs typeface="Arial" pitchFamily="34" charset="0"/>
              </a:rPr>
              <a:t>6.7% of GDP per year for 4 Southeast</a:t>
            </a:r>
            <a:r>
              <a:rPr lang="en-US" sz="1400" baseline="0" dirty="0">
                <a:cs typeface="Arial" pitchFamily="34" charset="0"/>
              </a:rPr>
              <a:t> Asian </a:t>
            </a:r>
            <a:r>
              <a:rPr lang="en-US" sz="1400" dirty="0">
                <a:cs typeface="Arial" pitchFamily="34" charset="0"/>
              </a:rPr>
              <a:t>countries – Indonesia, Philippines, Thailand and Viet Nam; (ii)</a:t>
            </a:r>
            <a:r>
              <a:rPr lang="en-US" sz="1400" baseline="0" dirty="0">
                <a:cs typeface="Arial" pitchFamily="34" charset="0"/>
              </a:rPr>
              <a:t> </a:t>
            </a:r>
            <a:r>
              <a:rPr lang="en-US" sz="1400" dirty="0">
                <a:cs typeface="Arial" pitchFamily="34" charset="0"/>
              </a:rPr>
              <a:t>8.8% of  GDP per year for  six South Asian countries - Bangladesh,</a:t>
            </a:r>
            <a:r>
              <a:rPr lang="en-US" sz="1400" baseline="0" dirty="0">
                <a:cs typeface="Arial" pitchFamily="34" charset="0"/>
              </a:rPr>
              <a:t> Bhutan, India, Maldives, Nepal, Sri Lanka; </a:t>
            </a:r>
          </a:p>
          <a:p>
            <a:pPr marL="0" marR="0" lvl="1" algn="just" defTabSz="914400" rtl="0" eaLnBrk="1" fontAlgn="base" latinLnBrk="0" hangingPunct="1">
              <a:lnSpc>
                <a:spcPct val="100000"/>
              </a:lnSpc>
              <a:spcBef>
                <a:spcPct val="30000"/>
              </a:spcBef>
              <a:spcAft>
                <a:spcPct val="0"/>
              </a:spcAft>
              <a:buClrTx/>
              <a:buSzTx/>
              <a:tabLst>
                <a:tab pos="231775" algn="l"/>
              </a:tabLst>
              <a:defRPr/>
            </a:pPr>
            <a:endParaRPr lang="en-US" sz="1400" dirty="0">
              <a:cs typeface="Arial" pitchFamily="34" charset="0"/>
            </a:endParaRPr>
          </a:p>
          <a:p>
            <a:pPr marL="0" marR="0" lvl="1" algn="just" defTabSz="914400" rtl="0" eaLnBrk="1" fontAlgn="base" latinLnBrk="0" hangingPunct="1">
              <a:lnSpc>
                <a:spcPct val="100000"/>
              </a:lnSpc>
              <a:spcBef>
                <a:spcPct val="30000"/>
              </a:spcBef>
              <a:spcAft>
                <a:spcPct val="0"/>
              </a:spcAft>
              <a:buClrTx/>
              <a:buSzTx/>
              <a:tabLst>
                <a:tab pos="231775" algn="l"/>
              </a:tabLst>
              <a:defRPr/>
            </a:pPr>
            <a:r>
              <a:rPr lang="en-US" sz="1400" dirty="0">
                <a:cs typeface="Arial" pitchFamily="34" charset="0"/>
              </a:rPr>
              <a:t>(slide 52)</a:t>
            </a:r>
          </a:p>
        </p:txBody>
      </p:sp>
      <p:sp>
        <p:nvSpPr>
          <p:cNvPr id="4" name="Slide Number Placeholder 3"/>
          <p:cNvSpPr>
            <a:spLocks noGrp="1"/>
          </p:cNvSpPr>
          <p:nvPr>
            <p:ph type="sldNum" sz="quarter" idx="5"/>
          </p:nvPr>
        </p:nvSpPr>
        <p:spPr>
          <a:xfrm>
            <a:off x="3970338" y="8829675"/>
            <a:ext cx="3038475" cy="465138"/>
          </a:xfrm>
          <a:noFill/>
        </p:spPr>
        <p:txBody>
          <a:bodyPr/>
          <a:lstStyle/>
          <a:p>
            <a:fld id="{69FE2D19-A3D7-430E-97E7-ED7CCF5B5097}" type="slidenum">
              <a:rPr lang="en-US" altLang="en-US" smtClean="0"/>
              <a:pPr/>
              <a:t>40</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152400" y="5181600"/>
            <a:ext cx="6705600" cy="3649663"/>
          </a:xfrm>
        </p:spPr>
        <p:txBody>
          <a:bodyPr/>
          <a:lstStyle/>
          <a:p>
            <a:r>
              <a:rPr lang="en-US" sz="1400" b="1" dirty="0"/>
              <a:t>Disaster impacts and risks</a:t>
            </a:r>
          </a:p>
          <a:p>
            <a:pPr marL="171450" indent="-171450">
              <a:buFont typeface="Arial" panose="020B0604020202020204" pitchFamily="34" charset="0"/>
              <a:buChar char="•"/>
            </a:pPr>
            <a:r>
              <a:rPr lang="en-US" sz="1400" dirty="0"/>
              <a:t>We know already that growth in direct</a:t>
            </a:r>
            <a:r>
              <a:rPr lang="en-US" sz="1400" baseline="0" dirty="0"/>
              <a:t> physical losses from natural hazard events are outpacing growth in GDP in Asia and the Pacific</a:t>
            </a:r>
            <a:r>
              <a:rPr lang="en-US" sz="1400" dirty="0"/>
              <a:t>. </a:t>
            </a:r>
            <a:endParaRPr lang="en-US" sz="1400" baseline="0" dirty="0"/>
          </a:p>
          <a:p>
            <a:pPr marL="171450" indent="-171450">
              <a:buFont typeface="Arial" panose="020B0604020202020204" pitchFamily="34" charset="0"/>
              <a:buChar char="•"/>
            </a:pPr>
            <a:endParaRPr lang="en-US" sz="1400" baseline="0" dirty="0"/>
          </a:p>
          <a:p>
            <a:pPr marL="171450" indent="-171450">
              <a:buFont typeface="Arial" panose="020B0604020202020204" pitchFamily="34" charset="0"/>
              <a:buChar char="•"/>
            </a:pPr>
            <a:r>
              <a:rPr lang="en-US" sz="1400" baseline="0" dirty="0"/>
              <a:t>With expected increases in the frequency and intensity of climate extreme events, prospects for continued strong economic growth are in jeopardy if resilience is not strengthened. </a:t>
            </a:r>
          </a:p>
          <a:p>
            <a:pPr marL="171450" indent="-171450">
              <a:buFont typeface="Arial" panose="020B0604020202020204" pitchFamily="34" charset="0"/>
              <a:buChar char="•"/>
            </a:pPr>
            <a:r>
              <a:rPr lang="en-US" sz="1400" baseline="0" dirty="0"/>
              <a:t>Increasing regional connectivity implies that disasters are no longer confined to immediately affected areas, as clearly illustrated by the 2011 Thai floods</a:t>
            </a:r>
            <a:r>
              <a:rPr lang="en-US" sz="1400" dirty="0"/>
              <a:t>. </a:t>
            </a:r>
          </a:p>
          <a:p>
            <a:pPr marL="171450" indent="-171450">
              <a:buFont typeface="Arial" panose="020B0604020202020204" pitchFamily="34" charset="0"/>
              <a:buChar char="•"/>
            </a:pPr>
            <a:r>
              <a:rPr lang="en-US" sz="1400" dirty="0"/>
              <a:t>The 2011 floods in Thailand caused total damage and losses of $46.5 billion, equivalent to 13.5% of GDP, and resulted in a 9% contraction in the Thai economy in the last quarter of the year.</a:t>
            </a:r>
            <a:r>
              <a:rPr lang="en-US" sz="1400" baseline="0" dirty="0"/>
              <a:t> </a:t>
            </a:r>
          </a:p>
          <a:p>
            <a:pPr marL="171450" indent="-171450">
              <a:buFont typeface="Arial" panose="020B0604020202020204" pitchFamily="34" charset="0"/>
              <a:buChar char="•"/>
            </a:pPr>
            <a:r>
              <a:rPr lang="en-US" sz="1400" baseline="0" dirty="0"/>
              <a:t>As </a:t>
            </a:r>
            <a:r>
              <a:rPr lang="en-US" sz="1400" dirty="0"/>
              <a:t>a consequence of regional integration, their trade partners</a:t>
            </a:r>
            <a:r>
              <a:rPr lang="en-US" sz="1400" baseline="0" dirty="0"/>
              <a:t> were also affected, showing that </a:t>
            </a:r>
            <a:r>
              <a:rPr lang="en-US" sz="1400" dirty="0"/>
              <a:t>strengthened resilience is an important goal for all.</a:t>
            </a:r>
            <a:endParaRPr lang="en-US" sz="1400" baseline="0" dirty="0"/>
          </a:p>
          <a:p>
            <a:pPr marL="171450" indent="-171450">
              <a:buFont typeface="Arial" panose="020B0604020202020204" pitchFamily="34" charset="0"/>
              <a:buChar char="•"/>
            </a:pPr>
            <a:endParaRPr lang="en-US" sz="1400" baseline="0" dirty="0"/>
          </a:p>
          <a:p>
            <a:r>
              <a:rPr lang="en-US" sz="1400" baseline="0" dirty="0"/>
              <a:t>(from slide 53)  Additional notes:</a:t>
            </a:r>
          </a:p>
          <a:p>
            <a:pPr marL="171450" indent="-171450" rtl="0">
              <a:buFont typeface="Arial" panose="020B0604020202020204" pitchFamily="34" charset="0"/>
              <a:buChar char="•"/>
            </a:pPr>
            <a:r>
              <a:rPr lang="en-US" sz="1400" b="0" i="0" u="none" strike="noStrike" kern="1200" baseline="0" dirty="0">
                <a:solidFill>
                  <a:schemeClr val="tx1"/>
                </a:solidFill>
                <a:latin typeface="+mn-lt"/>
                <a:ea typeface="+mn-ea"/>
                <a:cs typeface="+mn-cs"/>
              </a:rPr>
              <a:t>The major disasters in value terms behind the spikes are as follows:-</a:t>
            </a:r>
          </a:p>
          <a:p>
            <a:pPr marL="628650" lvl="1" indent="-171450">
              <a:buFont typeface="Arial" panose="020B0604020202020204" pitchFamily="34" charset="0"/>
              <a:buChar char="•"/>
            </a:pPr>
            <a:r>
              <a:rPr lang="en-US" sz="1400" b="0" i="0" u="none" strike="noStrike" kern="1200" baseline="0" dirty="0">
                <a:solidFill>
                  <a:schemeClr val="tx1"/>
                </a:solidFill>
                <a:latin typeface="+mn-lt"/>
                <a:ea typeface="+mn-ea"/>
                <a:cs typeface="+mn-cs"/>
              </a:rPr>
              <a:t>1995 - Kobe earthquake, Japan</a:t>
            </a:r>
          </a:p>
          <a:p>
            <a:pPr marL="628650" lvl="1" indent="-171450">
              <a:buFont typeface="Arial" panose="020B0604020202020204" pitchFamily="34" charset="0"/>
              <a:buChar char="•"/>
            </a:pPr>
            <a:r>
              <a:rPr lang="en-US" sz="1400" b="0" i="0" u="none" strike="noStrike" kern="1200" baseline="0" dirty="0">
                <a:solidFill>
                  <a:schemeClr val="tx1"/>
                </a:solidFill>
                <a:latin typeface="+mn-lt"/>
                <a:ea typeface="+mn-ea"/>
                <a:cs typeface="+mn-cs"/>
              </a:rPr>
              <a:t>1998 - Yangtze River floods, PRC</a:t>
            </a:r>
          </a:p>
          <a:p>
            <a:pPr marL="628650" lvl="1" indent="-171450">
              <a:buFont typeface="Arial" panose="020B0604020202020204" pitchFamily="34" charset="0"/>
              <a:buChar char="•"/>
            </a:pPr>
            <a:r>
              <a:rPr lang="en-US" sz="1400" b="0" i="0" u="none" strike="noStrike" kern="1200" baseline="0" dirty="0">
                <a:solidFill>
                  <a:schemeClr val="tx1"/>
                </a:solidFill>
                <a:latin typeface="+mn-lt"/>
                <a:ea typeface="+mn-ea"/>
                <a:cs typeface="+mn-cs"/>
              </a:rPr>
              <a:t>2004 - Chuetsu earthquake, Japan; typhoon, Japan; Indian Ocean tsunami</a:t>
            </a:r>
          </a:p>
          <a:p>
            <a:pPr marL="628650" lvl="1" indent="-171450">
              <a:buFont typeface="Arial" panose="020B0604020202020204" pitchFamily="34" charset="0"/>
              <a:buChar char="•"/>
            </a:pPr>
            <a:r>
              <a:rPr lang="en-US" sz="1400" b="0" i="0" u="none" strike="noStrike" kern="1200" baseline="0" dirty="0">
                <a:solidFill>
                  <a:schemeClr val="tx1"/>
                </a:solidFill>
                <a:latin typeface="+mn-lt"/>
                <a:ea typeface="+mn-ea"/>
                <a:cs typeface="+mn-cs"/>
              </a:rPr>
              <a:t>2008 - Sichuan earthquake, PRC</a:t>
            </a:r>
          </a:p>
          <a:p>
            <a:pPr rtl="0">
              <a:spcBef>
                <a:spcPts val="1200"/>
              </a:spcBef>
            </a:pPr>
            <a:r>
              <a:rPr lang="en-US" sz="1400" b="0" i="0" u="none" strike="noStrike" kern="1200" baseline="0" dirty="0">
                <a:solidFill>
                  <a:schemeClr val="tx1"/>
                </a:solidFill>
                <a:latin typeface="+mn-lt"/>
                <a:ea typeface="+mn-ea"/>
                <a:cs typeface="+mn-cs"/>
              </a:rPr>
              <a:t>Although Japan features a lot, losses in developing countries are also increasing and the rising trends are not driven by events in Japan alone.</a:t>
            </a:r>
          </a:p>
          <a:p>
            <a:pPr rtl="0">
              <a:spcBef>
                <a:spcPts val="1200"/>
              </a:spcBef>
            </a:pPr>
            <a:r>
              <a:rPr lang="en-US" sz="1400" b="0" i="0" u="none" strike="noStrike" kern="1200" baseline="0" dirty="0">
                <a:solidFill>
                  <a:schemeClr val="tx1"/>
                </a:solidFill>
                <a:latin typeface="+mn-lt"/>
                <a:ea typeface="+mn-ea"/>
                <a:cs typeface="+mn-cs"/>
              </a:rPr>
              <a:t>The major disasters in terms of loss of life look very different, of course, with the biggest loss of life over the past 12 years occurring in 2004 (Indian Ocean tsunami) and 2008 (Sichuan earthquake and Cyclone Nargis in Myanmar).</a:t>
            </a:r>
            <a:endParaRPr lang="en-US" sz="1400" baseline="0" dirty="0"/>
          </a:p>
          <a:p>
            <a:endParaRPr lang="en-US" sz="1400" baseline="0" dirty="0"/>
          </a:p>
          <a:p>
            <a:endParaRPr lang="en-US" sz="1400" dirty="0"/>
          </a:p>
        </p:txBody>
      </p:sp>
      <p:sp>
        <p:nvSpPr>
          <p:cNvPr id="4" name="Slide Number Placeholder 3"/>
          <p:cNvSpPr>
            <a:spLocks noGrp="1"/>
          </p:cNvSpPr>
          <p:nvPr>
            <p:ph type="sldNum" sz="quarter" idx="10"/>
          </p:nvPr>
        </p:nvSpPr>
        <p:spPr/>
        <p:txBody>
          <a:bodyPr/>
          <a:lstStyle/>
          <a:p>
            <a:fld id="{C6ACD77E-4776-4428-9C04-5B626C277DC0}"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737747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254625"/>
            <a:ext cx="5607050" cy="2898775"/>
          </a:xfrm>
        </p:spPr>
        <p:txBody>
          <a:bodyPr/>
          <a:lstStyle/>
          <a:p>
            <a:r>
              <a:rPr lang="en-US" sz="1400" b="1" dirty="0"/>
              <a:t>Climate vulnerability</a:t>
            </a:r>
            <a:r>
              <a:rPr lang="en-US" sz="1400" b="1" baseline="0" dirty="0"/>
              <a:t> summary</a:t>
            </a:r>
          </a:p>
          <a:p>
            <a:endParaRPr lang="en-US" sz="1400" b="1" baseline="0" dirty="0"/>
          </a:p>
          <a:p>
            <a:pPr marL="171450" indent="-171450">
              <a:buFont typeface="Arial" panose="020B0604020202020204" pitchFamily="34" charset="0"/>
              <a:buChar char="•"/>
            </a:pPr>
            <a:r>
              <a:rPr lang="en-US" sz="1400" dirty="0"/>
              <a:t>Given the</a:t>
            </a:r>
            <a:r>
              <a:rPr lang="en-US" sz="1400" baseline="0" dirty="0"/>
              <a:t> extent of exposure in the region and the significance of potential impacts for human welfare, it is imperative that we </a:t>
            </a:r>
            <a:r>
              <a:rPr lang="en-US" sz="1400" dirty="0"/>
              <a:t>address climate vulnerability through both Mitigation and Adaptation</a:t>
            </a:r>
          </a:p>
          <a:p>
            <a:pPr marL="0" indent="0">
              <a:buFont typeface="Arial" panose="020B0604020202020204" pitchFamily="34" charset="0"/>
              <a:buNone/>
            </a:pPr>
            <a:endParaRPr lang="en-US" sz="1400" dirty="0"/>
          </a:p>
          <a:p>
            <a:pPr marL="171450" indent="-171450">
              <a:buFont typeface="Arial" panose="020B0604020202020204" pitchFamily="34" charset="0"/>
              <a:buChar char="•"/>
            </a:pPr>
            <a:r>
              <a:rPr lang="en-US" sz="1400" dirty="0"/>
              <a:t>At the same time,</a:t>
            </a:r>
            <a:r>
              <a:rPr lang="en-US" sz="1400" baseline="0" dirty="0"/>
              <a:t> we n</a:t>
            </a:r>
            <a:r>
              <a:rPr lang="en-US" sz="1400" dirty="0"/>
              <a:t>eed to strengthen disaster risk management and financing</a:t>
            </a:r>
          </a:p>
          <a:p>
            <a:endParaRPr lang="en-US" sz="1400" b="1"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42</a:t>
            </a:fld>
            <a:endParaRPr lang="en-US" dirty="0"/>
          </a:p>
        </p:txBody>
      </p:sp>
    </p:spTree>
    <p:extLst>
      <p:ext uri="{BB962C8B-B14F-4D97-AF65-F5344CB8AC3E}">
        <p14:creationId xmlns:p14="http://schemas.microsoft.com/office/powerpoint/2010/main" val="3321616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254625"/>
            <a:ext cx="5607050" cy="3051175"/>
          </a:xfrm>
        </p:spPr>
        <p:txBody>
          <a:bodyPr/>
          <a:lstStyle/>
          <a:p>
            <a:r>
              <a:rPr lang="en-US" sz="1400" b="1" u="sng" dirty="0"/>
              <a:t>Part IV</a:t>
            </a:r>
            <a:r>
              <a:rPr lang="en-US" sz="1400" b="1" u="sng" baseline="0" dirty="0"/>
              <a:t> – Transitions to Green Growth – ADB’s Approach</a:t>
            </a:r>
          </a:p>
          <a:p>
            <a:endParaRPr lang="en-US" sz="1400" baseline="0" dirty="0"/>
          </a:p>
          <a:p>
            <a:pPr marL="171450" indent="-171450">
              <a:buFont typeface="Arial" panose="020B0604020202020204" pitchFamily="34" charset="0"/>
              <a:buChar char="•"/>
            </a:pPr>
            <a:r>
              <a:rPr lang="en-US" sz="1400" b="0" baseline="0" dirty="0"/>
              <a:t>Now that we have considered the key environmental issues and drivers facing the region, let’s look at what can be done. </a:t>
            </a:r>
          </a:p>
          <a:p>
            <a:endParaRPr lang="en-US" sz="140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43</a:t>
            </a:fld>
            <a:endParaRPr lang="en-US" dirty="0"/>
          </a:p>
        </p:txBody>
      </p:sp>
    </p:spTree>
    <p:extLst>
      <p:ext uri="{BB962C8B-B14F-4D97-AF65-F5344CB8AC3E}">
        <p14:creationId xmlns:p14="http://schemas.microsoft.com/office/powerpoint/2010/main" val="1038681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254625"/>
            <a:ext cx="5607050" cy="3965575"/>
          </a:xfrm>
        </p:spPr>
        <p:txBody>
          <a:bodyPr/>
          <a:lstStyle/>
          <a:p>
            <a:r>
              <a:rPr lang="en-US" sz="1400" b="1" dirty="0"/>
              <a:t>Green growth definition</a:t>
            </a:r>
          </a:p>
          <a:p>
            <a:endParaRPr lang="en-US" sz="1400" b="1" baseline="0" dirty="0"/>
          </a:p>
          <a:p>
            <a:pPr marL="171450" indent="-171450">
              <a:buFont typeface="Arial" panose="020B0604020202020204" pitchFamily="34" charset="0"/>
              <a:buChar char="•"/>
            </a:pPr>
            <a:r>
              <a:rPr lang="en-US" sz="1400" baseline="0" dirty="0"/>
              <a:t> First, let’s consider briefly what we mean by green growth, which I shall define as: </a:t>
            </a:r>
          </a:p>
          <a:p>
            <a:pPr marL="171450" indent="-171450">
              <a:buFont typeface="Arial" panose="020B0604020202020204" pitchFamily="34" charset="0"/>
              <a:buChar char="•"/>
            </a:pPr>
            <a:endParaRPr lang="en-US" sz="1400" i="1" baseline="0" dirty="0"/>
          </a:p>
          <a:p>
            <a:pPr marL="628650" lvl="1" indent="-171450">
              <a:buFont typeface="Arial" panose="020B0604020202020204" pitchFamily="34" charset="0"/>
              <a:buChar char="•"/>
            </a:pPr>
            <a:r>
              <a:rPr lang="en-US" sz="1400" i="1" dirty="0"/>
              <a:t>An alternative path that will bring about transformational change</a:t>
            </a:r>
          </a:p>
          <a:p>
            <a:pPr marL="1371600" lvl="2" indent="-457200">
              <a:buFont typeface="Wingdings" panose="05000000000000000000" pitchFamily="2" charset="2"/>
              <a:buChar char="Ø"/>
            </a:pPr>
            <a:r>
              <a:rPr lang="en-US" sz="1400" i="1" dirty="0"/>
              <a:t>Shift to more resilient infrastructure development</a:t>
            </a:r>
          </a:p>
          <a:p>
            <a:pPr marL="1371600" lvl="2" indent="-457200">
              <a:buFont typeface="Wingdings" panose="05000000000000000000" pitchFamily="2" charset="2"/>
              <a:buChar char="Ø"/>
            </a:pPr>
            <a:r>
              <a:rPr lang="en-US" sz="1400" i="1" dirty="0"/>
              <a:t>Achieve gains in resource-use efficiency</a:t>
            </a:r>
          </a:p>
          <a:p>
            <a:pPr marL="1371600" lvl="2" indent="-457200">
              <a:buFont typeface="Wingdings" panose="05000000000000000000" pitchFamily="2" charset="2"/>
              <a:buChar char="Ø"/>
            </a:pPr>
            <a:r>
              <a:rPr lang="en-US" sz="1400" i="1" dirty="0"/>
              <a:t>Achieve resilience against climate change and other shocks and stresses</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Source: ADB, UNEP,</a:t>
            </a:r>
            <a:r>
              <a:rPr lang="en-US" sz="1400" baseline="0" dirty="0"/>
              <a:t> UNESCAP (2011) Green Growth, Resources and Resilience</a:t>
            </a:r>
            <a:endParaRPr lang="en-US" sz="140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solidFill>
                  <a:srgbClr val="EEECE1"/>
                </a:solidFill>
              </a:rPr>
              <a:pPr>
                <a:defRPr/>
              </a:pPr>
              <a:t>44</a:t>
            </a:fld>
            <a:endParaRPr lang="en-US" dirty="0">
              <a:solidFill>
                <a:srgbClr val="EEECE1"/>
              </a:solidFill>
            </a:endParaRPr>
          </a:p>
        </p:txBody>
      </p:sp>
      <p:sp>
        <p:nvSpPr>
          <p:cNvPr id="5" name="Slide Number Placeholder 3"/>
          <p:cNvSpPr txBox="1">
            <a:spLocks/>
          </p:cNvSpPr>
          <p:nvPr/>
        </p:nvSpPr>
        <p:spPr bwMode="auto">
          <a:xfrm>
            <a:off x="3941247" y="88312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defPPr>
              <a:defRPr lang="en-US"/>
            </a:defPPr>
            <a:lvl1pPr algn="r" defTabSz="931863" rtl="0" fontAlgn="base">
              <a:spcBef>
                <a:spcPct val="0"/>
              </a:spcBef>
              <a:spcAft>
                <a:spcPct val="0"/>
              </a:spcAft>
              <a:buFontTx/>
              <a:buNone/>
              <a:defRPr sz="1200" b="0" kern="1200">
                <a:solidFill>
                  <a:schemeClr val="tx1"/>
                </a:solidFill>
                <a:latin typeface="Arial" pitchFamily="34" charset="0"/>
                <a:ea typeface="+mn-ea"/>
                <a:cs typeface="Times New Roman" pitchFamily="18" charset="0"/>
              </a:defRPr>
            </a:lvl1pPr>
            <a:lvl2pPr marL="4572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2pPr>
            <a:lvl3pPr marL="9144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3pPr>
            <a:lvl4pPr marL="13716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4pPr>
            <a:lvl5pPr marL="1828800" algn="ctr" rtl="0" fontAlgn="base">
              <a:spcBef>
                <a:spcPct val="50000"/>
              </a:spcBef>
              <a:spcAft>
                <a:spcPct val="0"/>
              </a:spcAft>
              <a:buChar char="•"/>
              <a:defRPr sz="3200" b="1" kern="1200">
                <a:solidFill>
                  <a:schemeClr val="bg2"/>
                </a:solidFill>
                <a:latin typeface="Arial" charset="0"/>
                <a:ea typeface="+mn-ea"/>
                <a:cs typeface="Times New Roman" pitchFamily="18" charset="0"/>
              </a:defRPr>
            </a:lvl5pPr>
            <a:lvl6pPr marL="2286000" algn="l" defTabSz="914400" rtl="0" eaLnBrk="1" latinLnBrk="0" hangingPunct="1">
              <a:defRPr sz="3200" b="1" kern="1200">
                <a:solidFill>
                  <a:schemeClr val="bg2"/>
                </a:solidFill>
                <a:latin typeface="Arial" charset="0"/>
                <a:ea typeface="+mn-ea"/>
                <a:cs typeface="Times New Roman" pitchFamily="18" charset="0"/>
              </a:defRPr>
            </a:lvl6pPr>
            <a:lvl7pPr marL="2743200" algn="l" defTabSz="914400" rtl="0" eaLnBrk="1" latinLnBrk="0" hangingPunct="1">
              <a:defRPr sz="3200" b="1" kern="1200">
                <a:solidFill>
                  <a:schemeClr val="bg2"/>
                </a:solidFill>
                <a:latin typeface="Arial" charset="0"/>
                <a:ea typeface="+mn-ea"/>
                <a:cs typeface="Times New Roman" pitchFamily="18" charset="0"/>
              </a:defRPr>
            </a:lvl7pPr>
            <a:lvl8pPr marL="3200400" algn="l" defTabSz="914400" rtl="0" eaLnBrk="1" latinLnBrk="0" hangingPunct="1">
              <a:defRPr sz="3200" b="1" kern="1200">
                <a:solidFill>
                  <a:schemeClr val="bg2"/>
                </a:solidFill>
                <a:latin typeface="Arial" charset="0"/>
                <a:ea typeface="+mn-ea"/>
                <a:cs typeface="Times New Roman" pitchFamily="18" charset="0"/>
              </a:defRPr>
            </a:lvl8pPr>
            <a:lvl9pPr marL="3657600" algn="l" defTabSz="914400" rtl="0" eaLnBrk="1" latinLnBrk="0" hangingPunct="1">
              <a:defRPr sz="3200" b="1" kern="1200">
                <a:solidFill>
                  <a:schemeClr val="bg2"/>
                </a:solidFill>
                <a:latin typeface="Arial" charset="0"/>
                <a:ea typeface="+mn-ea"/>
                <a:cs typeface="Times New Roman" pitchFamily="18" charset="0"/>
              </a:defRPr>
            </a:lvl9pPr>
          </a:lstStyle>
          <a:p>
            <a:pPr>
              <a:defRPr/>
            </a:pPr>
            <a:fld id="{42974703-7C39-4D20-A657-42F2344E93D8}" type="slidenum">
              <a:rPr lang="en-US" smtClean="0"/>
              <a:pPr>
                <a:defRPr/>
              </a:pPr>
              <a:t>44</a:t>
            </a:fld>
            <a:endParaRPr lang="en-US" dirty="0"/>
          </a:p>
        </p:txBody>
      </p:sp>
    </p:spTree>
    <p:extLst>
      <p:ext uri="{BB962C8B-B14F-4D97-AF65-F5344CB8AC3E}">
        <p14:creationId xmlns:p14="http://schemas.microsoft.com/office/powerpoint/2010/main" val="735167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9C9F09-8EDF-40AE-B06E-5139D573927B}" type="slidenum">
              <a:rPr lang="en-US" altLang="en-US">
                <a:solidFill>
                  <a:prstClr val="black"/>
                </a:solidFill>
              </a:rPr>
              <a:pPr/>
              <a:t>45</a:t>
            </a:fld>
            <a:endParaRPr lang="en-US" altLang="en-US">
              <a:solidFill>
                <a:prstClr val="black"/>
              </a:solidFill>
            </a:endParaRPr>
          </a:p>
        </p:txBody>
      </p:sp>
      <p:sp>
        <p:nvSpPr>
          <p:cNvPr id="380931" name="Rectangle 2"/>
          <p:cNvSpPr>
            <a:spLocks noGrp="1" noRot="1" noChangeAspect="1" noChangeArrowheads="1" noTextEdit="1"/>
          </p:cNvSpPr>
          <p:nvPr>
            <p:ph type="sldImg"/>
          </p:nvPr>
        </p:nvSpPr>
        <p:spPr>
          <a:xfrm>
            <a:off x="1181100" y="533400"/>
            <a:ext cx="4649788" cy="3486150"/>
          </a:xfrm>
          <a:ln/>
        </p:spPr>
      </p:sp>
      <p:sp>
        <p:nvSpPr>
          <p:cNvPr id="380932" name="Rectangle 3"/>
          <p:cNvSpPr>
            <a:spLocks noGrp="1" noChangeArrowheads="1"/>
          </p:cNvSpPr>
          <p:nvPr>
            <p:ph type="body" idx="1"/>
          </p:nvPr>
        </p:nvSpPr>
        <p:spPr>
          <a:xfrm>
            <a:off x="701675" y="5113337"/>
            <a:ext cx="5607050" cy="4183063"/>
          </a:xfrm>
          <a:ln/>
          <a:extLs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r>
              <a:rPr lang="en-US" altLang="en-US" sz="1400" b="1" dirty="0">
                <a:latin typeface="Arial" charset="0"/>
              </a:rPr>
              <a:t>Decoupling growth?</a:t>
            </a:r>
          </a:p>
          <a:p>
            <a:pPr marL="171450" indent="-171450" eaLnBrk="1" hangingPunct="1">
              <a:buFont typeface="Arial" panose="020B0604020202020204" pitchFamily="34" charset="0"/>
              <a:buChar char="•"/>
            </a:pPr>
            <a:r>
              <a:rPr lang="en-US" altLang="en-US" sz="1400" dirty="0">
                <a:latin typeface="Arial" charset="0"/>
              </a:rPr>
              <a:t>Given</a:t>
            </a:r>
            <a:r>
              <a:rPr lang="en-US" altLang="en-US" sz="1400" baseline="0" dirty="0">
                <a:latin typeface="Arial" charset="0"/>
              </a:rPr>
              <a:t> the linkages between economic growth and environmental degradation that have been shown during this presentation, we need to consider how we can “decouple” growth from resource use and environmental degradation. </a:t>
            </a:r>
          </a:p>
          <a:p>
            <a:pPr marL="171450" indent="-171450">
              <a:buFont typeface="Arial" panose="020B0604020202020204" pitchFamily="34" charset="0"/>
              <a:buChar char="•"/>
            </a:pPr>
            <a:r>
              <a:rPr lang="en-AU" altLang="en-US" sz="1400" dirty="0"/>
              <a:t>The choices that Asia and the Pacific make in relation to economic strategies over the next few decades are critically important for the future of the planet. </a:t>
            </a:r>
          </a:p>
          <a:p>
            <a:pPr marL="171450" indent="-171450">
              <a:buFont typeface="Arial" panose="020B0604020202020204" pitchFamily="34" charset="0"/>
              <a:buChar char="•"/>
            </a:pPr>
            <a:r>
              <a:rPr lang="en-US" altLang="ja-JP" sz="1400" dirty="0"/>
              <a:t>Under a business-as-usual scenario, the region’s economies would continue to use </a:t>
            </a:r>
            <a:r>
              <a:rPr lang="en-AU" altLang="ja-JP" sz="1400" dirty="0"/>
              <a:t>less materials, energy, water and land per GDP –achieving relative decoupling – but these </a:t>
            </a:r>
            <a:r>
              <a:rPr lang="en-US" altLang="ja-JP" sz="1400" dirty="0"/>
              <a:t>efficiency gains will be unable to keep pace with growing populations and per capita consumption. </a:t>
            </a:r>
          </a:p>
          <a:p>
            <a:pPr marL="171450" indent="-171450">
              <a:buFont typeface="Arial" panose="020B0604020202020204" pitchFamily="34" charset="0"/>
              <a:buChar char="•"/>
            </a:pPr>
            <a:r>
              <a:rPr lang="en-US" altLang="ja-JP" sz="1400" dirty="0"/>
              <a:t>As a result, the region would continue to witness a rapid growth in material and energy use, along with carbon dioxide emissions. Such a path could lead the region, and the world, into deeper economic and environmental challenges.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81100" y="533400"/>
            <a:ext cx="4648200" cy="3486150"/>
          </a:xfrm>
          <a:ln/>
        </p:spPr>
      </p:sp>
      <p:sp>
        <p:nvSpPr>
          <p:cNvPr id="16387" name="Rectangle 3"/>
          <p:cNvSpPr>
            <a:spLocks noGrp="1" noChangeArrowheads="1"/>
          </p:cNvSpPr>
          <p:nvPr>
            <p:ph type="body" idx="1"/>
          </p:nvPr>
        </p:nvSpPr>
        <p:spPr>
          <a:xfrm>
            <a:off x="229725" y="5188605"/>
            <a:ext cx="6587464" cy="3802995"/>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ja-JP" sz="1400" b="1" dirty="0"/>
              <a:t>ADB’s approach – Environment Operations Directions (2013-2020)</a:t>
            </a:r>
          </a:p>
          <a:p>
            <a:endParaRPr lang="en-US" altLang="ja-JP" sz="1400" b="1" dirty="0"/>
          </a:p>
          <a:p>
            <a:pPr marL="171450" indent="-171450">
              <a:buFont typeface="Arial" panose="020B0604020202020204" pitchFamily="34" charset="0"/>
              <a:buChar char="•"/>
            </a:pPr>
            <a:r>
              <a:rPr lang="en-US" altLang="ja-JP" sz="1400" b="0" dirty="0"/>
              <a:t>ADB</a:t>
            </a:r>
            <a:r>
              <a:rPr lang="en-US" altLang="ja-JP" sz="1400" b="0" baseline="0" dirty="0"/>
              <a:t> has identified environmental sustainability as one of its key strategic agendas in the region, along with inclusive economic growth and regional integration. </a:t>
            </a:r>
          </a:p>
          <a:p>
            <a:pPr marL="0" indent="0">
              <a:buFont typeface="Arial" panose="020B0604020202020204" pitchFamily="34" charset="0"/>
              <a:buNone/>
            </a:pPr>
            <a:endParaRPr lang="en-US" altLang="ja-JP" sz="1400" b="0" baseline="0" dirty="0"/>
          </a:p>
          <a:p>
            <a:pPr marL="171450" indent="-171450">
              <a:buFont typeface="Arial" panose="020B0604020202020204" pitchFamily="34" charset="0"/>
              <a:buChar char="•"/>
            </a:pPr>
            <a:r>
              <a:rPr lang="en-US" altLang="ja-JP" sz="1400" b="0" baseline="0" dirty="0"/>
              <a:t>Under our Environment Operations Directions, we are supporting this agenda through 4 mutually supportive objectives: </a:t>
            </a:r>
          </a:p>
          <a:p>
            <a:pPr marL="171450" indent="-171450">
              <a:buFont typeface="Arial" panose="020B0604020202020204" pitchFamily="34" charset="0"/>
              <a:buChar char="•"/>
            </a:pPr>
            <a:endParaRPr lang="en-US" altLang="ja-JP" sz="1400" b="0" baseline="0" dirty="0"/>
          </a:p>
          <a:p>
            <a:pPr marL="685800" lvl="1" indent="-228600">
              <a:buFont typeface="+mj-lt"/>
              <a:buAutoNum type="arabicPeriod"/>
            </a:pPr>
            <a:r>
              <a:rPr lang="en-US" altLang="ja-JP" sz="1400" b="0" baseline="0" dirty="0"/>
              <a:t>Promoting a shift to sustainable infrastructure</a:t>
            </a:r>
          </a:p>
          <a:p>
            <a:pPr marL="685800" lvl="1" indent="-228600">
              <a:buFont typeface="+mj-lt"/>
              <a:buAutoNum type="arabicPeriod"/>
            </a:pPr>
            <a:r>
              <a:rPr lang="en-US" altLang="ja-JP" sz="1400" b="0" baseline="0" dirty="0"/>
              <a:t>Investing in natural capital</a:t>
            </a:r>
          </a:p>
          <a:p>
            <a:pPr marL="685800" lvl="1" indent="-228600">
              <a:buFont typeface="+mj-lt"/>
              <a:buAutoNum type="arabicPeriod"/>
            </a:pPr>
            <a:r>
              <a:rPr lang="en-US" altLang="ja-JP" sz="1400" b="0" baseline="0" dirty="0"/>
              <a:t>Strengthening governance and management capacities</a:t>
            </a:r>
          </a:p>
          <a:p>
            <a:pPr marL="685800" lvl="1" indent="-228600">
              <a:buFont typeface="+mj-lt"/>
              <a:buAutoNum type="arabicPeriod"/>
            </a:pPr>
            <a:r>
              <a:rPr lang="en-US" altLang="ja-JP" sz="1400" b="0" baseline="0" dirty="0"/>
              <a:t>Responding to the climate change imperative</a:t>
            </a:r>
          </a:p>
          <a:p>
            <a:pPr marL="171450" indent="-171450">
              <a:buFont typeface="Arial" panose="020B0604020202020204" pitchFamily="34" charset="0"/>
              <a:buChar char="•"/>
            </a:pPr>
            <a:endParaRPr lang="en-US" altLang="ja-JP" sz="1000" b="0" dirty="0"/>
          </a:p>
        </p:txBody>
      </p:sp>
      <p:sp>
        <p:nvSpPr>
          <p:cNvPr id="4" name="Slide Number Placeholder 3"/>
          <p:cNvSpPr>
            <a:spLocks noGrp="1"/>
          </p:cNvSpPr>
          <p:nvPr>
            <p:ph type="sldNum" sz="quarter" idx="5"/>
          </p:nvPr>
        </p:nvSpPr>
        <p:spPr>
          <a:xfrm>
            <a:off x="3970338" y="8829675"/>
            <a:ext cx="3038475" cy="465138"/>
          </a:xfrm>
        </p:spPr>
        <p:txBody>
          <a:bodyPr/>
          <a:lstStyle/>
          <a:p>
            <a:pPr>
              <a:defRPr/>
            </a:pPr>
            <a:fld id="{42974703-7C39-4D20-A657-42F2344E93D8}" type="slidenum">
              <a:rPr lang="en-US" smtClean="0"/>
              <a:pPr>
                <a:defRPr/>
              </a:pPr>
              <a:t>47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78425"/>
            <a:ext cx="5607050" cy="3813175"/>
          </a:xfrm>
        </p:spPr>
        <p:txBody>
          <a:bodyPr/>
          <a:lstStyle/>
          <a:p>
            <a:r>
              <a:rPr lang="en-US" sz="1400" baseline="0" dirty="0"/>
              <a:t>There are several other milestones that I’d like to highlight:</a:t>
            </a:r>
          </a:p>
          <a:p>
            <a:endParaRPr lang="en-US" sz="1400" baseline="0" dirty="0"/>
          </a:p>
          <a:p>
            <a:pPr marL="285750" marR="0" lvl="3"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aseline="0" dirty="0"/>
              <a:t>1997 – creation of the </a:t>
            </a:r>
            <a:r>
              <a:rPr lang="en-US" sz="1400" b="1" baseline="0" dirty="0"/>
              <a:t>Kyoto Protocol under the UNFCCC </a:t>
            </a:r>
            <a:r>
              <a:rPr lang="en-US" sz="1400" b="0" dirty="0">
                <a:effectLst/>
              </a:rPr>
              <a:t>established legally binding obligations for developed countries to reduce GHG emissions.  </a:t>
            </a:r>
            <a:endParaRPr lang="en-US" sz="1400" dirty="0"/>
          </a:p>
          <a:p>
            <a:pPr marL="285750" marR="0" lvl="3"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t>The first commitment period applies to emissions between 2008-2012, and the second commitment period applies to emissions between 2013-2020. </a:t>
            </a:r>
            <a:endParaRPr lang="en-US" sz="1400" b="0" dirty="0">
              <a:effectLst/>
            </a:endParaRPr>
          </a:p>
          <a:p>
            <a:pPr marL="285750" marR="0" lvl="3"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0" dirty="0">
                <a:effectLst/>
              </a:rPr>
              <a:t>2006</a:t>
            </a:r>
            <a:r>
              <a:rPr lang="en-US" sz="1400" b="0" baseline="0" dirty="0">
                <a:effectLst/>
              </a:rPr>
              <a:t> – </a:t>
            </a:r>
            <a:r>
              <a:rPr lang="en-US" sz="1400" b="1" baseline="0" dirty="0">
                <a:effectLst/>
              </a:rPr>
              <a:t>The Stern Review </a:t>
            </a:r>
            <a:r>
              <a:rPr lang="en-US" sz="1400" b="0" baseline="0" dirty="0">
                <a:effectLst/>
              </a:rPr>
              <a:t>which </a:t>
            </a:r>
            <a:r>
              <a:rPr lang="en-US" sz="1400" dirty="0"/>
              <a:t>discussed the effect of global warming on the world economy. Although not the first economic report on climate change, it is significant as the largest and most widely known and discussed report of its kind</a:t>
            </a:r>
            <a:r>
              <a:rPr lang="en-US" sz="1400" baseline="0" dirty="0"/>
              <a:t>. </a:t>
            </a:r>
          </a:p>
          <a:p>
            <a:pPr marL="285750" marR="0" lvl="3"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0" baseline="0" dirty="0"/>
              <a:t>2009 – At the </a:t>
            </a:r>
            <a:r>
              <a:rPr lang="en-US" sz="1400" b="1" baseline="0" dirty="0"/>
              <a:t>UNFCCC COP 15 </a:t>
            </a:r>
            <a:r>
              <a:rPr lang="en-US" sz="1400" b="0" baseline="0" dirty="0"/>
              <a:t>also known as the </a:t>
            </a:r>
            <a:r>
              <a:rPr lang="en-US" sz="1400" b="1" baseline="0" dirty="0"/>
              <a:t>Copenhagen Accord</a:t>
            </a:r>
            <a:r>
              <a:rPr lang="en-US" sz="1400" b="0" baseline="0" dirty="0"/>
              <a:t>, there was a commitment to establish a “</a:t>
            </a:r>
            <a:r>
              <a:rPr lang="en-US" sz="1400" b="1" baseline="0" dirty="0"/>
              <a:t>Green Climate Fund</a:t>
            </a:r>
            <a:r>
              <a:rPr lang="en-US" sz="1400" b="0" baseline="0" dirty="0"/>
              <a:t>”</a:t>
            </a:r>
            <a:endParaRPr lang="en-US" sz="1400" b="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5</a:t>
            </a:fld>
            <a:endParaRPr lang="en-US" dirty="0"/>
          </a:p>
        </p:txBody>
      </p:sp>
    </p:spTree>
    <p:extLst>
      <p:ext uri="{BB962C8B-B14F-4D97-AF65-F5344CB8AC3E}">
        <p14:creationId xmlns:p14="http://schemas.microsoft.com/office/powerpoint/2010/main" val="157044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6200" y="5029200"/>
            <a:ext cx="6858000" cy="4194175"/>
          </a:xfrm>
        </p:spPr>
        <p:txBody>
          <a:bodyPr/>
          <a:lstStyle/>
          <a:p>
            <a:pPr marL="285750" indent="-285750">
              <a:buFont typeface="Arial" panose="020B0604020202020204" pitchFamily="34" charset="0"/>
              <a:buChar char="•"/>
            </a:pPr>
            <a:r>
              <a:rPr lang="en-US" sz="1400" i="0" u="none" dirty="0"/>
              <a:t>2009 -  OECD members adopted the </a:t>
            </a:r>
            <a:r>
              <a:rPr lang="en-US" sz="1400" b="1" i="0" u="none" dirty="0"/>
              <a:t>Declaration on Green Growth </a:t>
            </a:r>
            <a:r>
              <a:rPr lang="en-US" sz="1400" i="0" u="none" dirty="0"/>
              <a:t>which tasked</a:t>
            </a:r>
            <a:r>
              <a:rPr lang="en-US" sz="1400" i="0" u="none" baseline="0" dirty="0"/>
              <a:t> OECD to develop a Green Growth Strategy</a:t>
            </a:r>
            <a:r>
              <a:rPr lang="en-US" sz="1400" i="0" u="none" dirty="0"/>
              <a:t> (</a:t>
            </a:r>
            <a:r>
              <a:rPr lang="en-US" sz="1400" i="0" u="none" baseline="0" dirty="0"/>
              <a:t>released </a:t>
            </a:r>
            <a:r>
              <a:rPr lang="en-US" sz="1400" i="0" u="none" dirty="0"/>
              <a:t>at the OECD Ministerial Meeting in  2011).  </a:t>
            </a:r>
          </a:p>
          <a:p>
            <a:pPr marL="285750" indent="-285750">
              <a:buFont typeface="Arial" panose="020B0604020202020204" pitchFamily="34" charset="0"/>
              <a:buChar char="•"/>
            </a:pPr>
            <a:endParaRPr lang="en-US" sz="1400" i="0" u="none" dirty="0"/>
          </a:p>
          <a:p>
            <a:pPr marL="285750" indent="-285750">
              <a:buFont typeface="Arial" panose="020B0604020202020204" pitchFamily="34" charset="0"/>
              <a:buChar char="•"/>
            </a:pPr>
            <a:r>
              <a:rPr lang="en-US" sz="1400" i="0" u="none" dirty="0"/>
              <a:t>It</a:t>
            </a:r>
            <a:r>
              <a:rPr lang="en-US" sz="1400" i="0" u="none" baseline="0" dirty="0"/>
              <a:t> should be noted that earlier in 2005, </a:t>
            </a:r>
            <a:r>
              <a:rPr lang="en-US" sz="1400" b="1" kern="1200" dirty="0">
                <a:solidFill>
                  <a:schemeClr val="tx1"/>
                </a:solidFill>
                <a:effectLst/>
                <a:latin typeface="Arial" pitchFamily="34" charset="0"/>
                <a:ea typeface="+mn-ea"/>
                <a:cs typeface="+mn-cs"/>
              </a:rPr>
              <a:t>Ministerial Conference on Environment and Development </a:t>
            </a:r>
            <a:r>
              <a:rPr lang="en-US" sz="1400" kern="1200" dirty="0">
                <a:solidFill>
                  <a:schemeClr val="tx1"/>
                </a:solidFill>
                <a:effectLst/>
                <a:latin typeface="Arial" pitchFamily="34" charset="0"/>
                <a:ea typeface="+mn-ea"/>
                <a:cs typeface="+mn-cs"/>
              </a:rPr>
              <a:t>(MCED) in Korea in 2005, then more recently in Astana, in 2010,  green growth was adopted by environment ministers in the region as an objective.</a:t>
            </a:r>
          </a:p>
          <a:p>
            <a:pPr marL="285750" indent="-285750">
              <a:buFont typeface="Arial" panose="020B0604020202020204" pitchFamily="34" charset="0"/>
              <a:buChar char="•"/>
            </a:pPr>
            <a:endParaRPr lang="en-US" sz="1400" kern="1200" dirty="0">
              <a:solidFill>
                <a:schemeClr val="tx1"/>
              </a:solidFill>
              <a:effectLst/>
              <a:latin typeface="Arial" pitchFamily="34" charset="0"/>
              <a:ea typeface="+mn-ea"/>
              <a:cs typeface="+mn-cs"/>
            </a:endParaRPr>
          </a:p>
          <a:p>
            <a:pPr marL="285750" indent="-285750">
              <a:buFont typeface="Arial" panose="020B0604020202020204" pitchFamily="34" charset="0"/>
              <a:buChar char="•"/>
            </a:pPr>
            <a:r>
              <a:rPr lang="en-US" sz="1400" kern="1200" dirty="0">
                <a:solidFill>
                  <a:schemeClr val="tx1"/>
                </a:solidFill>
                <a:effectLst/>
                <a:latin typeface="Arial" pitchFamily="34" charset="0"/>
                <a:ea typeface="+mn-ea"/>
                <a:cs typeface="+mn-cs"/>
              </a:rPr>
              <a:t>2010 – </a:t>
            </a:r>
            <a:r>
              <a:rPr lang="en-US" sz="1400" b="1" u="none" strike="noStrike" kern="1200" dirty="0">
                <a:solidFill>
                  <a:schemeClr val="tx1"/>
                </a:solidFill>
                <a:effectLst/>
                <a:latin typeface="Arial" pitchFamily="34" charset="0"/>
                <a:ea typeface="+mn-ea"/>
                <a:cs typeface="+mn-cs"/>
              </a:rPr>
              <a:t>UNESCAP</a:t>
            </a:r>
            <a:r>
              <a:rPr lang="en-US" sz="1400" b="1" u="none" strike="noStrike" kern="1200" baseline="0" dirty="0">
                <a:solidFill>
                  <a:schemeClr val="tx1"/>
                </a:solidFill>
                <a:effectLst/>
                <a:latin typeface="Arial" pitchFamily="34" charset="0"/>
                <a:ea typeface="+mn-ea"/>
                <a:cs typeface="+mn-cs"/>
              </a:rPr>
              <a:t> 66</a:t>
            </a:r>
            <a:r>
              <a:rPr lang="en-US" sz="1400" b="1" u="none" strike="noStrike" kern="1200" baseline="30000" dirty="0">
                <a:solidFill>
                  <a:schemeClr val="tx1"/>
                </a:solidFill>
                <a:effectLst/>
                <a:latin typeface="Arial" pitchFamily="34" charset="0"/>
                <a:ea typeface="+mn-ea"/>
                <a:cs typeface="+mn-cs"/>
              </a:rPr>
              <a:t>th</a:t>
            </a:r>
            <a:r>
              <a:rPr lang="en-US" sz="1400" b="1" u="none" strike="noStrike" kern="1200" baseline="0" dirty="0">
                <a:solidFill>
                  <a:schemeClr val="tx1"/>
                </a:solidFill>
                <a:effectLst/>
                <a:latin typeface="Arial" pitchFamily="34" charset="0"/>
                <a:ea typeface="+mn-ea"/>
                <a:cs typeface="+mn-cs"/>
              </a:rPr>
              <a:t> Commission Session </a:t>
            </a:r>
            <a:r>
              <a:rPr lang="en-US" sz="1400" u="none" strike="noStrike" kern="1200" dirty="0">
                <a:solidFill>
                  <a:schemeClr val="tx1"/>
                </a:solidFill>
                <a:effectLst/>
                <a:latin typeface="Arial" pitchFamily="34" charset="0"/>
                <a:ea typeface="+mn-ea"/>
                <a:cs typeface="+mn-cs"/>
              </a:rPr>
              <a:t>convened in Incheon, Republic of Korea</a:t>
            </a:r>
            <a:r>
              <a:rPr lang="en-US" sz="1400" u="none" strike="noStrike" kern="1200" baseline="0" dirty="0">
                <a:solidFill>
                  <a:schemeClr val="tx1"/>
                </a:solidFill>
                <a:effectLst/>
                <a:latin typeface="Arial" pitchFamily="34" charset="0"/>
                <a:ea typeface="+mn-ea"/>
                <a:cs typeface="+mn-cs"/>
              </a:rPr>
              <a:t> to </a:t>
            </a:r>
            <a:r>
              <a:rPr lang="en-US" sz="1400" u="none" strike="noStrike" kern="1200" dirty="0">
                <a:solidFill>
                  <a:schemeClr val="tx1"/>
                </a:solidFill>
                <a:effectLst/>
                <a:latin typeface="Arial" pitchFamily="34" charset="0"/>
                <a:ea typeface="+mn-ea"/>
                <a:cs typeface="+mn-cs"/>
              </a:rPr>
              <a:t>discuss regional development policies, including green growth, and adopted the </a:t>
            </a:r>
            <a:r>
              <a:rPr lang="en-US" sz="1400" b="1" u="none" strike="noStrike" kern="1200" dirty="0">
                <a:solidFill>
                  <a:schemeClr val="tx1"/>
                </a:solidFill>
                <a:effectLst/>
                <a:latin typeface="Arial" pitchFamily="34" charset="0"/>
                <a:ea typeface="+mn-ea"/>
                <a:cs typeface="+mn-cs"/>
              </a:rPr>
              <a:t>Incheon Declaration</a:t>
            </a:r>
            <a:r>
              <a:rPr lang="en-US" sz="1400" u="none" strike="noStrike" kern="1200" dirty="0">
                <a:solidFill>
                  <a:schemeClr val="tx1"/>
                </a:solidFill>
                <a:effectLst/>
                <a:latin typeface="Arial" pitchFamily="34" charset="0"/>
                <a:ea typeface="+mn-ea"/>
                <a:cs typeface="+mn-cs"/>
              </a:rPr>
              <a:t>. </a:t>
            </a:r>
          </a:p>
          <a:p>
            <a:pPr marL="0" indent="0">
              <a:buFont typeface="Arial" panose="020B0604020202020204" pitchFamily="34" charset="0"/>
              <a:buNone/>
            </a:pPr>
            <a:endParaRPr lang="en-US" sz="1400" u="none" strike="noStrike" kern="1200" dirty="0">
              <a:solidFill>
                <a:schemeClr val="tx1"/>
              </a:solidFill>
              <a:effectLst/>
              <a:latin typeface="Arial" pitchFamily="34" charset="0"/>
              <a:ea typeface="+mn-ea"/>
              <a:cs typeface="+mn-cs"/>
            </a:endParaRPr>
          </a:p>
          <a:p>
            <a:pPr marL="285750" indent="-285750">
              <a:buFont typeface="Arial" panose="020B0604020202020204" pitchFamily="34" charset="0"/>
              <a:buChar char="•"/>
            </a:pPr>
            <a:r>
              <a:rPr lang="en-US" sz="1400" i="0" u="none" kern="1200" dirty="0">
                <a:solidFill>
                  <a:schemeClr val="tx1"/>
                </a:solidFill>
                <a:effectLst/>
                <a:latin typeface="Arial" pitchFamily="34" charset="0"/>
                <a:ea typeface="+mn-ea"/>
                <a:cs typeface="+mn-cs"/>
              </a:rPr>
              <a:t>2010 also</a:t>
            </a:r>
            <a:r>
              <a:rPr lang="en-US" sz="1400" i="0" u="none" kern="1200" baseline="0" dirty="0">
                <a:solidFill>
                  <a:schemeClr val="tx1"/>
                </a:solidFill>
                <a:effectLst/>
                <a:latin typeface="Arial" pitchFamily="34" charset="0"/>
                <a:ea typeface="+mn-ea"/>
                <a:cs typeface="+mn-cs"/>
              </a:rPr>
              <a:t> saw a significant update to the </a:t>
            </a:r>
            <a:r>
              <a:rPr lang="en-US" sz="1400" b="1" i="0" u="none" kern="1200" baseline="0" dirty="0">
                <a:solidFill>
                  <a:schemeClr val="tx1"/>
                </a:solidFill>
                <a:effectLst/>
                <a:latin typeface="Arial" pitchFamily="34" charset="0"/>
                <a:ea typeface="+mn-ea"/>
                <a:cs typeface="+mn-cs"/>
              </a:rPr>
              <a:t>Convention on Biological Diversity </a:t>
            </a:r>
            <a:r>
              <a:rPr lang="en-US" sz="1400" i="0" u="none" kern="1200" baseline="0" dirty="0">
                <a:solidFill>
                  <a:schemeClr val="tx1"/>
                </a:solidFill>
                <a:effectLst/>
                <a:latin typeface="Arial" pitchFamily="34" charset="0"/>
                <a:ea typeface="+mn-ea"/>
                <a:cs typeface="+mn-cs"/>
              </a:rPr>
              <a:t>with agreement on the </a:t>
            </a:r>
            <a:r>
              <a:rPr lang="en-US" sz="1400" b="1" i="0" u="none" kern="1200" baseline="0" dirty="0">
                <a:solidFill>
                  <a:schemeClr val="tx1"/>
                </a:solidFill>
                <a:effectLst/>
                <a:latin typeface="Arial" pitchFamily="34" charset="0"/>
                <a:ea typeface="+mn-ea"/>
                <a:cs typeface="+mn-cs"/>
              </a:rPr>
              <a:t>Aichi Biodiversity Targets </a:t>
            </a:r>
            <a:r>
              <a:rPr lang="en-US" sz="1400" i="0" u="none" kern="1200" baseline="0" dirty="0">
                <a:solidFill>
                  <a:schemeClr val="tx1"/>
                </a:solidFill>
                <a:effectLst/>
                <a:latin typeface="Arial" pitchFamily="34" charset="0"/>
                <a:ea typeface="+mn-ea"/>
                <a:cs typeface="+mn-cs"/>
              </a:rPr>
              <a:t>and the </a:t>
            </a:r>
            <a:r>
              <a:rPr lang="en-US" sz="1400" b="1" i="0" u="none" kern="1200" baseline="0" dirty="0">
                <a:solidFill>
                  <a:schemeClr val="tx1"/>
                </a:solidFill>
                <a:effectLst/>
                <a:latin typeface="Arial" pitchFamily="34" charset="0"/>
                <a:ea typeface="+mn-ea"/>
                <a:cs typeface="+mn-cs"/>
              </a:rPr>
              <a:t>Nagoya Protocol on Access to Genetic Resources and the Fair and Equitable Sharing of Benefits Arising from their Utilization</a:t>
            </a:r>
            <a:r>
              <a:rPr lang="en-US" sz="1400" i="0" u="none" kern="1200" baseline="0" dirty="0">
                <a:solidFill>
                  <a:schemeClr val="tx1"/>
                </a:solidFill>
                <a:effectLst/>
                <a:latin typeface="Arial" pitchFamily="34" charset="0"/>
                <a:ea typeface="+mn-ea"/>
                <a:cs typeface="+mn-cs"/>
              </a:rPr>
              <a:t>. </a:t>
            </a:r>
            <a:endParaRPr lang="en-US" sz="1400" i="0" u="none"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6</a:t>
            </a:fld>
            <a:endParaRPr lang="en-US" dirty="0"/>
          </a:p>
        </p:txBody>
      </p:sp>
    </p:spTree>
    <p:extLst>
      <p:ext uri="{BB962C8B-B14F-4D97-AF65-F5344CB8AC3E}">
        <p14:creationId xmlns:p14="http://schemas.microsoft.com/office/powerpoint/2010/main" val="279848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152400" y="5037137"/>
            <a:ext cx="6705599" cy="4183063"/>
          </a:xfrm>
        </p:spPr>
        <p:txBody>
          <a:bodyPr/>
          <a:lstStyle/>
          <a:p>
            <a:pPr rtl="0"/>
            <a:r>
              <a:rPr lang="en-US" sz="1400" baseline="0" dirty="0"/>
              <a:t>More recently there were several important milestones: </a:t>
            </a:r>
          </a:p>
          <a:p>
            <a:pPr rtl="0"/>
            <a:endParaRPr lang="en-US" sz="1400" baseline="0" dirty="0"/>
          </a:p>
          <a:p>
            <a:pPr marL="171450" indent="-171450" rtl="0">
              <a:buFont typeface="Arial" panose="020B0604020202020204" pitchFamily="34" charset="0"/>
              <a:buChar char="•"/>
            </a:pPr>
            <a:r>
              <a:rPr lang="en-US" sz="1400" baseline="0" dirty="0"/>
              <a:t>2012 – </a:t>
            </a:r>
            <a:r>
              <a:rPr lang="en-US" sz="1400" b="1" baseline="0" dirty="0"/>
              <a:t>Rio + 20 </a:t>
            </a:r>
            <a:r>
              <a:rPr lang="en-US" sz="1400" baseline="0" dirty="0"/>
              <a:t>– endorsed</a:t>
            </a:r>
            <a:r>
              <a:rPr lang="en-US" sz="1400" dirty="0"/>
              <a:t> "The Future We Want” and renewed their political commitment to sustainable development. The document largely reaffirms previous action plans like Agenda 21; and include support for the development of Sustainable Development Goals (SDGs). </a:t>
            </a:r>
          </a:p>
          <a:p>
            <a:pPr rtl="0"/>
            <a:endParaRPr lang="en-US" sz="1400" dirty="0"/>
          </a:p>
          <a:p>
            <a:pPr marL="171450" indent="-171450" rtl="0">
              <a:buFont typeface="Arial" panose="020B0604020202020204" pitchFamily="34" charset="0"/>
              <a:buChar char="•"/>
            </a:pPr>
            <a:r>
              <a:rPr lang="en-US" sz="1400" dirty="0"/>
              <a:t>2013 – This month </a:t>
            </a:r>
            <a:r>
              <a:rPr lang="en-US" sz="1400" baseline="0" dirty="0"/>
              <a:t>in Japan, the </a:t>
            </a:r>
            <a:r>
              <a:rPr lang="en-US" sz="1400" b="1" baseline="0" dirty="0" err="1"/>
              <a:t>Minamata</a:t>
            </a:r>
            <a:r>
              <a:rPr lang="en-US" sz="1400" b="1" baseline="0" dirty="0"/>
              <a:t> Convention on Mercury </a:t>
            </a:r>
            <a:r>
              <a:rPr lang="en-US" sz="1400" baseline="0" dirty="0"/>
              <a:t>was signed ,</a:t>
            </a:r>
            <a:r>
              <a:rPr lang="en-US" sz="1400" dirty="0"/>
              <a:t>an international </a:t>
            </a:r>
            <a:r>
              <a:rPr lang="en-US" sz="1400" dirty="0">
                <a:hlinkClick r:id="rId3" action="ppaction://hlinkfile" tooltip="Treaty"/>
              </a:rPr>
              <a:t>treaty</a:t>
            </a:r>
            <a:r>
              <a:rPr lang="en-US" sz="1400" dirty="0"/>
              <a:t> designed to protect human health and the environment from releases of mercury.</a:t>
            </a:r>
          </a:p>
          <a:p>
            <a:pPr marL="171450" indent="-171450" rtl="0">
              <a:buFont typeface="Arial" panose="020B0604020202020204" pitchFamily="34" charset="0"/>
              <a:buChar char="•"/>
            </a:pPr>
            <a:endParaRPr lang="en-US" sz="1400" dirty="0"/>
          </a:p>
          <a:p>
            <a:pPr marL="171450" indent="-171450" rtl="0">
              <a:buFont typeface="Arial" panose="020B0604020202020204" pitchFamily="34" charset="0"/>
              <a:buChar char="•"/>
            </a:pPr>
            <a:r>
              <a:rPr lang="en-US" sz="1400" b="1" dirty="0"/>
              <a:t>Looking</a:t>
            </a:r>
            <a:r>
              <a:rPr lang="en-US" sz="1400" b="1" baseline="0" dirty="0"/>
              <a:t> forward</a:t>
            </a:r>
            <a:r>
              <a:rPr lang="en-US" sz="1400" baseline="0" dirty="0"/>
              <a:t>: </a:t>
            </a:r>
          </a:p>
          <a:p>
            <a:pPr marL="628650" lvl="1" indent="-171450" rtl="0">
              <a:buFont typeface="Arial" panose="020B0604020202020204" pitchFamily="34" charset="0"/>
              <a:buChar char="•"/>
            </a:pPr>
            <a:r>
              <a:rPr lang="en-US" sz="1400" baseline="0" dirty="0"/>
              <a:t>The UNFCCC </a:t>
            </a:r>
            <a:r>
              <a:rPr lang="en-US" sz="1400" baseline="0" dirty="0" err="1"/>
              <a:t>CoP</a:t>
            </a:r>
            <a:r>
              <a:rPr lang="en-US" sz="1400" baseline="0" dirty="0"/>
              <a:t> 19  is expected to continue discussions on climate financing, including the operationalization of the Green Climate Fund </a:t>
            </a:r>
          </a:p>
          <a:p>
            <a:pPr marL="628650" lvl="1" indent="-171450" rtl="0">
              <a:buFont typeface="Arial" panose="020B0604020202020204" pitchFamily="34" charset="0"/>
              <a:buChar char="•"/>
            </a:pPr>
            <a:r>
              <a:rPr lang="en-US" sz="1400" baseline="0" dirty="0"/>
              <a:t>Discussions are also ongoing regarding the “post-2015 agenda”, which I discuss in the next few slides. </a:t>
            </a:r>
            <a:endParaRPr lang="en-US" sz="140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7</a:t>
            </a:fld>
            <a:endParaRPr lang="en-US" dirty="0"/>
          </a:p>
        </p:txBody>
      </p:sp>
    </p:spTree>
    <p:extLst>
      <p:ext uri="{BB962C8B-B14F-4D97-AF65-F5344CB8AC3E}">
        <p14:creationId xmlns:p14="http://schemas.microsoft.com/office/powerpoint/2010/main" val="103855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254625"/>
            <a:ext cx="5607050" cy="2746375"/>
          </a:xfrm>
        </p:spPr>
        <p:txBody>
          <a:bodyPr/>
          <a:lstStyle/>
          <a:p>
            <a:r>
              <a:rPr lang="en-US" sz="1400" b="1" dirty="0"/>
              <a:t>Part III - Key Environmental Trends &amp; Drivers</a:t>
            </a:r>
          </a:p>
          <a:p>
            <a:endParaRPr lang="en-US" sz="1400" b="1" dirty="0"/>
          </a:p>
          <a:p>
            <a:pPr marL="171450" indent="-171450">
              <a:buFont typeface="Arial" panose="020B0604020202020204" pitchFamily="34" charset="0"/>
              <a:buChar char="•"/>
            </a:pPr>
            <a:r>
              <a:rPr lang="en-US" sz="1400" b="0" dirty="0"/>
              <a:t>Against this backdrop of policy approaches</a:t>
            </a:r>
            <a:r>
              <a:rPr lang="en-US" sz="1400" b="0" baseline="0" dirty="0"/>
              <a:t> to support sustainable development, let’s now consider in more detail the current “state of the environment” in Asia and the Pacific, and the key drivers of change. </a:t>
            </a:r>
            <a:endParaRPr lang="en-US" sz="1400" b="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14</a:t>
            </a:fld>
            <a:endParaRPr lang="en-US" dirty="0"/>
          </a:p>
        </p:txBody>
      </p:sp>
    </p:spTree>
    <p:extLst>
      <p:ext uri="{BB962C8B-B14F-4D97-AF65-F5344CB8AC3E}">
        <p14:creationId xmlns:p14="http://schemas.microsoft.com/office/powerpoint/2010/main" val="269688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427038" y="5181600"/>
            <a:ext cx="6156325" cy="4194175"/>
          </a:xfrm>
        </p:spPr>
        <p:txBody>
          <a:bodyPr/>
          <a:lstStyle/>
          <a:p>
            <a:r>
              <a:rPr lang="en-US" sz="1400" b="1" dirty="0"/>
              <a:t>Ecological footprint</a:t>
            </a:r>
          </a:p>
          <a:p>
            <a:endParaRPr lang="en-US" sz="1400" b="1" dirty="0"/>
          </a:p>
          <a:p>
            <a:pPr marL="171450" indent="-171450">
              <a:buFont typeface="Arial" panose="020B0604020202020204" pitchFamily="34" charset="0"/>
              <a:buChar char="•"/>
            </a:pPr>
            <a:r>
              <a:rPr lang="en-US" sz="1400" b="0" dirty="0"/>
              <a:t>First, let’s consider the ecological footprint of humans </a:t>
            </a:r>
            <a:r>
              <a:rPr lang="en-US" sz="1400" b="0" baseline="0" dirty="0"/>
              <a:t>on the planet. </a:t>
            </a:r>
          </a:p>
          <a:p>
            <a:pPr marL="0" indent="0">
              <a:buFont typeface="Arial" panose="020B0604020202020204" pitchFamily="34" charset="0"/>
              <a:buNone/>
            </a:pPr>
            <a:endParaRPr lang="en-US" sz="1400" b="0" baseline="0" dirty="0"/>
          </a:p>
          <a:p>
            <a:pPr marL="171450" indent="-171450">
              <a:buFont typeface="Arial" panose="020B0604020202020204" pitchFamily="34" charset="0"/>
              <a:buChar char="•"/>
            </a:pPr>
            <a:r>
              <a:rPr lang="en-US" sz="1400" b="0" baseline="0" dirty="0"/>
              <a:t>This represents the impact of human activities measured in terms of “the area of biologically productive land and water required to produce the goods consumed and to assimilate the wastes generated.”</a:t>
            </a:r>
          </a:p>
          <a:p>
            <a:pPr marL="0" indent="0">
              <a:buFont typeface="Arial" panose="020B0604020202020204" pitchFamily="34" charset="0"/>
              <a:buNone/>
            </a:pPr>
            <a:endParaRPr lang="en-US" sz="1400" b="0" baseline="0" dirty="0"/>
          </a:p>
          <a:p>
            <a:pPr marL="171450" indent="-171450">
              <a:buFont typeface="Arial" panose="020B0604020202020204" pitchFamily="34" charset="0"/>
              <a:buChar char="•"/>
            </a:pPr>
            <a:r>
              <a:rPr lang="en-US" sz="1400" b="0" baseline="0" dirty="0"/>
              <a:t>Currently, according to estimates by WWF and the Global Footprint Network, humans are using about 50 per cent more resources than the Earth can sustainably provide. </a:t>
            </a:r>
            <a:r>
              <a:rPr lang="en-US" sz="1400" dirty="0"/>
              <a:t> By 2050 we’ll need almost 3 planets.</a:t>
            </a:r>
            <a:r>
              <a:rPr lang="en-US" sz="1400" baseline="0" dirty="0"/>
              <a:t>  </a:t>
            </a:r>
          </a:p>
          <a:p>
            <a:pPr marL="0" indent="0">
              <a:buFont typeface="Arial" panose="020B0604020202020204" pitchFamily="34" charset="0"/>
              <a:buNone/>
            </a:pPr>
            <a:endParaRPr lang="en-US" sz="1400" baseline="0" dirty="0"/>
          </a:p>
          <a:p>
            <a:pPr marL="171450" indent="-171450">
              <a:buFont typeface="Arial" panose="020B0604020202020204" pitchFamily="34" charset="0"/>
              <a:buChar char="•"/>
            </a:pPr>
            <a:r>
              <a:rPr lang="en-US" sz="1400" baseline="0" dirty="0"/>
              <a:t>In Asia-Pacific however, the per-capita footprint is about 60% below the global average.  With rising consumption levels, this may change rapidly if the drivers of environmental degradation are not addressed. </a:t>
            </a:r>
            <a:endParaRPr lang="en-US" sz="1400" dirty="0"/>
          </a:p>
        </p:txBody>
      </p:sp>
      <p:sp>
        <p:nvSpPr>
          <p:cNvPr id="4" name="Slide Number Placeholder 3"/>
          <p:cNvSpPr>
            <a:spLocks noGrp="1"/>
          </p:cNvSpPr>
          <p:nvPr>
            <p:ph type="sldNum" sz="quarter" idx="10"/>
          </p:nvPr>
        </p:nvSpPr>
        <p:spPr/>
        <p:txBody>
          <a:bodyPr/>
          <a:lstStyle/>
          <a:p>
            <a:pPr>
              <a:defRPr/>
            </a:pPr>
            <a:fld id="{42974703-7C39-4D20-A657-42F2344E93D8}" type="slidenum">
              <a:rPr lang="en-US" smtClean="0"/>
              <a:pPr>
                <a:defRPr/>
              </a:pPr>
              <a:t>15</a:t>
            </a:fld>
            <a:endParaRPr lang="en-US" dirty="0"/>
          </a:p>
        </p:txBody>
      </p:sp>
    </p:spTree>
    <p:extLst>
      <p:ext uri="{BB962C8B-B14F-4D97-AF65-F5344CB8AC3E}">
        <p14:creationId xmlns:p14="http://schemas.microsoft.com/office/powerpoint/2010/main" val="18066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675" y="5189537"/>
            <a:ext cx="5607050" cy="3878263"/>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a:t>Ecological footprint – Asia-Pacific</a:t>
            </a:r>
          </a:p>
          <a:p>
            <a:endParaRPr kumimoji="1" lang="en-US" sz="1400" kern="1200" dirty="0">
              <a:solidFill>
                <a:schemeClr val="tx1"/>
              </a:solidFill>
              <a:effectLst/>
              <a:latin typeface="Times New Roman" pitchFamily="18" charset="0"/>
              <a:ea typeface="+mn-ea"/>
              <a:cs typeface="+mn-cs"/>
            </a:endParaRPr>
          </a:p>
          <a:p>
            <a:pPr marL="171450" indent="-171450">
              <a:buFont typeface="Arial" panose="020B0604020202020204" pitchFamily="34" charset="0"/>
              <a:buChar char="•"/>
            </a:pPr>
            <a:r>
              <a:rPr lang="en-US" sz="1400" dirty="0"/>
              <a:t>In Asia-Pacific,</a:t>
            </a:r>
            <a:r>
              <a:rPr lang="en-US" sz="1400" baseline="0" dirty="0"/>
              <a:t> there are however wide disparities between </a:t>
            </a:r>
            <a:r>
              <a:rPr lang="en-US" sz="1400" dirty="0"/>
              <a:t>people of different nations, and per capital footprints are rising with expansion of the Asian</a:t>
            </a:r>
            <a:r>
              <a:rPr lang="en-US" sz="1400" baseline="0" dirty="0"/>
              <a:t> middle class and changes in consumption patterns. </a:t>
            </a:r>
          </a:p>
          <a:p>
            <a:pPr marL="0" indent="0">
              <a:buFont typeface="Arial" panose="020B0604020202020204" pitchFamily="34" charset="0"/>
              <a:buNone/>
            </a:pPr>
            <a:endParaRPr lang="en-US" sz="1400" baseline="0" dirty="0"/>
          </a:p>
          <a:p>
            <a:pPr marL="171450" indent="-171450">
              <a:buFont typeface="Arial" panose="020B0604020202020204" pitchFamily="34" charset="0"/>
              <a:buChar char="•"/>
            </a:pPr>
            <a:r>
              <a:rPr lang="en-US" sz="1400" baseline="0" dirty="0"/>
              <a:t>At the one end, people in Australia, Singapore and Mongolia have the greatest ecological footprint per capita at 5-7 global hectares per person per year.  </a:t>
            </a:r>
          </a:p>
          <a:p>
            <a:pPr marL="0" indent="0">
              <a:buFont typeface="Arial" panose="020B0604020202020204" pitchFamily="34" charset="0"/>
              <a:buNone/>
            </a:pPr>
            <a:endParaRPr lang="en-US" sz="1400" baseline="0" dirty="0"/>
          </a:p>
          <a:p>
            <a:pPr marL="171450" indent="-171450">
              <a:buFont typeface="Arial" panose="020B0604020202020204" pitchFamily="34" charset="0"/>
              <a:buChar char="•"/>
            </a:pPr>
            <a:r>
              <a:rPr lang="en-US" sz="1400" baseline="0" dirty="0"/>
              <a:t>At the other end, countries such as the Philippines and India, have lower footprints, but are likely to see significant increases by 2015  given economic growth projections and changing consumption patterns.  </a:t>
            </a:r>
            <a:endParaRPr lang="en-US" sz="1400" dirty="0"/>
          </a:p>
        </p:txBody>
      </p:sp>
      <p:sp>
        <p:nvSpPr>
          <p:cNvPr id="4" name="Slide Number Placeholder 3"/>
          <p:cNvSpPr>
            <a:spLocks noGrp="1"/>
          </p:cNvSpPr>
          <p:nvPr>
            <p:ph type="sldNum" sz="quarter" idx="10"/>
          </p:nvPr>
        </p:nvSpPr>
        <p:spPr/>
        <p:txBody>
          <a:bodyPr/>
          <a:lstStyle/>
          <a:p>
            <a:pPr>
              <a:defRPr/>
            </a:pPr>
            <a:fld id="{69BD0DB0-FBBC-417B-A028-8F9DBDD3E8BE}" type="slidenum">
              <a:rPr lang="en-US" smtClean="0"/>
              <a:pPr>
                <a:defRPr/>
              </a:pPr>
              <a:t>16</a:t>
            </a:fld>
            <a:endParaRPr lang="en-US"/>
          </a:p>
        </p:txBody>
      </p:sp>
    </p:spTree>
    <p:extLst>
      <p:ext uri="{BB962C8B-B14F-4D97-AF65-F5344CB8AC3E}">
        <p14:creationId xmlns:p14="http://schemas.microsoft.com/office/powerpoint/2010/main" val="2170615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684213" y="977900"/>
            <a:ext cx="10082213" cy="6491288"/>
          </a:xfrm>
          <a:custGeom>
            <a:avLst/>
            <a:gdLst/>
            <a:ahLst/>
            <a:cxnLst>
              <a:cxn ang="0">
                <a:pos x="416" y="3764"/>
              </a:cxn>
              <a:cxn ang="0">
                <a:pos x="2417" y="3487"/>
              </a:cxn>
              <a:cxn ang="0">
                <a:pos x="6239" y="153"/>
              </a:cxn>
              <a:cxn ang="0">
                <a:pos x="3089" y="2571"/>
              </a:cxn>
              <a:cxn ang="0">
                <a:pos x="427" y="2576"/>
              </a:cxn>
              <a:cxn ang="0">
                <a:pos x="527" y="2587"/>
              </a:cxn>
              <a:cxn ang="0">
                <a:pos x="416" y="2631"/>
              </a:cxn>
              <a:cxn ang="0">
                <a:pos x="416" y="3764"/>
              </a:cxn>
            </a:cxnLst>
            <a:rect l="0" t="0" r="r" b="b"/>
            <a:pathLst>
              <a:path w="6351" h="4089">
                <a:moveTo>
                  <a:pt x="416" y="3764"/>
                </a:moveTo>
                <a:cubicBezTo>
                  <a:pt x="749" y="3720"/>
                  <a:pt x="1447" y="4089"/>
                  <a:pt x="2417" y="3487"/>
                </a:cubicBezTo>
                <a:cubicBezTo>
                  <a:pt x="3387" y="2885"/>
                  <a:pt x="6127" y="306"/>
                  <a:pt x="6239" y="153"/>
                </a:cubicBezTo>
                <a:cubicBezTo>
                  <a:pt x="6351" y="0"/>
                  <a:pt x="4057" y="2167"/>
                  <a:pt x="3089" y="2571"/>
                </a:cubicBezTo>
                <a:cubicBezTo>
                  <a:pt x="2121" y="2975"/>
                  <a:pt x="854" y="2573"/>
                  <a:pt x="427" y="2576"/>
                </a:cubicBezTo>
                <a:cubicBezTo>
                  <a:pt x="0" y="2579"/>
                  <a:pt x="529" y="2578"/>
                  <a:pt x="527" y="2587"/>
                </a:cubicBezTo>
                <a:cubicBezTo>
                  <a:pt x="525" y="2596"/>
                  <a:pt x="439" y="2622"/>
                  <a:pt x="416" y="2631"/>
                </a:cubicBezTo>
                <a:cubicBezTo>
                  <a:pt x="416" y="2631"/>
                  <a:pt x="416" y="3764"/>
                  <a:pt x="416" y="3764"/>
                </a:cubicBezTo>
                <a:close/>
              </a:path>
            </a:pathLst>
          </a:custGeom>
          <a:gradFill rotWithShape="0">
            <a:gsLst>
              <a:gs pos="0">
                <a:srgbClr val="3333FF">
                  <a:gamma/>
                  <a:shade val="23137"/>
                  <a:invGamma/>
                </a:srgbClr>
              </a:gs>
              <a:gs pos="100000">
                <a:srgbClr val="3333FF"/>
              </a:gs>
            </a:gsLst>
            <a:lin ang="0" scaled="1"/>
          </a:gradFill>
          <a:ln w="12700" cap="flat" cmpd="sng">
            <a:noFill/>
            <a:prstDash val="solid"/>
            <a:round/>
            <a:headEnd/>
            <a:tailEnd/>
          </a:ln>
          <a:effectLst/>
        </p:spPr>
        <p:txBody>
          <a:bodyPr wrap="none" anchor="ctr"/>
          <a:lstStyle/>
          <a:p>
            <a:pPr algn="l">
              <a:defRPr/>
            </a:pPr>
            <a:endParaRPr lang="en-US" sz="1600" dirty="0">
              <a:latin typeface="Tahoma" pitchFamily="34" charset="0"/>
            </a:endParaRPr>
          </a:p>
        </p:txBody>
      </p:sp>
      <p:pic>
        <p:nvPicPr>
          <p:cNvPr id="5" name="Picture 8" descr="ADB-Logo-12mm"/>
          <p:cNvPicPr>
            <a:picLocks noChangeAspect="1" noChangeArrowheads="1"/>
          </p:cNvPicPr>
          <p:nvPr/>
        </p:nvPicPr>
        <p:blipFill>
          <a:blip r:embed="rId2" cstate="print"/>
          <a:srcRect/>
          <a:stretch>
            <a:fillRect/>
          </a:stretch>
        </p:blipFill>
        <p:spPr bwMode="auto">
          <a:xfrm>
            <a:off x="7997825" y="5711825"/>
            <a:ext cx="887413" cy="8874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5364" name="Rectangle 4"/>
          <p:cNvSpPr>
            <a:spLocks noGrp="1" noChangeArrowheads="1"/>
          </p:cNvSpPr>
          <p:nvPr>
            <p:ph type="subTitle" idx="1"/>
          </p:nvPr>
        </p:nvSpPr>
        <p:spPr>
          <a:xfrm>
            <a:off x="1447800" y="3886200"/>
            <a:ext cx="6400800" cy="1752600"/>
          </a:xfrm>
        </p:spPr>
        <p:txBody>
          <a:bodyPr/>
          <a:lstStyle>
            <a:lvl1pPr marL="0" indent="0" algn="ctr">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z="1200">
                <a:latin typeface="Tahoma" pitchFamily="34" charset="0"/>
              </a:defRPr>
            </a:lvl1pPr>
          </a:lstStyle>
          <a:p>
            <a:pPr>
              <a:defRPr/>
            </a:pPr>
            <a:fld id="{679F83AC-1F9E-441F-877E-8C3D27ACA642}" type="datetime1">
              <a:rPr lang="en-US" smtClean="0"/>
              <a:t>1/16/2018</a:t>
            </a:fld>
            <a:endParaRPr lang="en-US" dirty="0"/>
          </a:p>
        </p:txBody>
      </p:sp>
      <p:sp>
        <p:nvSpPr>
          <p:cNvPr id="7" name="Rectangle 6"/>
          <p:cNvSpPr>
            <a:spLocks noGrp="1" noChangeArrowheads="1"/>
          </p:cNvSpPr>
          <p:nvPr>
            <p:ph type="ftr" sz="quarter" idx="11"/>
          </p:nvPr>
        </p:nvSpPr>
        <p:spPr/>
        <p:txBody>
          <a:bodyPr/>
          <a:lstStyle>
            <a:lvl1pPr>
              <a:defRPr sz="1200">
                <a:latin typeface="Tahoma" pitchFamily="34" charset="0"/>
              </a:defRPr>
            </a:lvl1pPr>
          </a:lstStyle>
          <a:p>
            <a:pPr>
              <a:defRPr/>
            </a:pPr>
            <a:endParaRPr lang="en-US" dirty="0"/>
          </a:p>
        </p:txBody>
      </p:sp>
      <p:sp>
        <p:nvSpPr>
          <p:cNvPr id="8" name="Rectangle 7"/>
          <p:cNvSpPr>
            <a:spLocks noGrp="1" noChangeArrowheads="1"/>
          </p:cNvSpPr>
          <p:nvPr>
            <p:ph type="sldNum" sz="quarter" idx="12"/>
          </p:nvPr>
        </p:nvSpPr>
        <p:spPr/>
        <p:txBody>
          <a:bodyPr/>
          <a:lstStyle>
            <a:lvl1pPr>
              <a:defRPr/>
            </a:lvl1pPr>
          </a:lstStyle>
          <a:p>
            <a:pPr>
              <a:defRPr/>
            </a:pPr>
            <a:fld id="{E779BC10-2575-48DD-8273-0D50B581A723}"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192F2FB5-074B-4F7C-BD37-EF1237A94358}" type="datetime1">
              <a:rPr lang="en-US" smtClean="0"/>
              <a:t>1/16/2018</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CC35C450-BF41-4C64-92F1-590580EAFBC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5613"/>
            <a:ext cx="1943100" cy="5411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5613"/>
            <a:ext cx="5676900" cy="5411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A3E456A-21DE-4621-AAED-E9C8A816D849}" type="datetime1">
              <a:rPr lang="en-US" smtClean="0"/>
              <a:t>1/16/2018</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0ECB9DF-BFA6-47EE-890D-28D125DE0F05}"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5613"/>
            <a:ext cx="7772400" cy="839787"/>
          </a:xfrm>
        </p:spPr>
        <p:txBody>
          <a:bodyPr/>
          <a:lstStyle/>
          <a:p>
            <a:r>
              <a:rPr lang="en-US"/>
              <a:t>Click to edit Master title style</a:t>
            </a:r>
          </a:p>
        </p:txBody>
      </p:sp>
      <p:sp>
        <p:nvSpPr>
          <p:cNvPr id="3" name="Content Placeholder 2"/>
          <p:cNvSpPr>
            <a:spLocks noGrp="1"/>
          </p:cNvSpPr>
          <p:nvPr>
            <p:ph sz="half" idx="1"/>
          </p:nvPr>
        </p:nvSpPr>
        <p:spPr>
          <a:xfrm>
            <a:off x="6858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40E1AF37-DBD6-41D5-BBE9-59A357B6C01D}" type="datetime1">
              <a:rPr lang="en-US" smtClean="0"/>
              <a:t>1/16/2018</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BE8784DE-4CAB-4C37-AB36-837697AFE3DD}"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5613"/>
            <a:ext cx="7772400" cy="839787"/>
          </a:xfrm>
        </p:spPr>
        <p:txBody>
          <a:bodyPr/>
          <a:lstStyle/>
          <a:p>
            <a:r>
              <a:rPr lang="en-US"/>
              <a:t>Click to edit Master title style</a:t>
            </a:r>
          </a:p>
        </p:txBody>
      </p:sp>
      <p:sp>
        <p:nvSpPr>
          <p:cNvPr id="3" name="Table Placeholder 2"/>
          <p:cNvSpPr>
            <a:spLocks noGrp="1"/>
          </p:cNvSpPr>
          <p:nvPr>
            <p:ph type="tbl" idx="1"/>
          </p:nvPr>
        </p:nvSpPr>
        <p:spPr>
          <a:xfrm>
            <a:off x="685800" y="1752600"/>
            <a:ext cx="7772400" cy="4114800"/>
          </a:xfrm>
        </p:spPr>
        <p:txBody>
          <a:bodyPr/>
          <a:lstStyle/>
          <a:p>
            <a:pPr lvl="0"/>
            <a:endParaRPr lang="en-US" noProof="0" dirty="0"/>
          </a:p>
        </p:txBody>
      </p:sp>
      <p:sp>
        <p:nvSpPr>
          <p:cNvPr id="4" name="Rectangle 5"/>
          <p:cNvSpPr>
            <a:spLocks noGrp="1" noChangeArrowheads="1"/>
          </p:cNvSpPr>
          <p:nvPr>
            <p:ph type="dt" sz="half" idx="10"/>
          </p:nvPr>
        </p:nvSpPr>
        <p:spPr>
          <a:ln/>
        </p:spPr>
        <p:txBody>
          <a:bodyPr/>
          <a:lstStyle>
            <a:lvl1pPr>
              <a:defRPr/>
            </a:lvl1pPr>
          </a:lstStyle>
          <a:p>
            <a:pPr>
              <a:defRPr/>
            </a:pPr>
            <a:fld id="{EB30FC13-ABDF-4B7B-BF9C-F342206C3594}" type="datetime1">
              <a:rPr lang="en-US" smtClean="0"/>
              <a:t>1/16/2018</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F0B35C63-5ED4-4292-AEC5-9E0BDCFC2DB8}"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684213" y="977900"/>
            <a:ext cx="10082213" cy="6491288"/>
          </a:xfrm>
          <a:custGeom>
            <a:avLst/>
            <a:gdLst/>
            <a:ahLst/>
            <a:cxnLst>
              <a:cxn ang="0">
                <a:pos x="416" y="3764"/>
              </a:cxn>
              <a:cxn ang="0">
                <a:pos x="2417" y="3487"/>
              </a:cxn>
              <a:cxn ang="0">
                <a:pos x="6239" y="153"/>
              </a:cxn>
              <a:cxn ang="0">
                <a:pos x="3089" y="2571"/>
              </a:cxn>
              <a:cxn ang="0">
                <a:pos x="427" y="2576"/>
              </a:cxn>
              <a:cxn ang="0">
                <a:pos x="527" y="2587"/>
              </a:cxn>
              <a:cxn ang="0">
                <a:pos x="416" y="2631"/>
              </a:cxn>
              <a:cxn ang="0">
                <a:pos x="416" y="3764"/>
              </a:cxn>
            </a:cxnLst>
            <a:rect l="0" t="0" r="r" b="b"/>
            <a:pathLst>
              <a:path w="6351" h="4089">
                <a:moveTo>
                  <a:pt x="416" y="3764"/>
                </a:moveTo>
                <a:cubicBezTo>
                  <a:pt x="749" y="3720"/>
                  <a:pt x="1447" y="4089"/>
                  <a:pt x="2417" y="3487"/>
                </a:cubicBezTo>
                <a:cubicBezTo>
                  <a:pt x="3387" y="2885"/>
                  <a:pt x="6127" y="306"/>
                  <a:pt x="6239" y="153"/>
                </a:cubicBezTo>
                <a:cubicBezTo>
                  <a:pt x="6351" y="0"/>
                  <a:pt x="4057" y="2167"/>
                  <a:pt x="3089" y="2571"/>
                </a:cubicBezTo>
                <a:cubicBezTo>
                  <a:pt x="2121" y="2975"/>
                  <a:pt x="854" y="2573"/>
                  <a:pt x="427" y="2576"/>
                </a:cubicBezTo>
                <a:cubicBezTo>
                  <a:pt x="0" y="2579"/>
                  <a:pt x="529" y="2578"/>
                  <a:pt x="527" y="2587"/>
                </a:cubicBezTo>
                <a:cubicBezTo>
                  <a:pt x="525" y="2596"/>
                  <a:pt x="439" y="2622"/>
                  <a:pt x="416" y="2631"/>
                </a:cubicBezTo>
                <a:cubicBezTo>
                  <a:pt x="416" y="2631"/>
                  <a:pt x="416" y="3764"/>
                  <a:pt x="416" y="3764"/>
                </a:cubicBezTo>
                <a:close/>
              </a:path>
            </a:pathLst>
          </a:custGeom>
          <a:gradFill rotWithShape="0">
            <a:gsLst>
              <a:gs pos="0">
                <a:srgbClr val="3333FF">
                  <a:gamma/>
                  <a:shade val="23137"/>
                  <a:invGamma/>
                </a:srgbClr>
              </a:gs>
              <a:gs pos="100000">
                <a:srgbClr val="3333FF"/>
              </a:gs>
            </a:gsLst>
            <a:lin ang="0" scaled="1"/>
          </a:gradFill>
          <a:ln w="12700" cap="flat" cmpd="sng">
            <a:noFill/>
            <a:prstDash val="solid"/>
            <a:round/>
            <a:headEnd/>
            <a:tailEnd/>
          </a:ln>
          <a:effectLst/>
        </p:spPr>
        <p:txBody>
          <a:bodyPr wrap="none" anchor="ctr"/>
          <a:lstStyle/>
          <a:p>
            <a:pPr algn="l">
              <a:defRPr/>
            </a:pPr>
            <a:endParaRPr lang="en-US" sz="1600" dirty="0">
              <a:solidFill>
                <a:srgbClr val="000099"/>
              </a:solidFill>
              <a:latin typeface="Tahoma" pitchFamily="34" charset="0"/>
            </a:endParaRPr>
          </a:p>
        </p:txBody>
      </p:sp>
      <p:pic>
        <p:nvPicPr>
          <p:cNvPr id="5" name="Picture 8" descr="ADB-Logo-12mm"/>
          <p:cNvPicPr>
            <a:picLocks noChangeAspect="1" noChangeArrowheads="1"/>
          </p:cNvPicPr>
          <p:nvPr/>
        </p:nvPicPr>
        <p:blipFill>
          <a:blip r:embed="rId2" cstate="print"/>
          <a:srcRect/>
          <a:stretch>
            <a:fillRect/>
          </a:stretch>
        </p:blipFill>
        <p:spPr bwMode="auto">
          <a:xfrm>
            <a:off x="7997825" y="5711825"/>
            <a:ext cx="887413" cy="8874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5364" name="Rectangle 4"/>
          <p:cNvSpPr>
            <a:spLocks noGrp="1" noChangeArrowheads="1"/>
          </p:cNvSpPr>
          <p:nvPr>
            <p:ph type="subTitle" idx="1"/>
          </p:nvPr>
        </p:nvSpPr>
        <p:spPr>
          <a:xfrm>
            <a:off x="1447800" y="3886200"/>
            <a:ext cx="6400800" cy="1752600"/>
          </a:xfrm>
        </p:spPr>
        <p:txBody>
          <a:bodyPr/>
          <a:lstStyle>
            <a:lvl1pPr marL="0" indent="0" algn="ctr">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z="1200">
                <a:latin typeface="Tahoma" pitchFamily="34" charset="0"/>
              </a:defRPr>
            </a:lvl1pPr>
          </a:lstStyle>
          <a:p>
            <a:pPr>
              <a:defRPr/>
            </a:pPr>
            <a:fld id="{679F83AC-1F9E-441F-877E-8C3D27ACA642}" type="datetime1">
              <a:rPr lang="en-US" smtClean="0">
                <a:solidFill>
                  <a:srgbClr val="FFFFFF"/>
                </a:solidFill>
              </a:rPr>
              <a:pPr>
                <a:defRPr/>
              </a:pPr>
              <a:t>1/16/2018</a:t>
            </a:fld>
            <a:endParaRPr lang="en-US" dirty="0">
              <a:solidFill>
                <a:srgbClr val="FFFFFF"/>
              </a:solidFill>
            </a:endParaRPr>
          </a:p>
        </p:txBody>
      </p:sp>
      <p:sp>
        <p:nvSpPr>
          <p:cNvPr id="7" name="Rectangle 6"/>
          <p:cNvSpPr>
            <a:spLocks noGrp="1" noChangeArrowheads="1"/>
          </p:cNvSpPr>
          <p:nvPr>
            <p:ph type="ftr" sz="quarter" idx="11"/>
          </p:nvPr>
        </p:nvSpPr>
        <p:spPr/>
        <p:txBody>
          <a:bodyPr/>
          <a:lstStyle>
            <a:lvl1pPr>
              <a:defRPr sz="1200">
                <a:latin typeface="Tahoma" pitchFamily="34" charset="0"/>
              </a:defRPr>
            </a:lvl1pPr>
          </a:lstStyle>
          <a:p>
            <a:pPr>
              <a:defRPr/>
            </a:pPr>
            <a:endParaRPr lang="en-US" dirty="0">
              <a:solidFill>
                <a:srgbClr val="FFFFFF"/>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779BC10-2575-48DD-8273-0D50B581A72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15570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98237AAC-3D63-4341-A956-A4E5B9704C8C}" type="datetime1">
              <a:rPr lang="en-US" smtClean="0">
                <a:solidFill>
                  <a:srgbClr val="FFFFFF"/>
                </a:solidFill>
              </a:rPr>
              <a:pPr>
                <a:defRPr/>
              </a:pPr>
              <a:t>1/16/2018</a:t>
            </a:fld>
            <a:endParaRPr lang="en-US"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AA84373-0966-4B91-BEB0-547AB284745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332937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28F133E-1E27-410D-974E-30972630295E}" type="datetime1">
              <a:rPr lang="en-US" smtClean="0">
                <a:solidFill>
                  <a:srgbClr val="FFFFFF"/>
                </a:solidFill>
              </a:rPr>
              <a:pPr>
                <a:defRPr/>
              </a:pPr>
              <a:t>1/16/2018</a:t>
            </a:fld>
            <a:endParaRPr lang="en-US"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73DB700-77B4-40BD-A971-769A9FF74CE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988809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E61D51CB-1C62-426C-9110-2A99DB5A99F4}" type="datetime1">
              <a:rPr lang="en-US" smtClean="0">
                <a:solidFill>
                  <a:srgbClr val="FFFFFF"/>
                </a:solidFill>
              </a:rPr>
              <a:pPr>
                <a:defRPr/>
              </a:pPr>
              <a:t>1/16/2018</a:t>
            </a:fld>
            <a:endParaRPr lang="en-US"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4103067-66BF-4B7A-B338-E1BA6E894C0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537946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FD3CB255-87CE-4626-B1B1-95B18C34E7CB}" type="datetime1">
              <a:rPr lang="en-US" smtClean="0">
                <a:solidFill>
                  <a:srgbClr val="FFFFFF"/>
                </a:solidFill>
              </a:rPr>
              <a:pPr>
                <a:defRPr/>
              </a:pPr>
              <a:t>1/16/2018</a:t>
            </a:fld>
            <a:endParaRPr lang="en-US"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40D99BE-48FD-40EA-8549-3F06F01E525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869978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2A20A3CB-0E3A-4928-9616-54A855F4A636}" type="datetime1">
              <a:rPr lang="en-US" smtClean="0">
                <a:solidFill>
                  <a:srgbClr val="FFFFFF"/>
                </a:solidFill>
              </a:rPr>
              <a:pPr>
                <a:defRPr/>
              </a:pPr>
              <a:t>1/16/2018</a:t>
            </a:fld>
            <a:endParaRPr lang="en-US"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49B025E-5B4B-410B-B480-2BA76D35867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80693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98237AAC-3D63-4341-A956-A4E5B9704C8C}" type="datetime1">
              <a:rPr lang="en-US" smtClean="0"/>
              <a:t>1/16/2018</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AA84373-0966-4B91-BEB0-547AB2847456}"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A843910-D8E9-42CC-81A4-B3ECAA76D43C}" type="datetime1">
              <a:rPr lang="en-US" smtClean="0">
                <a:solidFill>
                  <a:srgbClr val="FFFFFF"/>
                </a:solidFill>
              </a:rPr>
              <a:pPr>
                <a:defRPr/>
              </a:pPr>
              <a:t>1/16/2018</a:t>
            </a:fld>
            <a:endParaRPr lang="en-US"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A6374B6-97EF-4DCE-A3FD-B1433EF6535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459475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9BECD60-76AD-43F4-86CE-7A32D747E16A}" type="datetime1">
              <a:rPr lang="en-US" smtClean="0">
                <a:solidFill>
                  <a:srgbClr val="FFFFFF"/>
                </a:solidFill>
              </a:rPr>
              <a:pPr>
                <a:defRPr/>
              </a:pPr>
              <a:t>1/16/2018</a:t>
            </a:fld>
            <a:endParaRPr lang="en-US"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89B9324-6E45-4E00-A55E-32EC8AB8A5B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60174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9DB91C8-8DAD-42D5-A7B1-709BCAA70F88}" type="datetime1">
              <a:rPr lang="en-US" smtClean="0">
                <a:solidFill>
                  <a:srgbClr val="FFFFFF"/>
                </a:solidFill>
              </a:rPr>
              <a:pPr>
                <a:defRPr/>
              </a:pPr>
              <a:t>1/16/2018</a:t>
            </a:fld>
            <a:endParaRPr lang="en-US"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D134BA8-58E9-49DD-97DB-C75E9B451CE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166346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192F2FB5-074B-4F7C-BD37-EF1237A94358}" type="datetime1">
              <a:rPr lang="en-US" smtClean="0">
                <a:solidFill>
                  <a:srgbClr val="FFFFFF"/>
                </a:solidFill>
              </a:rPr>
              <a:pPr>
                <a:defRPr/>
              </a:pPr>
              <a:t>1/16/2018</a:t>
            </a:fld>
            <a:endParaRPr lang="en-US"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C35C450-BF41-4C64-92F1-590580EAFBC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3277533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5613"/>
            <a:ext cx="1943100" cy="5411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5613"/>
            <a:ext cx="5676900" cy="5411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A3E456A-21DE-4621-AAED-E9C8A816D849}" type="datetime1">
              <a:rPr lang="en-US" smtClean="0">
                <a:solidFill>
                  <a:srgbClr val="FFFFFF"/>
                </a:solidFill>
              </a:rPr>
              <a:pPr>
                <a:defRPr/>
              </a:pPr>
              <a:t>1/16/2018</a:t>
            </a:fld>
            <a:endParaRPr lang="en-US"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0ECB9DF-BFA6-47EE-890D-28D125DE0F0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24738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5613"/>
            <a:ext cx="7772400" cy="839787"/>
          </a:xfrm>
        </p:spPr>
        <p:txBody>
          <a:bodyPr/>
          <a:lstStyle/>
          <a:p>
            <a:r>
              <a:rPr lang="en-US"/>
              <a:t>Click to edit Master title style</a:t>
            </a:r>
          </a:p>
        </p:txBody>
      </p:sp>
      <p:sp>
        <p:nvSpPr>
          <p:cNvPr id="3" name="Content Placeholder 2"/>
          <p:cNvSpPr>
            <a:spLocks noGrp="1"/>
          </p:cNvSpPr>
          <p:nvPr>
            <p:ph sz="half" idx="1"/>
          </p:nvPr>
        </p:nvSpPr>
        <p:spPr>
          <a:xfrm>
            <a:off x="6858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40E1AF37-DBD6-41D5-BBE9-59A357B6C01D}" type="datetime1">
              <a:rPr lang="en-US" smtClean="0">
                <a:solidFill>
                  <a:srgbClr val="FFFFFF"/>
                </a:solidFill>
              </a:rPr>
              <a:pPr>
                <a:defRPr/>
              </a:pPr>
              <a:t>1/16/2018</a:t>
            </a:fld>
            <a:endParaRPr lang="en-US"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E8784DE-4CAB-4C37-AB36-837697AFE3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159228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5613"/>
            <a:ext cx="7772400" cy="839787"/>
          </a:xfrm>
        </p:spPr>
        <p:txBody>
          <a:bodyPr/>
          <a:lstStyle/>
          <a:p>
            <a:r>
              <a:rPr lang="en-US"/>
              <a:t>Click to edit Master title style</a:t>
            </a:r>
          </a:p>
        </p:txBody>
      </p:sp>
      <p:sp>
        <p:nvSpPr>
          <p:cNvPr id="3" name="Table Placeholder 2"/>
          <p:cNvSpPr>
            <a:spLocks noGrp="1"/>
          </p:cNvSpPr>
          <p:nvPr>
            <p:ph type="tbl" idx="1"/>
          </p:nvPr>
        </p:nvSpPr>
        <p:spPr>
          <a:xfrm>
            <a:off x="685800" y="1752600"/>
            <a:ext cx="7772400" cy="4114800"/>
          </a:xfrm>
        </p:spPr>
        <p:txBody>
          <a:bodyPr/>
          <a:lstStyle/>
          <a:p>
            <a:pPr lvl="0"/>
            <a:endParaRPr lang="en-US" noProof="0" dirty="0"/>
          </a:p>
        </p:txBody>
      </p:sp>
      <p:sp>
        <p:nvSpPr>
          <p:cNvPr id="4" name="Rectangle 5"/>
          <p:cNvSpPr>
            <a:spLocks noGrp="1" noChangeArrowheads="1"/>
          </p:cNvSpPr>
          <p:nvPr>
            <p:ph type="dt" sz="half" idx="10"/>
          </p:nvPr>
        </p:nvSpPr>
        <p:spPr>
          <a:ln/>
        </p:spPr>
        <p:txBody>
          <a:bodyPr/>
          <a:lstStyle>
            <a:lvl1pPr>
              <a:defRPr/>
            </a:lvl1pPr>
          </a:lstStyle>
          <a:p>
            <a:pPr>
              <a:defRPr/>
            </a:pPr>
            <a:fld id="{EB30FC13-ABDF-4B7B-BF9C-F342206C3594}" type="datetime1">
              <a:rPr lang="en-US" smtClean="0">
                <a:solidFill>
                  <a:srgbClr val="FFFFFF"/>
                </a:solidFill>
              </a:rPr>
              <a:pPr>
                <a:defRPr/>
              </a:pPr>
              <a:t>1/16/2018</a:t>
            </a:fld>
            <a:endParaRPr lang="en-US"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0B35C63-5ED4-4292-AEC5-9E0BDCFC2DB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482452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28F133E-1E27-410D-974E-30972630295E}" type="datetime1">
              <a:rPr lang="en-US" smtClean="0"/>
              <a:t>1/16/2018</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873DB700-77B4-40BD-A971-769A9FF74CE8}"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E61D51CB-1C62-426C-9110-2A99DB5A99F4}" type="datetime1">
              <a:rPr lang="en-US" smtClean="0"/>
              <a:t>1/16/2018</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54103067-66BF-4B7A-B338-E1BA6E894C06}"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FD3CB255-87CE-4626-B1B1-95B18C34E7CB}" type="datetime1">
              <a:rPr lang="en-US" smtClean="0"/>
              <a:t>1/16/2018</a:t>
            </a:fld>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B40D99BE-48FD-40EA-8549-3F06F01E525B}"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2A20A3CB-0E3A-4928-9616-54A855F4A636}" type="datetime1">
              <a:rPr lang="en-US" smtClean="0"/>
              <a:t>1/16/2018</a:t>
            </a:fld>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749B025E-5B4B-410B-B480-2BA76D35867B}"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A843910-D8E9-42CC-81A4-B3ECAA76D43C}" type="datetime1">
              <a:rPr lang="en-US" smtClean="0"/>
              <a:t>1/16/2018</a:t>
            </a:fld>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3A6374B6-97EF-4DCE-A3FD-B1433EF6535C}"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9BECD60-76AD-43F4-86CE-7A32D747E16A}" type="datetime1">
              <a:rPr lang="en-US" smtClean="0"/>
              <a:t>1/16/2018</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789B9324-6E45-4E00-A55E-32EC8AB8A5B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9DB91C8-8DAD-42D5-A7B1-709BCAA70F88}" type="datetime1">
              <a:rPr lang="en-US" smtClean="0"/>
              <a:t>1/16/2018</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7D134BA8-58E9-49DD-97DB-C75E9B451CEC}"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4338" name="Freeform 2"/>
          <p:cNvSpPr>
            <a:spLocks/>
          </p:cNvSpPr>
          <p:nvPr/>
        </p:nvSpPr>
        <p:spPr bwMode="auto">
          <a:xfrm>
            <a:off x="-685800" y="976313"/>
            <a:ext cx="10082213" cy="6491287"/>
          </a:xfrm>
          <a:custGeom>
            <a:avLst/>
            <a:gdLst/>
            <a:ahLst/>
            <a:cxnLst>
              <a:cxn ang="0">
                <a:pos x="416" y="3764"/>
              </a:cxn>
              <a:cxn ang="0">
                <a:pos x="2417" y="3487"/>
              </a:cxn>
              <a:cxn ang="0">
                <a:pos x="6239" y="153"/>
              </a:cxn>
              <a:cxn ang="0">
                <a:pos x="3089" y="2571"/>
              </a:cxn>
              <a:cxn ang="0">
                <a:pos x="427" y="2576"/>
              </a:cxn>
              <a:cxn ang="0">
                <a:pos x="527" y="2587"/>
              </a:cxn>
              <a:cxn ang="0">
                <a:pos x="416" y="2631"/>
              </a:cxn>
              <a:cxn ang="0">
                <a:pos x="416" y="3764"/>
              </a:cxn>
            </a:cxnLst>
            <a:rect l="0" t="0" r="r" b="b"/>
            <a:pathLst>
              <a:path w="6351" h="4089">
                <a:moveTo>
                  <a:pt x="416" y="3764"/>
                </a:moveTo>
                <a:cubicBezTo>
                  <a:pt x="749" y="3720"/>
                  <a:pt x="1447" y="4089"/>
                  <a:pt x="2417" y="3487"/>
                </a:cubicBezTo>
                <a:cubicBezTo>
                  <a:pt x="3387" y="2885"/>
                  <a:pt x="6127" y="306"/>
                  <a:pt x="6239" y="153"/>
                </a:cubicBezTo>
                <a:cubicBezTo>
                  <a:pt x="6351" y="0"/>
                  <a:pt x="4057" y="2167"/>
                  <a:pt x="3089" y="2571"/>
                </a:cubicBezTo>
                <a:cubicBezTo>
                  <a:pt x="2121" y="2975"/>
                  <a:pt x="854" y="2573"/>
                  <a:pt x="427" y="2576"/>
                </a:cubicBezTo>
                <a:cubicBezTo>
                  <a:pt x="0" y="2579"/>
                  <a:pt x="529" y="2578"/>
                  <a:pt x="527" y="2587"/>
                </a:cubicBezTo>
                <a:cubicBezTo>
                  <a:pt x="525" y="2596"/>
                  <a:pt x="439" y="2622"/>
                  <a:pt x="416" y="2631"/>
                </a:cubicBezTo>
                <a:cubicBezTo>
                  <a:pt x="416" y="2631"/>
                  <a:pt x="416" y="3764"/>
                  <a:pt x="416" y="3764"/>
                </a:cubicBezTo>
                <a:close/>
              </a:path>
            </a:pathLst>
          </a:custGeom>
          <a:gradFill rotWithShape="0">
            <a:gsLst>
              <a:gs pos="0">
                <a:srgbClr val="3333FF">
                  <a:gamma/>
                  <a:shade val="23137"/>
                  <a:invGamma/>
                </a:srgbClr>
              </a:gs>
              <a:gs pos="100000">
                <a:srgbClr val="3333FF"/>
              </a:gs>
            </a:gsLst>
            <a:lin ang="0" scaled="1"/>
          </a:gradFill>
          <a:ln w="12700" cap="flat" cmpd="sng">
            <a:noFill/>
            <a:prstDash val="solid"/>
            <a:round/>
            <a:headEnd/>
            <a:tailEnd/>
          </a:ln>
          <a:effectLst/>
        </p:spPr>
        <p:txBody>
          <a:bodyPr wrap="none" anchor="ctr"/>
          <a:lstStyle/>
          <a:p>
            <a:pPr algn="l">
              <a:defRPr/>
            </a:pPr>
            <a:endParaRPr lang="en-US" sz="1600" dirty="0">
              <a:latin typeface="Tahoma" pitchFamily="34" charset="0"/>
            </a:endParaRPr>
          </a:p>
        </p:txBody>
      </p:sp>
      <p:sp>
        <p:nvSpPr>
          <p:cNvPr id="14339" name="Rectangle 3"/>
          <p:cNvSpPr>
            <a:spLocks noGrp="1" noChangeArrowheads="1"/>
          </p:cNvSpPr>
          <p:nvPr>
            <p:ph type="title"/>
          </p:nvPr>
        </p:nvSpPr>
        <p:spPr bwMode="auto">
          <a:xfrm>
            <a:off x="685800" y="455613"/>
            <a:ext cx="7772400" cy="839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340" name="Rectangle 4"/>
          <p:cNvSpPr>
            <a:spLocks noGrp="1" noChangeArrowheads="1"/>
          </p:cNvSpPr>
          <p:nvPr>
            <p:ph type="body" idx="1"/>
          </p:nvPr>
        </p:nvSpPr>
        <p:spPr bwMode="auto">
          <a:xfrm>
            <a:off x="685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endParaRPr lang="en-US"/>
          </a:p>
        </p:txBody>
      </p:sp>
      <p:sp>
        <p:nvSpPr>
          <p:cNvPr id="1434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buFontTx/>
              <a:buNone/>
              <a:defRPr sz="1400" b="0">
                <a:solidFill>
                  <a:schemeClr val="tx1"/>
                </a:solidFill>
                <a:latin typeface="Times New Roman" pitchFamily="18" charset="0"/>
              </a:defRPr>
            </a:lvl1pPr>
          </a:lstStyle>
          <a:p>
            <a:pPr>
              <a:defRPr/>
            </a:pPr>
            <a:fld id="{5210D7C1-307E-4F23-8EB7-DD9576C2542E}" type="datetime1">
              <a:rPr lang="en-US" smtClean="0"/>
              <a:t>1/16/2018</a:t>
            </a:fld>
            <a:endParaRPr lang="en-US" dirty="0"/>
          </a:p>
        </p:txBody>
      </p:sp>
      <p:sp>
        <p:nvSpPr>
          <p:cNvPr id="143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buFontTx/>
              <a:buNone/>
              <a:defRPr sz="1400" b="0">
                <a:solidFill>
                  <a:schemeClr val="tx1"/>
                </a:solidFill>
                <a:latin typeface="Times New Roman" pitchFamily="18" charset="0"/>
              </a:defRPr>
            </a:lvl1pPr>
          </a:lstStyle>
          <a:p>
            <a:pPr>
              <a:defRPr/>
            </a:pPr>
            <a:endParaRPr lang="en-US" dirty="0"/>
          </a:p>
        </p:txBody>
      </p:sp>
      <p:sp>
        <p:nvSpPr>
          <p:cNvPr id="14343" name="Rectangle 7"/>
          <p:cNvSpPr>
            <a:spLocks noGrp="1" noChangeArrowheads="1"/>
          </p:cNvSpPr>
          <p:nvPr>
            <p:ph type="sldNum" sz="quarter" idx="4"/>
          </p:nvPr>
        </p:nvSpPr>
        <p:spPr bwMode="auto">
          <a:xfrm>
            <a:off x="6172200" y="6248400"/>
            <a:ext cx="114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buFontTx/>
              <a:buNone/>
              <a:defRPr sz="1200" b="0">
                <a:solidFill>
                  <a:schemeClr val="tx1"/>
                </a:solidFill>
                <a:latin typeface="Tahoma" pitchFamily="34" charset="0"/>
              </a:defRPr>
            </a:lvl1pPr>
          </a:lstStyle>
          <a:p>
            <a:pPr>
              <a:defRPr/>
            </a:pPr>
            <a:fld id="{DDB954E2-2CB4-4623-B2FA-4FA69D958719}" type="slidenum">
              <a:rPr lang="en-US"/>
              <a:pPr>
                <a:defRPr/>
              </a:pPr>
              <a:t>‹#›</a:t>
            </a:fld>
            <a:endParaRPr lang="en-US" dirty="0"/>
          </a:p>
        </p:txBody>
      </p:sp>
      <p:pic>
        <p:nvPicPr>
          <p:cNvPr id="26632" name="Picture 8" descr="ADB-Logo-12mm"/>
          <p:cNvPicPr>
            <a:picLocks noChangeAspect="1" noChangeArrowheads="1"/>
          </p:cNvPicPr>
          <p:nvPr/>
        </p:nvPicPr>
        <p:blipFill>
          <a:blip r:embed="rId15" cstate="print"/>
          <a:srcRect/>
          <a:stretch>
            <a:fillRect/>
          </a:stretch>
        </p:blipFill>
        <p:spPr bwMode="auto">
          <a:xfrm>
            <a:off x="7997825" y="5711825"/>
            <a:ext cx="887413" cy="887413"/>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36"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p:hf hdr="0" ftr="0" dt="0"/>
  <p:txStyles>
    <p:titleStyle>
      <a:lvl1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20000"/>
        </a:spcAft>
        <a:buClr>
          <a:srgbClr val="FFFF00"/>
        </a:buClr>
        <a:buChar char="•"/>
        <a:defRPr kumimoji="1" sz="36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20000"/>
        </a:spcAft>
        <a:buClr>
          <a:srgbClr val="FFFF00"/>
        </a:buClr>
        <a:buFont typeface="Wingdings" pitchFamily="2" charset="2"/>
        <a:buChar char="ü"/>
        <a:defRPr kumimoji="1" sz="36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rgbClr val="FFFF00"/>
        </a:buClr>
        <a:buFont typeface="Wingdings" pitchFamily="2" charset="2"/>
        <a:buChar char="ü"/>
        <a:defRPr kumimoji="1" sz="36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4338" name="Freeform 2"/>
          <p:cNvSpPr>
            <a:spLocks/>
          </p:cNvSpPr>
          <p:nvPr/>
        </p:nvSpPr>
        <p:spPr bwMode="auto">
          <a:xfrm>
            <a:off x="-685800" y="976313"/>
            <a:ext cx="10082213" cy="6491287"/>
          </a:xfrm>
          <a:custGeom>
            <a:avLst/>
            <a:gdLst/>
            <a:ahLst/>
            <a:cxnLst>
              <a:cxn ang="0">
                <a:pos x="416" y="3764"/>
              </a:cxn>
              <a:cxn ang="0">
                <a:pos x="2417" y="3487"/>
              </a:cxn>
              <a:cxn ang="0">
                <a:pos x="6239" y="153"/>
              </a:cxn>
              <a:cxn ang="0">
                <a:pos x="3089" y="2571"/>
              </a:cxn>
              <a:cxn ang="0">
                <a:pos x="427" y="2576"/>
              </a:cxn>
              <a:cxn ang="0">
                <a:pos x="527" y="2587"/>
              </a:cxn>
              <a:cxn ang="0">
                <a:pos x="416" y="2631"/>
              </a:cxn>
              <a:cxn ang="0">
                <a:pos x="416" y="3764"/>
              </a:cxn>
            </a:cxnLst>
            <a:rect l="0" t="0" r="r" b="b"/>
            <a:pathLst>
              <a:path w="6351" h="4089">
                <a:moveTo>
                  <a:pt x="416" y="3764"/>
                </a:moveTo>
                <a:cubicBezTo>
                  <a:pt x="749" y="3720"/>
                  <a:pt x="1447" y="4089"/>
                  <a:pt x="2417" y="3487"/>
                </a:cubicBezTo>
                <a:cubicBezTo>
                  <a:pt x="3387" y="2885"/>
                  <a:pt x="6127" y="306"/>
                  <a:pt x="6239" y="153"/>
                </a:cubicBezTo>
                <a:cubicBezTo>
                  <a:pt x="6351" y="0"/>
                  <a:pt x="4057" y="2167"/>
                  <a:pt x="3089" y="2571"/>
                </a:cubicBezTo>
                <a:cubicBezTo>
                  <a:pt x="2121" y="2975"/>
                  <a:pt x="854" y="2573"/>
                  <a:pt x="427" y="2576"/>
                </a:cubicBezTo>
                <a:cubicBezTo>
                  <a:pt x="0" y="2579"/>
                  <a:pt x="529" y="2578"/>
                  <a:pt x="527" y="2587"/>
                </a:cubicBezTo>
                <a:cubicBezTo>
                  <a:pt x="525" y="2596"/>
                  <a:pt x="439" y="2622"/>
                  <a:pt x="416" y="2631"/>
                </a:cubicBezTo>
                <a:cubicBezTo>
                  <a:pt x="416" y="2631"/>
                  <a:pt x="416" y="3764"/>
                  <a:pt x="416" y="3764"/>
                </a:cubicBezTo>
                <a:close/>
              </a:path>
            </a:pathLst>
          </a:custGeom>
          <a:gradFill rotWithShape="0">
            <a:gsLst>
              <a:gs pos="0">
                <a:srgbClr val="3333FF">
                  <a:gamma/>
                  <a:shade val="23137"/>
                  <a:invGamma/>
                </a:srgbClr>
              </a:gs>
              <a:gs pos="100000">
                <a:srgbClr val="3333FF"/>
              </a:gs>
            </a:gsLst>
            <a:lin ang="0" scaled="1"/>
          </a:gradFill>
          <a:ln w="12700" cap="flat" cmpd="sng">
            <a:noFill/>
            <a:prstDash val="solid"/>
            <a:round/>
            <a:headEnd/>
            <a:tailEnd/>
          </a:ln>
          <a:effectLst/>
        </p:spPr>
        <p:txBody>
          <a:bodyPr wrap="none" anchor="ctr"/>
          <a:lstStyle/>
          <a:p>
            <a:pPr algn="l">
              <a:defRPr/>
            </a:pPr>
            <a:endParaRPr lang="en-US" sz="1600" dirty="0">
              <a:solidFill>
                <a:srgbClr val="000099"/>
              </a:solidFill>
              <a:latin typeface="Tahoma" pitchFamily="34" charset="0"/>
            </a:endParaRPr>
          </a:p>
        </p:txBody>
      </p:sp>
      <p:sp>
        <p:nvSpPr>
          <p:cNvPr id="14339" name="Rectangle 3"/>
          <p:cNvSpPr>
            <a:spLocks noGrp="1" noChangeArrowheads="1"/>
          </p:cNvSpPr>
          <p:nvPr>
            <p:ph type="title"/>
          </p:nvPr>
        </p:nvSpPr>
        <p:spPr bwMode="auto">
          <a:xfrm>
            <a:off x="685800" y="455613"/>
            <a:ext cx="7772400" cy="839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340" name="Rectangle 4"/>
          <p:cNvSpPr>
            <a:spLocks noGrp="1" noChangeArrowheads="1"/>
          </p:cNvSpPr>
          <p:nvPr>
            <p:ph type="body" idx="1"/>
          </p:nvPr>
        </p:nvSpPr>
        <p:spPr bwMode="auto">
          <a:xfrm>
            <a:off x="685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endParaRPr lang="en-US"/>
          </a:p>
        </p:txBody>
      </p:sp>
      <p:sp>
        <p:nvSpPr>
          <p:cNvPr id="1434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buFontTx/>
              <a:buNone/>
              <a:defRPr sz="1400" b="0">
                <a:solidFill>
                  <a:schemeClr val="tx1"/>
                </a:solidFill>
                <a:latin typeface="Times New Roman" pitchFamily="18" charset="0"/>
              </a:defRPr>
            </a:lvl1pPr>
          </a:lstStyle>
          <a:p>
            <a:pPr>
              <a:defRPr/>
            </a:pPr>
            <a:fld id="{5210D7C1-307E-4F23-8EB7-DD9576C2542E}" type="datetime1">
              <a:rPr lang="en-US" smtClean="0">
                <a:solidFill>
                  <a:srgbClr val="FFFFFF"/>
                </a:solidFill>
              </a:rPr>
              <a:pPr>
                <a:defRPr/>
              </a:pPr>
              <a:t>1/16/2018</a:t>
            </a:fld>
            <a:endParaRPr lang="en-US" dirty="0">
              <a:solidFill>
                <a:srgbClr val="FFFFFF"/>
              </a:solidFill>
            </a:endParaRPr>
          </a:p>
        </p:txBody>
      </p:sp>
      <p:sp>
        <p:nvSpPr>
          <p:cNvPr id="143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buFontTx/>
              <a:buNone/>
              <a:defRPr sz="1400" b="0">
                <a:solidFill>
                  <a:schemeClr val="tx1"/>
                </a:solidFill>
                <a:latin typeface="Times New Roman" pitchFamily="18" charset="0"/>
              </a:defRPr>
            </a:lvl1pPr>
          </a:lstStyle>
          <a:p>
            <a:pPr>
              <a:defRPr/>
            </a:pPr>
            <a:endParaRPr lang="en-US" dirty="0">
              <a:solidFill>
                <a:srgbClr val="FFFFFF"/>
              </a:solidFill>
            </a:endParaRPr>
          </a:p>
        </p:txBody>
      </p:sp>
      <p:sp>
        <p:nvSpPr>
          <p:cNvPr id="14343" name="Rectangle 7"/>
          <p:cNvSpPr>
            <a:spLocks noGrp="1" noChangeArrowheads="1"/>
          </p:cNvSpPr>
          <p:nvPr>
            <p:ph type="sldNum" sz="quarter" idx="4"/>
          </p:nvPr>
        </p:nvSpPr>
        <p:spPr bwMode="auto">
          <a:xfrm>
            <a:off x="6172200" y="6248400"/>
            <a:ext cx="114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buFontTx/>
              <a:buNone/>
              <a:defRPr sz="1200" b="0">
                <a:solidFill>
                  <a:schemeClr val="tx1"/>
                </a:solidFill>
                <a:latin typeface="Tahoma" pitchFamily="34" charset="0"/>
              </a:defRPr>
            </a:lvl1pPr>
          </a:lstStyle>
          <a:p>
            <a:pPr>
              <a:defRPr/>
            </a:pPr>
            <a:fld id="{DDB954E2-2CB4-4623-B2FA-4FA69D958719}" type="slidenum">
              <a:rPr lang="en-US">
                <a:solidFill>
                  <a:srgbClr val="FFFFFF"/>
                </a:solidFill>
              </a:rPr>
              <a:pPr>
                <a:defRPr/>
              </a:pPr>
              <a:t>‹#›</a:t>
            </a:fld>
            <a:endParaRPr lang="en-US" dirty="0">
              <a:solidFill>
                <a:srgbClr val="FFFFFF"/>
              </a:solidFill>
            </a:endParaRPr>
          </a:p>
        </p:txBody>
      </p:sp>
      <p:pic>
        <p:nvPicPr>
          <p:cNvPr id="26632" name="Picture 8" descr="ADB-Logo-12mm"/>
          <p:cNvPicPr>
            <a:picLocks noChangeAspect="1" noChangeArrowheads="1"/>
          </p:cNvPicPr>
          <p:nvPr/>
        </p:nvPicPr>
        <p:blipFill>
          <a:blip r:embed="rId15" cstate="print"/>
          <a:srcRect/>
          <a:stretch>
            <a:fillRect/>
          </a:stretch>
        </p:blipFill>
        <p:spPr bwMode="auto">
          <a:xfrm>
            <a:off x="7997825" y="5711825"/>
            <a:ext cx="887413" cy="887413"/>
          </a:xfrm>
          <a:prstGeom prst="rect">
            <a:avLst/>
          </a:prstGeom>
          <a:noFill/>
          <a:ln w="9525">
            <a:noFill/>
            <a:miter lim="800000"/>
            <a:headEnd/>
            <a:tailEnd/>
          </a:ln>
        </p:spPr>
      </p:pic>
    </p:spTree>
    <p:extLst>
      <p:ext uri="{BB962C8B-B14F-4D97-AF65-F5344CB8AC3E}">
        <p14:creationId xmlns:p14="http://schemas.microsoft.com/office/powerpoint/2010/main" val="3429098291"/>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ransition/>
  <p:hf hdr="0" ftr="0" dt="0"/>
  <p:txStyles>
    <p:titleStyle>
      <a:lvl1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20000"/>
        </a:spcAft>
        <a:buClr>
          <a:srgbClr val="FFFF00"/>
        </a:buClr>
        <a:buChar char="•"/>
        <a:defRPr kumimoji="1" sz="36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20000"/>
        </a:spcAft>
        <a:buClr>
          <a:srgbClr val="FFFF00"/>
        </a:buClr>
        <a:buFont typeface="Wingdings" pitchFamily="2" charset="2"/>
        <a:buChar char="ü"/>
        <a:defRPr kumimoji="1" sz="36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rgbClr val="FFFF00"/>
        </a:buClr>
        <a:buFont typeface="Wingdings" pitchFamily="2" charset="2"/>
        <a:buChar char="ü"/>
        <a:defRPr kumimoji="1" sz="36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3.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chart" Target="../charts/char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143000"/>
          </a:xfrm>
        </p:spPr>
        <p:txBody>
          <a:bodyPr/>
          <a:lstStyle/>
          <a:p>
            <a:r>
              <a:rPr lang="en-US" sz="3600" dirty="0"/>
              <a:t>SUSTAINABLE DEVELOPMENT :</a:t>
            </a:r>
            <a:br>
              <a:rPr lang="en-US" sz="1800" dirty="0"/>
            </a:br>
            <a:r>
              <a:rPr lang="en-US" sz="1800" dirty="0"/>
              <a:t>HISTORICAL EVOLUTION AND MILESTONES</a:t>
            </a:r>
            <a:endParaRPr lang="en-US" sz="3600" dirty="0"/>
          </a:p>
        </p:txBody>
      </p:sp>
      <p:sp>
        <p:nvSpPr>
          <p:cNvPr id="3" name="Subtitle 2"/>
          <p:cNvSpPr>
            <a:spLocks noGrp="1"/>
          </p:cNvSpPr>
          <p:nvPr>
            <p:ph type="subTitle" idx="1"/>
          </p:nvPr>
        </p:nvSpPr>
        <p:spPr>
          <a:xfrm>
            <a:off x="1447800" y="3429000"/>
            <a:ext cx="6400800" cy="1752600"/>
          </a:xfrm>
        </p:spPr>
        <p:txBody>
          <a:bodyPr/>
          <a:lstStyle/>
          <a:p>
            <a:pPr>
              <a:buNone/>
            </a:pPr>
            <a:r>
              <a:rPr lang="en-US" sz="3200" b="1" dirty="0">
                <a:solidFill>
                  <a:schemeClr val="accent1"/>
                </a:solidFill>
                <a:effectLst/>
              </a:rPr>
              <a:t>Climate Change Seminar</a:t>
            </a:r>
          </a:p>
          <a:p>
            <a:pPr>
              <a:buNone/>
            </a:pPr>
            <a:r>
              <a:rPr lang="en-US" sz="2800" dirty="0" err="1"/>
              <a:t>Bindu</a:t>
            </a:r>
            <a:r>
              <a:rPr lang="en-US" sz="2800" dirty="0"/>
              <a:t> N. </a:t>
            </a:r>
            <a:r>
              <a:rPr lang="en-US" sz="2800" dirty="0" err="1"/>
              <a:t>Lohani</a:t>
            </a:r>
            <a:endParaRPr lang="en-US" sz="2800" dirty="0"/>
          </a:p>
          <a:p>
            <a:pPr>
              <a:buNone/>
            </a:pPr>
            <a:r>
              <a:rPr lang="en-US" sz="2400" dirty="0"/>
              <a:t>AIT</a:t>
            </a:r>
          </a:p>
          <a:p>
            <a:pPr>
              <a:buNone/>
            </a:pPr>
            <a:r>
              <a:rPr lang="en-US" sz="2400" dirty="0"/>
              <a:t>January 2018</a:t>
            </a:r>
          </a:p>
          <a:p>
            <a:pPr>
              <a:buNone/>
            </a:pPr>
            <a:endParaRPr lang="en-US" sz="2400" dirty="0"/>
          </a:p>
        </p:txBody>
      </p:sp>
      <p:sp>
        <p:nvSpPr>
          <p:cNvPr id="4" name="Slide Number Placeholder 3"/>
          <p:cNvSpPr>
            <a:spLocks noGrp="1"/>
          </p:cNvSpPr>
          <p:nvPr>
            <p:ph type="sldNum" sz="quarter" idx="12"/>
          </p:nvPr>
        </p:nvSpPr>
        <p:spPr/>
        <p:txBody>
          <a:bodyPr/>
          <a:lstStyle/>
          <a:p>
            <a:pPr>
              <a:defRPr/>
            </a:pPr>
            <a:fld id="{E779BC10-2575-48DD-8273-0D50B581A723}" type="slidenum">
              <a:rPr lang="en-US" smtClean="0"/>
              <a:pPr>
                <a:defRPr/>
              </a:pPr>
              <a:t>1</a:t>
            </a:fld>
            <a:endParaRPr lang="en-US" dirty="0"/>
          </a:p>
        </p:txBody>
      </p:sp>
    </p:spTree>
    <p:extLst>
      <p:ext uri="{BB962C8B-B14F-4D97-AF65-F5344CB8AC3E}">
        <p14:creationId xmlns:p14="http://schemas.microsoft.com/office/powerpoint/2010/main" val="343454363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0D61-B485-49E1-AF62-EEF32D6C1689}"/>
              </a:ext>
            </a:extLst>
          </p:cNvPr>
          <p:cNvSpPr>
            <a:spLocks noGrp="1"/>
          </p:cNvSpPr>
          <p:nvPr>
            <p:ph type="title"/>
          </p:nvPr>
        </p:nvSpPr>
        <p:spPr>
          <a:xfrm>
            <a:off x="685800" y="836613"/>
            <a:ext cx="7772400" cy="839787"/>
          </a:xfrm>
        </p:spPr>
        <p:txBody>
          <a:bodyPr/>
          <a:lstStyle/>
          <a:p>
            <a:pPr marL="0" indent="0"/>
            <a:r>
              <a:rPr lang="en-US" sz="5400" dirty="0"/>
              <a:t>Related and Post 2015</a:t>
            </a:r>
            <a:endParaRPr lang="en-US" dirty="0"/>
          </a:p>
        </p:txBody>
      </p:sp>
      <p:sp>
        <p:nvSpPr>
          <p:cNvPr id="3" name="Content Placeholder 2">
            <a:extLst>
              <a:ext uri="{FF2B5EF4-FFF2-40B4-BE49-F238E27FC236}">
                <a16:creationId xmlns:a16="http://schemas.microsoft.com/office/drawing/2014/main" id="{101296E7-4043-4712-9617-CC02229E9DDE}"/>
              </a:ext>
            </a:extLst>
          </p:cNvPr>
          <p:cNvSpPr>
            <a:spLocks noGrp="1"/>
          </p:cNvSpPr>
          <p:nvPr>
            <p:ph idx="1"/>
          </p:nvPr>
        </p:nvSpPr>
        <p:spPr>
          <a:xfrm>
            <a:off x="304800" y="1752600"/>
            <a:ext cx="8153400" cy="4114800"/>
          </a:xfrm>
        </p:spPr>
        <p:txBody>
          <a:bodyPr/>
          <a:lstStyle/>
          <a:p>
            <a:r>
              <a:rPr lang="en-US" dirty="0"/>
              <a:t>New Urban Agenda ( Sustainable cities and human settlements for all ), October 2016</a:t>
            </a:r>
          </a:p>
          <a:p>
            <a:r>
              <a:rPr lang="en-US" dirty="0"/>
              <a:t>Sendai Framework for Disaster Risk reduction( 2015-30), June 2015</a:t>
            </a:r>
          </a:p>
        </p:txBody>
      </p:sp>
      <p:sp>
        <p:nvSpPr>
          <p:cNvPr id="4" name="Slide Number Placeholder 3">
            <a:extLst>
              <a:ext uri="{FF2B5EF4-FFF2-40B4-BE49-F238E27FC236}">
                <a16:creationId xmlns:a16="http://schemas.microsoft.com/office/drawing/2014/main" id="{453CA30B-F4F9-48A2-92C4-241B03029053}"/>
              </a:ext>
            </a:extLst>
          </p:cNvPr>
          <p:cNvSpPr>
            <a:spLocks noGrp="1"/>
          </p:cNvSpPr>
          <p:nvPr>
            <p:ph type="sldNum" sz="quarter" idx="12"/>
          </p:nvPr>
        </p:nvSpPr>
        <p:spPr/>
        <p:txBody>
          <a:bodyPr/>
          <a:lstStyle/>
          <a:p>
            <a:pPr>
              <a:defRPr/>
            </a:pPr>
            <a:fld id="{3AA84373-0966-4B91-BEB0-547AB2847456}" type="slidenum">
              <a:rPr lang="en-US" smtClean="0"/>
              <a:pPr>
                <a:defRPr/>
              </a:pPr>
              <a:t>10</a:t>
            </a:fld>
            <a:endParaRPr lang="en-US" dirty="0"/>
          </a:p>
        </p:txBody>
      </p:sp>
    </p:spTree>
    <p:extLst>
      <p:ext uri="{BB962C8B-B14F-4D97-AF65-F5344CB8AC3E}">
        <p14:creationId xmlns:p14="http://schemas.microsoft.com/office/powerpoint/2010/main" val="20543086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9787"/>
          </a:xfrm>
        </p:spPr>
        <p:txBody>
          <a:bodyPr/>
          <a:lstStyle/>
          <a:p>
            <a:r>
              <a:rPr lang="en-US" dirty="0"/>
              <a:t>SDGs Document statement</a:t>
            </a:r>
          </a:p>
        </p:txBody>
      </p:sp>
      <p:sp>
        <p:nvSpPr>
          <p:cNvPr id="3" name="Content Placeholder 2"/>
          <p:cNvSpPr>
            <a:spLocks noGrp="1"/>
          </p:cNvSpPr>
          <p:nvPr>
            <p:ph idx="1"/>
          </p:nvPr>
        </p:nvSpPr>
        <p:spPr>
          <a:xfrm>
            <a:off x="457200" y="1295400"/>
            <a:ext cx="7772400" cy="4114800"/>
          </a:xfrm>
        </p:spPr>
        <p:txBody>
          <a:bodyPr/>
          <a:lstStyle/>
          <a:p>
            <a:r>
              <a:rPr lang="en-US" sz="2800" dirty="0">
                <a:latin typeface="Arial"/>
                <a:cs typeface="Arial"/>
              </a:rPr>
              <a:t>SDGs Goals and targets are integrated and indivisible, global and universally applicable</a:t>
            </a:r>
          </a:p>
          <a:p>
            <a:r>
              <a:rPr lang="en-US" sz="2800" dirty="0">
                <a:latin typeface="Arial"/>
                <a:cs typeface="Arial"/>
              </a:rPr>
              <a:t>Targets are defined as ASPIRATIONAL and GLOBAL</a:t>
            </a:r>
          </a:p>
          <a:p>
            <a:r>
              <a:rPr lang="en-US" sz="2800" dirty="0">
                <a:latin typeface="Arial"/>
                <a:cs typeface="Arial"/>
              </a:rPr>
              <a:t>Each government will decide how aspirational  and global targets should be incorporated in National Planning process and strategies </a:t>
            </a:r>
          </a:p>
          <a:p>
            <a:r>
              <a:rPr lang="en-US" sz="2800" dirty="0">
                <a:latin typeface="Arial"/>
                <a:cs typeface="Arial"/>
              </a:rPr>
              <a:t>Challenge of </a:t>
            </a:r>
            <a:r>
              <a:rPr lang="en-US" sz="3200" dirty="0">
                <a:latin typeface="Arial"/>
                <a:cs typeface="Arial"/>
              </a:rPr>
              <a:t>translating</a:t>
            </a:r>
            <a:r>
              <a:rPr lang="en-US" sz="2800" dirty="0">
                <a:latin typeface="Arial"/>
                <a:cs typeface="Arial"/>
              </a:rPr>
              <a:t> into National Level( aspiration to actions)</a:t>
            </a:r>
          </a:p>
          <a:p>
            <a:endParaRPr lang="en-US" sz="2800" dirty="0">
              <a:latin typeface="Arial"/>
              <a:cs typeface="Arial"/>
            </a:endParaRP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11</a:t>
            </a:fld>
            <a:endParaRPr lang="en-US" dirty="0"/>
          </a:p>
        </p:txBody>
      </p:sp>
    </p:spTree>
    <p:extLst>
      <p:ext uri="{BB962C8B-B14F-4D97-AF65-F5344CB8AC3E}">
        <p14:creationId xmlns:p14="http://schemas.microsoft.com/office/powerpoint/2010/main" val="27135367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9787"/>
          </a:xfrm>
        </p:spPr>
        <p:txBody>
          <a:bodyPr/>
          <a:lstStyle/>
          <a:p>
            <a:r>
              <a:rPr lang="en-US" dirty="0"/>
              <a:t>Spirit of COP 21</a:t>
            </a:r>
          </a:p>
        </p:txBody>
      </p:sp>
      <p:sp>
        <p:nvSpPr>
          <p:cNvPr id="3" name="Content Placeholder 2"/>
          <p:cNvSpPr>
            <a:spLocks noGrp="1"/>
          </p:cNvSpPr>
          <p:nvPr>
            <p:ph idx="1"/>
          </p:nvPr>
        </p:nvSpPr>
        <p:spPr>
          <a:xfrm>
            <a:off x="0" y="838200"/>
            <a:ext cx="4876800" cy="8077200"/>
          </a:xfrm>
        </p:spPr>
        <p:txBody>
          <a:bodyPr/>
          <a:lstStyle/>
          <a:p>
            <a:pPr marL="0" indent="0" algn="ctr">
              <a:buNone/>
            </a:pPr>
            <a:r>
              <a:rPr lang="en-US" sz="2800" dirty="0"/>
              <a:t>Key Elements</a:t>
            </a:r>
          </a:p>
          <a:p>
            <a:r>
              <a:rPr lang="en-US" sz="2800" dirty="0"/>
              <a:t>190 Countries participated </a:t>
            </a:r>
          </a:p>
          <a:p>
            <a:r>
              <a:rPr lang="en-US" sz="2800" dirty="0"/>
              <a:t>160 Intended Nationally Determined Contributions(INDCs)</a:t>
            </a:r>
          </a:p>
          <a:p>
            <a:r>
              <a:rPr lang="en-US" sz="2800" dirty="0"/>
              <a:t>Diplomatic Success but Lots of follow Actions needed</a:t>
            </a:r>
          </a:p>
          <a:p>
            <a:r>
              <a:rPr lang="en-US" sz="2800" dirty="0"/>
              <a:t>2 degree C target has not been achieved ( aspiration to 1.5 degree C above pre-industrial level)</a:t>
            </a:r>
          </a:p>
          <a:p>
            <a:pPr marL="0" indent="0">
              <a:buNone/>
            </a:pPr>
            <a:endParaRPr lang="en-US" sz="2800" dirty="0"/>
          </a:p>
          <a:p>
            <a:pPr marL="0" indent="0">
              <a:buNone/>
            </a:pPr>
            <a:r>
              <a:rPr lang="en-US" sz="2800" dirty="0"/>
              <a:t> </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12</a:t>
            </a:fld>
            <a:endParaRPr lang="en-US" dirty="0"/>
          </a:p>
        </p:txBody>
      </p:sp>
      <p:pic>
        <p:nvPicPr>
          <p:cNvPr id="6" name="Picture 5" descr="A person posing for the camera&#10;&#10;Description generated with high confidence">
            <a:extLst>
              <a:ext uri="{FF2B5EF4-FFF2-40B4-BE49-F238E27FC236}">
                <a16:creationId xmlns:a16="http://schemas.microsoft.com/office/drawing/2014/main" id="{2C7CE327-B8AF-41AE-9317-75461AE72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960407"/>
            <a:ext cx="4412673" cy="2937186"/>
          </a:xfrm>
          <a:prstGeom prst="rect">
            <a:avLst/>
          </a:prstGeom>
        </p:spPr>
      </p:pic>
    </p:spTree>
    <p:extLst>
      <p:ext uri="{BB962C8B-B14F-4D97-AF65-F5344CB8AC3E}">
        <p14:creationId xmlns:p14="http://schemas.microsoft.com/office/powerpoint/2010/main" val="35418888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1813"/>
            <a:ext cx="7772400" cy="839787"/>
          </a:xfrm>
        </p:spPr>
        <p:txBody>
          <a:bodyPr/>
          <a:lstStyle/>
          <a:p>
            <a:r>
              <a:rPr lang="en-US" dirty="0"/>
              <a:t>Key Areas of Paris Agreement</a:t>
            </a:r>
          </a:p>
        </p:txBody>
      </p:sp>
      <p:sp>
        <p:nvSpPr>
          <p:cNvPr id="3" name="Content Placeholder 2"/>
          <p:cNvSpPr>
            <a:spLocks noGrp="1"/>
          </p:cNvSpPr>
          <p:nvPr>
            <p:ph idx="1"/>
          </p:nvPr>
        </p:nvSpPr>
        <p:spPr>
          <a:xfrm>
            <a:off x="990600" y="1219200"/>
            <a:ext cx="7772400" cy="4114800"/>
          </a:xfrm>
        </p:spPr>
        <p:txBody>
          <a:bodyPr/>
          <a:lstStyle/>
          <a:p>
            <a:r>
              <a:rPr lang="en-US" sz="3200" dirty="0"/>
              <a:t>INDCs</a:t>
            </a:r>
          </a:p>
          <a:p>
            <a:r>
              <a:rPr lang="en-US" sz="3200" dirty="0"/>
              <a:t>Mitigation</a:t>
            </a:r>
          </a:p>
          <a:p>
            <a:r>
              <a:rPr lang="en-US" sz="3200" dirty="0"/>
              <a:t>Adaptation</a:t>
            </a:r>
          </a:p>
          <a:p>
            <a:r>
              <a:rPr lang="en-US" sz="3200" dirty="0"/>
              <a:t>Losses and Damages</a:t>
            </a:r>
          </a:p>
          <a:p>
            <a:r>
              <a:rPr lang="en-US" sz="3200" dirty="0"/>
              <a:t>Finance </a:t>
            </a:r>
          </a:p>
          <a:p>
            <a:r>
              <a:rPr lang="en-US" sz="3200" dirty="0"/>
              <a:t>Technology Development and Transfer</a:t>
            </a:r>
          </a:p>
          <a:p>
            <a:r>
              <a:rPr lang="en-US" sz="3200" dirty="0"/>
              <a:t>Capacity Building</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13</a:t>
            </a:fld>
            <a:endParaRPr lang="en-US" dirty="0"/>
          </a:p>
        </p:txBody>
      </p:sp>
    </p:spTree>
    <p:extLst>
      <p:ext uri="{BB962C8B-B14F-4D97-AF65-F5344CB8AC3E}">
        <p14:creationId xmlns:p14="http://schemas.microsoft.com/office/powerpoint/2010/main" val="88252954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2428875"/>
          </a:xfrm>
        </p:spPr>
        <p:txBody>
          <a:bodyPr/>
          <a:lstStyle/>
          <a:p>
            <a:pPr algn="ctr"/>
            <a:r>
              <a:rPr lang="en-US" dirty="0"/>
              <a:t>Key FOCUS AREAS FOR SUSTAINABILITY</a:t>
            </a:r>
          </a:p>
        </p:txBody>
      </p:sp>
      <p:sp>
        <p:nvSpPr>
          <p:cNvPr id="4" name="Slide Number Placeholder 3"/>
          <p:cNvSpPr>
            <a:spLocks noGrp="1"/>
          </p:cNvSpPr>
          <p:nvPr>
            <p:ph type="sldNum" sz="quarter" idx="12"/>
          </p:nvPr>
        </p:nvSpPr>
        <p:spPr/>
        <p:txBody>
          <a:bodyPr/>
          <a:lstStyle/>
          <a:p>
            <a:pPr>
              <a:defRPr/>
            </a:pPr>
            <a:fld id="{873DB700-77B4-40BD-A971-769A9FF74CE8}" type="slidenum">
              <a:rPr lang="en-US" smtClean="0"/>
              <a:pPr>
                <a:defRPr/>
              </a:pPr>
              <a:t>14</a:t>
            </a:fld>
            <a:endParaRPr lang="en-US" dirty="0"/>
          </a:p>
        </p:txBody>
      </p:sp>
    </p:spTree>
    <p:extLst>
      <p:ext uri="{BB962C8B-B14F-4D97-AF65-F5344CB8AC3E}">
        <p14:creationId xmlns:p14="http://schemas.microsoft.com/office/powerpoint/2010/main" val="25153156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696200" cy="990600"/>
          </a:xfrm>
        </p:spPr>
        <p:txBody>
          <a:bodyPr/>
          <a:lstStyle/>
          <a:p>
            <a:r>
              <a:rPr lang="en-US" sz="3600" dirty="0"/>
              <a:t>How many planets do we need?</a:t>
            </a:r>
            <a:br>
              <a:rPr lang="en-US" sz="3600" dirty="0"/>
            </a:br>
            <a:r>
              <a:rPr lang="en-US" sz="3600" dirty="0"/>
              <a:t>- Ecological Footprint (2012)</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9019" y="1838571"/>
            <a:ext cx="1175473" cy="1174158"/>
          </a:xfrm>
        </p:spPr>
      </p:pic>
      <p:sp>
        <p:nvSpPr>
          <p:cNvPr id="4" name="Slide Number Placeholder 3"/>
          <p:cNvSpPr>
            <a:spLocks noGrp="1"/>
          </p:cNvSpPr>
          <p:nvPr>
            <p:ph type="sldNum" sz="quarter" idx="12"/>
          </p:nvPr>
        </p:nvSpPr>
        <p:spPr/>
        <p:txBody>
          <a:bodyPr/>
          <a:lstStyle/>
          <a:p>
            <a:pPr>
              <a:defRPr/>
            </a:pPr>
            <a:fld id="{C4F7300C-3374-4B34-B914-8EAA45E038FE}" type="slidenum">
              <a:rPr lang="en-US" smtClean="0">
                <a:solidFill>
                  <a:srgbClr val="FFFFFF"/>
                </a:solidFill>
              </a:rPr>
              <a:pPr>
                <a:defRPr/>
              </a:pPr>
              <a:t>15</a:t>
            </a:fld>
            <a:endParaRPr lang="en-US" dirty="0">
              <a:solidFill>
                <a:srgbClr val="FFFFFF"/>
              </a:solidFill>
            </a:endParaRPr>
          </a:p>
        </p:txBody>
      </p:sp>
      <p:sp>
        <p:nvSpPr>
          <p:cNvPr id="6" name="TextBox 5"/>
          <p:cNvSpPr txBox="1"/>
          <p:nvPr/>
        </p:nvSpPr>
        <p:spPr>
          <a:xfrm>
            <a:off x="1012056" y="2179300"/>
            <a:ext cx="986167" cy="523220"/>
          </a:xfrm>
          <a:prstGeom prst="rect">
            <a:avLst/>
          </a:prstGeom>
          <a:noFill/>
        </p:spPr>
        <p:txBody>
          <a:bodyPr wrap="none" rtlCol="0">
            <a:spAutoFit/>
          </a:bodyPr>
          <a:lstStyle/>
          <a:p>
            <a:pPr>
              <a:buNone/>
            </a:pPr>
            <a:r>
              <a:rPr lang="en-US" sz="2800" b="1" dirty="0">
                <a:solidFill>
                  <a:schemeClr val="tx1"/>
                </a:solidFill>
              </a:rPr>
              <a:t>2012</a:t>
            </a:r>
          </a:p>
        </p:txBody>
      </p:sp>
      <p:sp>
        <p:nvSpPr>
          <p:cNvPr id="7" name="TextBox 6"/>
          <p:cNvSpPr txBox="1"/>
          <p:nvPr/>
        </p:nvSpPr>
        <p:spPr>
          <a:xfrm>
            <a:off x="1055552" y="3504455"/>
            <a:ext cx="986167" cy="523220"/>
          </a:xfrm>
          <a:prstGeom prst="rect">
            <a:avLst/>
          </a:prstGeom>
          <a:noFill/>
        </p:spPr>
        <p:txBody>
          <a:bodyPr wrap="none" rtlCol="0">
            <a:spAutoFit/>
          </a:bodyPr>
          <a:lstStyle/>
          <a:p>
            <a:pPr>
              <a:buNone/>
            </a:pPr>
            <a:r>
              <a:rPr lang="en-US" sz="2800" b="1" dirty="0">
                <a:solidFill>
                  <a:schemeClr val="tx1"/>
                </a:solidFill>
              </a:rPr>
              <a:t>2050</a:t>
            </a:r>
          </a:p>
        </p:txBody>
      </p:sp>
      <p:sp>
        <p:nvSpPr>
          <p:cNvPr id="8" name="TextBox 7"/>
          <p:cNvSpPr txBox="1"/>
          <p:nvPr/>
        </p:nvSpPr>
        <p:spPr>
          <a:xfrm>
            <a:off x="1076171" y="4879558"/>
            <a:ext cx="986167" cy="523220"/>
          </a:xfrm>
          <a:prstGeom prst="rect">
            <a:avLst/>
          </a:prstGeom>
          <a:noFill/>
        </p:spPr>
        <p:txBody>
          <a:bodyPr wrap="none" rtlCol="0">
            <a:spAutoFit/>
          </a:bodyPr>
          <a:lstStyle/>
          <a:p>
            <a:pPr>
              <a:buNone/>
            </a:pPr>
            <a:r>
              <a:rPr lang="en-US" sz="2800" b="1" dirty="0">
                <a:solidFill>
                  <a:schemeClr val="tx1"/>
                </a:solidFill>
              </a:rPr>
              <a:t>2100</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225" y="3135756"/>
            <a:ext cx="12192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r="21830"/>
          <a:stretch/>
        </p:blipFill>
        <p:spPr bwMode="auto">
          <a:xfrm>
            <a:off x="4820322" y="3112934"/>
            <a:ext cx="970878" cy="12420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991" y="4474239"/>
            <a:ext cx="1224579" cy="1224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3177174"/>
            <a:ext cx="1177782" cy="11777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1" r="40491"/>
          <a:stretch/>
        </p:blipFill>
        <p:spPr bwMode="auto">
          <a:xfrm>
            <a:off x="3616182" y="1828243"/>
            <a:ext cx="727217" cy="1222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3716112" y="4804102"/>
            <a:ext cx="987425" cy="523220"/>
          </a:xfrm>
          <a:prstGeom prst="rect">
            <a:avLst/>
          </a:prstGeom>
          <a:noFill/>
        </p:spPr>
        <p:txBody>
          <a:bodyPr wrap="square" rtlCol="0">
            <a:spAutoFit/>
          </a:bodyPr>
          <a:lstStyle/>
          <a:p>
            <a:pPr>
              <a:buNone/>
            </a:pPr>
            <a:r>
              <a:rPr lang="en-US" sz="2800" b="1" dirty="0">
                <a:solidFill>
                  <a:schemeClr val="tx1"/>
                </a:solidFill>
              </a:rPr>
              <a:t>?</a:t>
            </a:r>
          </a:p>
        </p:txBody>
      </p:sp>
      <p:sp>
        <p:nvSpPr>
          <p:cNvPr id="10" name="TextBox 9"/>
          <p:cNvSpPr txBox="1"/>
          <p:nvPr/>
        </p:nvSpPr>
        <p:spPr>
          <a:xfrm>
            <a:off x="5907417" y="2164040"/>
            <a:ext cx="2353529" cy="523220"/>
          </a:xfrm>
          <a:prstGeom prst="rect">
            <a:avLst/>
          </a:prstGeom>
          <a:noFill/>
        </p:spPr>
        <p:txBody>
          <a:bodyPr wrap="none" rtlCol="0">
            <a:spAutoFit/>
          </a:bodyPr>
          <a:lstStyle/>
          <a:p>
            <a:pPr>
              <a:buNone/>
            </a:pPr>
            <a:r>
              <a:rPr lang="en-US" sz="2800" b="1" dirty="0">
                <a:solidFill>
                  <a:schemeClr val="tx1"/>
                </a:solidFill>
              </a:rPr>
              <a:t>= 1.6 planets</a:t>
            </a:r>
          </a:p>
        </p:txBody>
      </p:sp>
      <p:sp>
        <p:nvSpPr>
          <p:cNvPr id="20" name="TextBox 19"/>
          <p:cNvSpPr txBox="1"/>
          <p:nvPr/>
        </p:nvSpPr>
        <p:spPr>
          <a:xfrm>
            <a:off x="5907417" y="3504451"/>
            <a:ext cx="2353529" cy="523220"/>
          </a:xfrm>
          <a:prstGeom prst="rect">
            <a:avLst/>
          </a:prstGeom>
          <a:noFill/>
        </p:spPr>
        <p:txBody>
          <a:bodyPr wrap="none" rtlCol="0">
            <a:spAutoFit/>
          </a:bodyPr>
          <a:lstStyle/>
          <a:p>
            <a:pPr>
              <a:buNone/>
            </a:pPr>
            <a:r>
              <a:rPr lang="en-US" sz="2800" b="1" dirty="0">
                <a:solidFill>
                  <a:schemeClr val="tx1"/>
                </a:solidFill>
              </a:rPr>
              <a:t>= 2.9 planets</a:t>
            </a:r>
          </a:p>
        </p:txBody>
      </p:sp>
      <p:sp>
        <p:nvSpPr>
          <p:cNvPr id="3" name="TextBox 2"/>
          <p:cNvSpPr txBox="1"/>
          <p:nvPr/>
        </p:nvSpPr>
        <p:spPr>
          <a:xfrm>
            <a:off x="1051547" y="6184612"/>
            <a:ext cx="2624886" cy="400110"/>
          </a:xfrm>
          <a:prstGeom prst="rect">
            <a:avLst/>
          </a:prstGeom>
          <a:noFill/>
        </p:spPr>
        <p:txBody>
          <a:bodyPr wrap="none" rtlCol="0">
            <a:spAutoFit/>
          </a:bodyPr>
          <a:lstStyle/>
          <a:p>
            <a:pPr>
              <a:buNone/>
            </a:pPr>
            <a:r>
              <a:rPr lang="en-US" sz="2000" dirty="0">
                <a:solidFill>
                  <a:schemeClr val="tx1"/>
                </a:solidFill>
              </a:rPr>
              <a:t>Source: WWF, 2012</a:t>
            </a:r>
          </a:p>
        </p:txBody>
      </p:sp>
    </p:spTree>
    <p:extLst>
      <p:ext uri="{BB962C8B-B14F-4D97-AF65-F5344CB8AC3E}">
        <p14:creationId xmlns:p14="http://schemas.microsoft.com/office/powerpoint/2010/main" val="18948472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6858196" cy="5834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85800" y="-381000"/>
            <a:ext cx="7772400" cy="1143000"/>
          </a:xfrm>
        </p:spPr>
        <p:txBody>
          <a:bodyPr/>
          <a:lstStyle/>
          <a:p>
            <a:r>
              <a:rPr lang="en-US" sz="3600" dirty="0">
                <a:solidFill>
                  <a:schemeClr val="accent1"/>
                </a:solidFill>
              </a:rPr>
              <a:t>Ecological footprint per capita</a:t>
            </a:r>
          </a:p>
        </p:txBody>
      </p:sp>
      <p:sp>
        <p:nvSpPr>
          <p:cNvPr id="3" name="TextBox 2"/>
          <p:cNvSpPr txBox="1"/>
          <p:nvPr/>
        </p:nvSpPr>
        <p:spPr>
          <a:xfrm>
            <a:off x="762000" y="2181761"/>
            <a:ext cx="1524000" cy="1323439"/>
          </a:xfrm>
          <a:prstGeom prst="rect">
            <a:avLst/>
          </a:prstGeom>
          <a:solidFill>
            <a:schemeClr val="tx1"/>
          </a:solidFill>
        </p:spPr>
        <p:txBody>
          <a:bodyPr wrap="square" rtlCol="0">
            <a:spAutoFit/>
          </a:bodyPr>
          <a:lstStyle/>
          <a:p>
            <a:pPr>
              <a:buNone/>
            </a:pPr>
            <a:endParaRPr lang="en-US" sz="700" dirty="0"/>
          </a:p>
          <a:p>
            <a:pPr>
              <a:buNone/>
            </a:pPr>
            <a:r>
              <a:rPr lang="en-US" sz="1600" dirty="0"/>
              <a:t>Ecological footprint per capita by country </a:t>
            </a:r>
            <a:r>
              <a:rPr lang="en-US" sz="1600" dirty="0">
                <a:sym typeface="Wingdings" panose="05000000000000000000" pitchFamily="2" charset="2"/>
              </a:rPr>
              <a:t></a:t>
            </a:r>
            <a:endParaRPr lang="en-US" sz="1600" dirty="0"/>
          </a:p>
        </p:txBody>
      </p:sp>
      <p:sp>
        <p:nvSpPr>
          <p:cNvPr id="5" name="TextBox 4"/>
          <p:cNvSpPr txBox="1"/>
          <p:nvPr/>
        </p:nvSpPr>
        <p:spPr>
          <a:xfrm>
            <a:off x="4724400" y="4287520"/>
            <a:ext cx="1524000" cy="877163"/>
          </a:xfrm>
          <a:prstGeom prst="rect">
            <a:avLst/>
          </a:prstGeom>
          <a:solidFill>
            <a:schemeClr val="tx1"/>
          </a:solidFill>
        </p:spPr>
        <p:txBody>
          <a:bodyPr wrap="square" rtlCol="0">
            <a:spAutoFit/>
          </a:bodyPr>
          <a:lstStyle/>
          <a:p>
            <a:pPr>
              <a:buNone/>
            </a:pPr>
            <a:r>
              <a:rPr lang="en-US" sz="1600" dirty="0"/>
              <a:t>Ecological footprint composition</a:t>
            </a:r>
          </a:p>
          <a:p>
            <a:pPr>
              <a:buNone/>
            </a:pPr>
            <a:endParaRPr lang="en-US" sz="200"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16</a:t>
            </a:fld>
            <a:endParaRPr lang="en-US" dirty="0"/>
          </a:p>
        </p:txBody>
      </p:sp>
    </p:spTree>
    <p:extLst>
      <p:ext uri="{BB962C8B-B14F-4D97-AF65-F5344CB8AC3E}">
        <p14:creationId xmlns:p14="http://schemas.microsoft.com/office/powerpoint/2010/main" val="29641548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1066800"/>
            <a:ext cx="7848599" cy="5715000"/>
            <a:chOff x="838201" y="546100"/>
            <a:chExt cx="8434331" cy="6097319"/>
          </a:xfrm>
        </p:grpSpPr>
        <p:sp>
          <p:nvSpPr>
            <p:cNvPr id="44034" name="Rectangle 2"/>
            <p:cNvSpPr>
              <a:spLocks/>
            </p:cNvSpPr>
            <p:nvPr/>
          </p:nvSpPr>
          <p:spPr bwMode="auto">
            <a:xfrm>
              <a:off x="3287093" y="6421174"/>
              <a:ext cx="5985439" cy="222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0639" bIns="0">
              <a:spAutoFit/>
            </a:bodyPr>
            <a:lstStyle>
              <a:lvl1pPr marL="39688"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200" b="0" dirty="0">
                  <a:solidFill>
                    <a:srgbClr val="7F7F7F"/>
                  </a:solidFill>
                  <a:cs typeface="Arial" pitchFamily="34" charset="0"/>
                </a:rPr>
                <a:t>Illustration: Erik Rosin, based on Rockström and others. Nature, 2009</a:t>
              </a:r>
            </a:p>
          </p:txBody>
        </p:sp>
        <p:sp>
          <p:nvSpPr>
            <p:cNvPr id="44035" name="Rectangle 4"/>
            <p:cNvSpPr>
              <a:spLocks/>
            </p:cNvSpPr>
            <p:nvPr/>
          </p:nvSpPr>
          <p:spPr bwMode="auto">
            <a:xfrm>
              <a:off x="4095748" y="546100"/>
              <a:ext cx="1192250" cy="78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40639" bIns="0">
              <a:spAutoFit/>
            </a:bodyPr>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Climate</a:t>
              </a:r>
              <a:r>
                <a:rPr lang="en-US" altLang="en-US" sz="1400" b="0" dirty="0">
                  <a:sym typeface="Gill Sans MT Bold" charset="0"/>
                </a:rPr>
                <a:t> </a:t>
              </a:r>
            </a:p>
            <a:p>
              <a:pPr algn="l" eaLnBrk="1" hangingPunct="1">
                <a:spcBef>
                  <a:spcPct val="40000"/>
                </a:spcBef>
                <a:buFontTx/>
                <a:buNone/>
              </a:pPr>
              <a:r>
                <a:rPr lang="en-US" altLang="en-US" sz="1200" b="0" dirty="0">
                  <a:sym typeface="Gill Sans MT" pitchFamily="34" charset="0"/>
                </a:rPr>
                <a:t>350 ppm CO2</a:t>
              </a:r>
              <a:endParaRPr lang="en-US" altLang="en-US" sz="1200" b="0" baseline="32000" dirty="0">
                <a:sym typeface="Gill Sans MT" pitchFamily="34" charset="0"/>
              </a:endParaRPr>
            </a:p>
            <a:p>
              <a:pPr algn="l" eaLnBrk="1" hangingPunct="1">
                <a:spcBef>
                  <a:spcPct val="40000"/>
                </a:spcBef>
                <a:buFontTx/>
                <a:buNone/>
              </a:pPr>
              <a:r>
                <a:rPr lang="en-US" altLang="en-US" sz="1200" b="0" dirty="0">
                  <a:sym typeface="Gill Sans MT" pitchFamily="34" charset="0"/>
                </a:rPr>
                <a:t>+1 W/m</a:t>
              </a:r>
              <a:r>
                <a:rPr lang="en-US" altLang="en-US" sz="1200" b="0" baseline="32000" dirty="0">
                  <a:sym typeface="Gill Sans MT" pitchFamily="34" charset="0"/>
                </a:rPr>
                <a:t>2</a:t>
              </a:r>
            </a:p>
          </p:txBody>
        </p:sp>
        <p:sp>
          <p:nvSpPr>
            <p:cNvPr id="44036" name="Rectangle 5"/>
            <p:cNvSpPr>
              <a:spLocks/>
            </p:cNvSpPr>
            <p:nvPr/>
          </p:nvSpPr>
          <p:spPr bwMode="auto">
            <a:xfrm>
              <a:off x="1062307" y="4486275"/>
              <a:ext cx="2057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Biodiversity loss</a:t>
              </a:r>
            </a:p>
            <a:p>
              <a:pPr algn="l" eaLnBrk="1" hangingPunct="1">
                <a:spcBef>
                  <a:spcPct val="40000"/>
                </a:spcBef>
                <a:buFontTx/>
                <a:buNone/>
              </a:pPr>
              <a:r>
                <a:rPr lang="en-US" altLang="en-US" sz="1200" b="0" dirty="0">
                  <a:sym typeface="Gill Sans MT" pitchFamily="34" charset="0"/>
                </a:rPr>
                <a:t>10 E/MSY</a:t>
              </a:r>
            </a:p>
          </p:txBody>
        </p:sp>
        <p:sp>
          <p:nvSpPr>
            <p:cNvPr id="44037" name="Rectangle 6"/>
            <p:cNvSpPr>
              <a:spLocks/>
            </p:cNvSpPr>
            <p:nvPr/>
          </p:nvSpPr>
          <p:spPr bwMode="auto">
            <a:xfrm>
              <a:off x="3124200" y="5410200"/>
              <a:ext cx="11239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Land use </a:t>
              </a:r>
            </a:p>
            <a:p>
              <a:pPr algn="l" eaLnBrk="1" hangingPunct="1">
                <a:spcBef>
                  <a:spcPct val="40000"/>
                </a:spcBef>
                <a:buFontTx/>
                <a:buNone/>
              </a:pPr>
              <a:r>
                <a:rPr lang="en-US" altLang="en-US" sz="1200" b="0" dirty="0">
                  <a:sym typeface="Gill Sans MT" pitchFamily="34" charset="0"/>
                </a:rPr>
                <a:t>15%</a:t>
              </a:r>
            </a:p>
          </p:txBody>
        </p:sp>
        <p:sp>
          <p:nvSpPr>
            <p:cNvPr id="44038" name="Rectangle 7"/>
            <p:cNvSpPr>
              <a:spLocks/>
            </p:cNvSpPr>
            <p:nvPr/>
          </p:nvSpPr>
          <p:spPr bwMode="auto">
            <a:xfrm>
              <a:off x="1848757" y="1031875"/>
              <a:ext cx="186758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Chemical pollution</a:t>
              </a:r>
            </a:p>
            <a:p>
              <a:pPr algn="l" eaLnBrk="1" hangingPunct="1">
                <a:spcBef>
                  <a:spcPct val="40000"/>
                </a:spcBef>
                <a:buFontTx/>
                <a:buNone/>
              </a:pPr>
              <a:r>
                <a:rPr lang="en-US" altLang="en-US" sz="1200" b="0" dirty="0">
                  <a:sym typeface="Gill Sans MT" pitchFamily="34" charset="0"/>
                </a:rPr>
                <a:t>Not yet quantified</a:t>
              </a:r>
            </a:p>
          </p:txBody>
        </p:sp>
        <p:sp>
          <p:nvSpPr>
            <p:cNvPr id="44039" name="Rectangle 9"/>
            <p:cNvSpPr>
              <a:spLocks/>
            </p:cNvSpPr>
            <p:nvPr/>
          </p:nvSpPr>
          <p:spPr bwMode="auto">
            <a:xfrm>
              <a:off x="838201" y="2565400"/>
              <a:ext cx="22225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Aerosol loading</a:t>
              </a:r>
            </a:p>
            <a:p>
              <a:pPr algn="l" eaLnBrk="1" hangingPunct="1">
                <a:spcBef>
                  <a:spcPct val="40000"/>
                </a:spcBef>
                <a:buFontTx/>
                <a:buNone/>
              </a:pPr>
              <a:r>
                <a:rPr lang="en-US" altLang="en-US" sz="1200" b="0" dirty="0">
                  <a:sym typeface="Gill Sans MT" pitchFamily="34" charset="0"/>
                </a:rPr>
                <a:t>Not yet quantified</a:t>
              </a:r>
            </a:p>
          </p:txBody>
        </p:sp>
        <p:sp>
          <p:nvSpPr>
            <p:cNvPr id="44040" name="Rectangle 10"/>
            <p:cNvSpPr>
              <a:spLocks/>
            </p:cNvSpPr>
            <p:nvPr/>
          </p:nvSpPr>
          <p:spPr bwMode="auto">
            <a:xfrm>
              <a:off x="6823075" y="2678113"/>
              <a:ext cx="1576620" cy="50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40639" bIns="0">
              <a:spAutoFit/>
            </a:bodyPr>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Ozone depletion</a:t>
              </a:r>
            </a:p>
            <a:p>
              <a:pPr algn="l" eaLnBrk="1" hangingPunct="1">
                <a:spcBef>
                  <a:spcPct val="40000"/>
                </a:spcBef>
                <a:buFontTx/>
                <a:buNone/>
              </a:pPr>
              <a:r>
                <a:rPr lang="en-US" altLang="en-US" sz="1200" b="0" dirty="0">
                  <a:sym typeface="Gill Sans MT" pitchFamily="34" charset="0"/>
                </a:rPr>
                <a:t>276 DU</a:t>
              </a:r>
            </a:p>
          </p:txBody>
        </p:sp>
        <p:sp>
          <p:nvSpPr>
            <p:cNvPr id="44041" name="Rectangle 11"/>
            <p:cNvSpPr>
              <a:spLocks/>
            </p:cNvSpPr>
            <p:nvPr/>
          </p:nvSpPr>
          <p:spPr bwMode="auto">
            <a:xfrm>
              <a:off x="5943600" y="865188"/>
              <a:ext cx="2292321"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Ocean</a:t>
              </a:r>
            </a:p>
            <a:p>
              <a:pPr algn="l" eaLnBrk="1" hangingPunct="1">
                <a:spcBef>
                  <a:spcPct val="40000"/>
                </a:spcBef>
                <a:buFontTx/>
                <a:buNone/>
              </a:pPr>
              <a:r>
                <a:rPr lang="en-US" altLang="en-US" sz="1400" dirty="0">
                  <a:sym typeface="Gill Sans MT Bold" charset="0"/>
                </a:rPr>
                <a:t>acidification</a:t>
              </a:r>
            </a:p>
            <a:p>
              <a:pPr algn="l" eaLnBrk="1" hangingPunct="1">
                <a:spcBef>
                  <a:spcPct val="40000"/>
                </a:spcBef>
                <a:buFontTx/>
                <a:buNone/>
              </a:pPr>
              <a:r>
                <a:rPr lang="en-US" altLang="en-US" sz="1200" b="0" dirty="0">
                  <a:sym typeface="Gill Sans MT" pitchFamily="34" charset="0"/>
                </a:rPr>
                <a:t>Aragonite saturation</a:t>
              </a:r>
            </a:p>
            <a:p>
              <a:pPr algn="l" eaLnBrk="1" hangingPunct="1">
                <a:spcBef>
                  <a:spcPct val="40000"/>
                </a:spcBef>
                <a:buFontTx/>
                <a:buNone/>
              </a:pPr>
              <a:r>
                <a:rPr lang="en-US" altLang="en-US" sz="1200" b="0" dirty="0">
                  <a:sym typeface="Gill Sans MT" pitchFamily="34" charset="0"/>
                </a:rPr>
                <a:t>ratio &gt; 2.75</a:t>
              </a:r>
            </a:p>
          </p:txBody>
        </p:sp>
        <p:sp>
          <p:nvSpPr>
            <p:cNvPr id="44042" name="Rectangle 12"/>
            <p:cNvSpPr>
              <a:spLocks/>
            </p:cNvSpPr>
            <p:nvPr/>
          </p:nvSpPr>
          <p:spPr bwMode="auto">
            <a:xfrm>
              <a:off x="6705600" y="4191000"/>
              <a:ext cx="1939925"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40639" bIns="0"/>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Nitrogen &amp; </a:t>
              </a:r>
            </a:p>
            <a:p>
              <a:pPr algn="l" eaLnBrk="1" hangingPunct="1">
                <a:spcBef>
                  <a:spcPct val="40000"/>
                </a:spcBef>
                <a:buFontTx/>
                <a:buNone/>
              </a:pPr>
              <a:r>
                <a:rPr lang="en-US" altLang="en-US" sz="1400" dirty="0">
                  <a:sym typeface="Gill Sans MT Bold" charset="0"/>
                </a:rPr>
                <a:t>Phosphorus loading</a:t>
              </a:r>
            </a:p>
            <a:p>
              <a:pPr algn="l" eaLnBrk="1" hangingPunct="1">
                <a:spcBef>
                  <a:spcPct val="40000"/>
                </a:spcBef>
                <a:buFontTx/>
                <a:buNone/>
              </a:pPr>
              <a:r>
                <a:rPr lang="en-US" altLang="en-US" sz="1200" b="0" dirty="0">
                  <a:sym typeface="Gill Sans MT" pitchFamily="34" charset="0"/>
                </a:rPr>
                <a:t>35 MT N/yr</a:t>
              </a:r>
            </a:p>
            <a:p>
              <a:pPr algn="l" eaLnBrk="1" hangingPunct="1">
                <a:spcBef>
                  <a:spcPct val="40000"/>
                </a:spcBef>
                <a:buFontTx/>
                <a:buNone/>
              </a:pPr>
              <a:r>
                <a:rPr lang="en-US" altLang="en-US" sz="1200" b="0" dirty="0">
                  <a:sym typeface="Gill Sans MT" pitchFamily="34" charset="0"/>
                </a:rPr>
                <a:t>11 MT P/yr</a:t>
              </a:r>
            </a:p>
          </p:txBody>
        </p:sp>
        <p:pic>
          <p:nvPicPr>
            <p:cNvPr id="44043" name="Picture 1" descr="GSP Illustrations Draft 1.0 Intro Transparent-0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185141"/>
              <a:ext cx="4471988" cy="447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4" name="textruta 12"/>
            <p:cNvSpPr txBox="1">
              <a:spLocks noChangeArrowheads="1"/>
            </p:cNvSpPr>
            <p:nvPr/>
          </p:nvSpPr>
          <p:spPr bwMode="auto">
            <a:xfrm>
              <a:off x="3987800" y="274320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sv-SE" altLang="en-US" b="0">
                  <a:solidFill>
                    <a:srgbClr val="000000"/>
                  </a:solidFill>
                </a:rPr>
                <a:t>?</a:t>
              </a:r>
            </a:p>
          </p:txBody>
        </p:sp>
        <p:sp>
          <p:nvSpPr>
            <p:cNvPr id="44045" name="textruta 13"/>
            <p:cNvSpPr txBox="1">
              <a:spLocks noChangeArrowheads="1"/>
            </p:cNvSpPr>
            <p:nvPr/>
          </p:nvSpPr>
          <p:spPr bwMode="auto">
            <a:xfrm>
              <a:off x="3835400" y="3005138"/>
              <a:ext cx="355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sv-SE" altLang="en-US" b="0">
                  <a:solidFill>
                    <a:srgbClr val="000000"/>
                  </a:solidFill>
                </a:rPr>
                <a:t>?</a:t>
              </a:r>
            </a:p>
          </p:txBody>
        </p:sp>
        <p:sp>
          <p:nvSpPr>
            <p:cNvPr id="44046" name="Rectangle 8"/>
            <p:cNvSpPr>
              <a:spLocks/>
            </p:cNvSpPr>
            <p:nvPr/>
          </p:nvSpPr>
          <p:spPr bwMode="auto">
            <a:xfrm>
              <a:off x="4946650" y="5449888"/>
              <a:ext cx="1454936" cy="50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40639" bIns="0">
              <a:spAutoFit/>
            </a:bodyPr>
            <a:lstStyle>
              <a:lvl1pPr defTabSz="457200" eaLnBrk="0" hangingPunct="0">
                <a:defRPr sz="2400">
                  <a:solidFill>
                    <a:schemeClr val="tx1"/>
                  </a:solidFill>
                  <a:latin typeface="Arial" pitchFamily="34" charset="0"/>
                  <a:ea typeface="ＭＳ Ｐゴシック" pitchFamily="34" charset="-128"/>
                </a:defRPr>
              </a:lvl1pPr>
              <a:lvl2pPr marL="37931725" indent="-37474525" defTabSz="45720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40000"/>
                </a:spcBef>
                <a:buFontTx/>
                <a:buNone/>
              </a:pPr>
              <a:r>
                <a:rPr lang="en-US" altLang="en-US" sz="1400" dirty="0">
                  <a:sym typeface="Gill Sans MT Bold" charset="0"/>
                </a:rPr>
                <a:t>Freshwater use</a:t>
              </a:r>
            </a:p>
            <a:p>
              <a:pPr algn="l" eaLnBrk="1" hangingPunct="1">
                <a:spcBef>
                  <a:spcPct val="40000"/>
                </a:spcBef>
                <a:buFontTx/>
                <a:buNone/>
              </a:pPr>
              <a:r>
                <a:rPr lang="en-US" altLang="en-US" sz="1200" b="0" dirty="0">
                  <a:sym typeface="Gill Sans MT" pitchFamily="34" charset="0"/>
                </a:rPr>
                <a:t>4000 km</a:t>
              </a:r>
              <a:r>
                <a:rPr lang="en-US" altLang="en-US" sz="1200" b="0" baseline="32000" dirty="0">
                  <a:sym typeface="Gill Sans MT" pitchFamily="34" charset="0"/>
                </a:rPr>
                <a:t>3</a:t>
              </a:r>
              <a:r>
                <a:rPr lang="en-US" altLang="en-US" sz="1200" b="0" dirty="0">
                  <a:sym typeface="Gill Sans MT" pitchFamily="34" charset="0"/>
                </a:rPr>
                <a:t>/yr</a:t>
              </a:r>
            </a:p>
          </p:txBody>
        </p:sp>
      </p:grpSp>
      <p:sp>
        <p:nvSpPr>
          <p:cNvPr id="16" name="Rounded Rectangle 4"/>
          <p:cNvSpPr/>
          <p:nvPr/>
        </p:nvSpPr>
        <p:spPr>
          <a:xfrm>
            <a:off x="431222" y="17086"/>
            <a:ext cx="8382000" cy="103628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lang="en-US" sz="2800" spc="200" dirty="0">
                <a:solidFill>
                  <a:srgbClr val="FFFF00"/>
                </a:solidFill>
              </a:rPr>
              <a:t>Environmental Context for the SDG? </a:t>
            </a:r>
            <a:r>
              <a:rPr lang="en-US" sz="2800" b="1" kern="1200" spc="200" dirty="0">
                <a:solidFill>
                  <a:srgbClr val="FFFF00"/>
                </a:solidFill>
              </a:rPr>
              <a:t>Planetary Boundaries </a:t>
            </a:r>
          </a:p>
        </p:txBody>
      </p:sp>
      <p:sp>
        <p:nvSpPr>
          <p:cNvPr id="3" name="Slide Number Placeholder 2"/>
          <p:cNvSpPr>
            <a:spLocks noGrp="1"/>
          </p:cNvSpPr>
          <p:nvPr>
            <p:ph type="sldNum" sz="quarter" idx="12"/>
          </p:nvPr>
        </p:nvSpPr>
        <p:spPr/>
        <p:txBody>
          <a:bodyPr/>
          <a:lstStyle/>
          <a:p>
            <a:pPr>
              <a:defRPr/>
            </a:pPr>
            <a:fld id="{3AA84373-0966-4B91-BEB0-547AB2847456}" type="slidenum">
              <a:rPr lang="en-US" smtClean="0"/>
              <a:pPr>
                <a:defRPr/>
              </a:pPr>
              <a:t>17</a:t>
            </a:fld>
            <a:endParaRPr lang="en-US" dirty="0"/>
          </a:p>
        </p:txBody>
      </p:sp>
    </p:spTree>
    <p:extLst>
      <p:ext uri="{BB962C8B-B14F-4D97-AF65-F5344CB8AC3E}">
        <p14:creationId xmlns:p14="http://schemas.microsoft.com/office/powerpoint/2010/main" val="155197896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04800"/>
            <a:ext cx="7772400" cy="972108"/>
          </a:xfrm>
        </p:spPr>
        <p:txBody>
          <a:bodyPr/>
          <a:lstStyle/>
          <a:p>
            <a:r>
              <a:rPr lang="en-US" sz="3200" dirty="0"/>
              <a:t>Focus for Asia-Pacific Region</a:t>
            </a:r>
          </a:p>
        </p:txBody>
      </p:sp>
      <p:sp>
        <p:nvSpPr>
          <p:cNvPr id="3" name="Content Placeholder 2"/>
          <p:cNvSpPr>
            <a:spLocks noGrp="1"/>
          </p:cNvSpPr>
          <p:nvPr>
            <p:ph idx="1"/>
          </p:nvPr>
        </p:nvSpPr>
        <p:spPr>
          <a:xfrm>
            <a:off x="533400" y="609600"/>
            <a:ext cx="8153400" cy="4876800"/>
          </a:xfrm>
        </p:spPr>
        <p:txBody>
          <a:bodyPr/>
          <a:lstStyle/>
          <a:p>
            <a:pPr marL="457200" indent="-457200">
              <a:spcAft>
                <a:spcPts val="600"/>
              </a:spcAft>
              <a:buFont typeface="+mj-lt"/>
              <a:buAutoNum type="arabicPeriod"/>
            </a:pPr>
            <a:r>
              <a:rPr lang="en-US" sz="2000" b="1" dirty="0">
                <a:solidFill>
                  <a:srgbClr val="FFFF00"/>
                </a:solidFill>
              </a:rPr>
              <a:t>Energy</a:t>
            </a:r>
            <a:r>
              <a:rPr lang="en-US" sz="2000" b="1" dirty="0"/>
              <a:t>: </a:t>
            </a:r>
            <a:r>
              <a:rPr lang="en-US" sz="2000" dirty="0"/>
              <a:t>demand is projected to almost double in the Asia and Pacific region by 2030. </a:t>
            </a:r>
          </a:p>
          <a:p>
            <a:pPr marL="457200" indent="-457200">
              <a:spcAft>
                <a:spcPts val="600"/>
              </a:spcAft>
              <a:buFont typeface="+mj-lt"/>
              <a:buAutoNum type="arabicPeriod"/>
            </a:pPr>
            <a:r>
              <a:rPr lang="en-US" sz="2000" b="1" dirty="0">
                <a:solidFill>
                  <a:srgbClr val="FFFF00"/>
                </a:solidFill>
              </a:rPr>
              <a:t>Transport</a:t>
            </a:r>
            <a:r>
              <a:rPr lang="en-US" sz="2000" dirty="0"/>
              <a:t>: Asia’s fastest growing source of CO</a:t>
            </a:r>
            <a:r>
              <a:rPr lang="en-US" sz="2000" baseline="-25000" dirty="0"/>
              <a:t>2</a:t>
            </a:r>
            <a:r>
              <a:rPr lang="en-US" sz="2000" dirty="0"/>
              <a:t>. Vehicle fleet has more than doubled in the past decade. </a:t>
            </a:r>
          </a:p>
          <a:p>
            <a:pPr marL="457200" indent="-457200">
              <a:spcAft>
                <a:spcPts val="600"/>
              </a:spcAft>
              <a:buFont typeface="+mj-lt"/>
              <a:buAutoNum type="arabicPeriod"/>
            </a:pPr>
            <a:r>
              <a:rPr lang="en-US" sz="2000" b="1" dirty="0">
                <a:solidFill>
                  <a:srgbClr val="FFFF00"/>
                </a:solidFill>
              </a:rPr>
              <a:t>Urban</a:t>
            </a:r>
            <a:r>
              <a:rPr lang="en-US" sz="2000" dirty="0"/>
              <a:t>: 44 million people/yr are added to Asian cities. </a:t>
            </a:r>
          </a:p>
          <a:p>
            <a:pPr marL="457200" indent="-457200">
              <a:spcAft>
                <a:spcPts val="600"/>
              </a:spcAft>
              <a:buFont typeface="+mj-lt"/>
              <a:buAutoNum type="arabicPeriod"/>
            </a:pPr>
            <a:r>
              <a:rPr lang="en-US" sz="2000" b="1" dirty="0">
                <a:solidFill>
                  <a:srgbClr val="FFFF00"/>
                </a:solidFill>
              </a:rPr>
              <a:t>Water</a:t>
            </a:r>
            <a:r>
              <a:rPr lang="en-US" sz="2000" dirty="0"/>
              <a:t>: Demand is expected to significantly exceed sustainable supply in India and PRC by 2030.</a:t>
            </a:r>
          </a:p>
          <a:p>
            <a:pPr marL="457200" indent="-457200">
              <a:spcAft>
                <a:spcPts val="600"/>
              </a:spcAft>
              <a:buFont typeface="+mj-lt"/>
              <a:buAutoNum type="arabicPeriod"/>
            </a:pPr>
            <a:r>
              <a:rPr lang="en-US" sz="2000" b="1" dirty="0">
                <a:solidFill>
                  <a:schemeClr val="tx2"/>
                </a:solidFill>
              </a:rPr>
              <a:t>Biodiversity</a:t>
            </a:r>
            <a:r>
              <a:rPr lang="en-US" sz="2000" dirty="0"/>
              <a:t>: Key populations declined by 60% in 30 years.  Trends likely to continue without mitigation  </a:t>
            </a:r>
          </a:p>
          <a:p>
            <a:pPr marL="457200" indent="-457200">
              <a:spcAft>
                <a:spcPts val="600"/>
              </a:spcAft>
              <a:buFont typeface="+mj-lt"/>
              <a:buAutoNum type="arabicPeriod"/>
            </a:pPr>
            <a:r>
              <a:rPr lang="en-US" sz="2000" b="1" dirty="0">
                <a:solidFill>
                  <a:srgbClr val="FFFF00"/>
                </a:solidFill>
              </a:rPr>
              <a:t>Climate vulnerability</a:t>
            </a:r>
            <a:r>
              <a:rPr lang="en-US" sz="2000" dirty="0"/>
              <a:t>: 7 of the world’s 10 countries at greatest vulnerability to climate change and variability. </a:t>
            </a:r>
          </a:p>
          <a:p>
            <a:pPr marL="457200" indent="-457200">
              <a:spcAft>
                <a:spcPts val="600"/>
              </a:spcAft>
              <a:buFont typeface="+mj-lt"/>
              <a:buAutoNum type="arabicPeriod"/>
            </a:pPr>
            <a:r>
              <a:rPr lang="en-US" sz="2000" b="1" dirty="0">
                <a:solidFill>
                  <a:srgbClr val="FFFF00"/>
                </a:solidFill>
              </a:rPr>
              <a:t>Sustainable Consumption and Production</a:t>
            </a:r>
            <a:r>
              <a:rPr lang="en-US" sz="2000" dirty="0"/>
              <a:t>: Life-style change and industrial design change  (for example, 3R, Circular Economy, Industrial Ecology).</a:t>
            </a:r>
          </a:p>
          <a:p>
            <a:pPr>
              <a:spcAft>
                <a:spcPts val="600"/>
              </a:spcAft>
            </a:pPr>
            <a:endParaRPr lang="en-US" sz="2000" dirty="0"/>
          </a:p>
        </p:txBody>
      </p:sp>
      <p:sp>
        <p:nvSpPr>
          <p:cNvPr id="4" name="Slide Number Placeholder 3"/>
          <p:cNvSpPr>
            <a:spLocks noGrp="1"/>
          </p:cNvSpPr>
          <p:nvPr>
            <p:ph type="sldNum" sz="quarter" idx="12"/>
          </p:nvPr>
        </p:nvSpPr>
        <p:spPr/>
        <p:txBody>
          <a:bodyPr/>
          <a:lstStyle/>
          <a:p>
            <a:pPr>
              <a:defRPr/>
            </a:pPr>
            <a:fld id="{0D8E02F3-0C59-4BA9-BA23-EBF5EAD99FD0}" type="slidenum">
              <a:rPr lang="en-US" smtClean="0"/>
              <a:pPr>
                <a:defRPr/>
              </a:pPr>
              <a:t>18</a:t>
            </a:fld>
            <a:endParaRPr lang="en-US" dirty="0"/>
          </a:p>
        </p:txBody>
      </p:sp>
    </p:spTree>
    <p:extLst>
      <p:ext uri="{BB962C8B-B14F-4D97-AF65-F5344CB8AC3E}">
        <p14:creationId xmlns:p14="http://schemas.microsoft.com/office/powerpoint/2010/main" val="3931855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ln>
            <a:solidFill>
              <a:srgbClr val="000000"/>
            </a:solidFill>
          </a:ln>
        </p:spPr>
        <p:txBody>
          <a:bodyPr/>
          <a:lstStyle/>
          <a:p>
            <a:pPr eaLnBrk="1" hangingPunct="1">
              <a:defRPr/>
            </a:pPr>
            <a:r>
              <a:rPr lang="en-US" sz="2800" dirty="0">
                <a:effectLst>
                  <a:outerShdw blurRad="38100" dist="38100" dir="2700000" algn="tl">
                    <a:srgbClr val="000000">
                      <a:alpha val="43137"/>
                    </a:srgbClr>
                  </a:outerShdw>
                </a:effectLst>
              </a:rPr>
              <a:t> 1. Energy: Developing Asia’s Share in Global Energy-Related CO</a:t>
            </a:r>
            <a:r>
              <a:rPr lang="en-US" sz="2800" baseline="-25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 Emissions</a:t>
            </a:r>
          </a:p>
        </p:txBody>
      </p:sp>
      <p:pic>
        <p:nvPicPr>
          <p:cNvPr id="45060" name="Picture 2"/>
          <p:cNvPicPr>
            <a:picLocks noChangeAspect="1" noChangeArrowheads="1"/>
          </p:cNvPicPr>
          <p:nvPr/>
        </p:nvPicPr>
        <p:blipFill>
          <a:blip r:embed="rId3" cstate="print"/>
          <a:srcRect/>
          <a:stretch>
            <a:fillRect/>
          </a:stretch>
        </p:blipFill>
        <p:spPr bwMode="auto">
          <a:xfrm rot="1433893">
            <a:off x="874713" y="1884363"/>
            <a:ext cx="2247900" cy="2260600"/>
          </a:xfrm>
          <a:prstGeom prst="rect">
            <a:avLst/>
          </a:prstGeom>
          <a:noFill/>
          <a:ln w="9525">
            <a:noFill/>
            <a:miter lim="800000"/>
            <a:headEnd/>
            <a:tailEnd/>
          </a:ln>
          <a:effectLst/>
        </p:spPr>
      </p:pic>
      <p:sp>
        <p:nvSpPr>
          <p:cNvPr id="24" name="Text Box 15"/>
          <p:cNvSpPr txBox="1">
            <a:spLocks noChangeArrowheads="1"/>
          </p:cNvSpPr>
          <p:nvPr/>
        </p:nvSpPr>
        <p:spPr bwMode="auto">
          <a:xfrm>
            <a:off x="838200" y="2486025"/>
            <a:ext cx="1441450" cy="585788"/>
          </a:xfrm>
          <a:prstGeom prst="rect">
            <a:avLst/>
          </a:prstGeom>
          <a:noFill/>
          <a:ln w="9525">
            <a:noFill/>
            <a:miter lim="800000"/>
            <a:headEnd/>
            <a:tailEnd/>
          </a:ln>
          <a:effectLst/>
        </p:spPr>
        <p:txBody>
          <a:bodyPr>
            <a:spAutoFit/>
          </a:bodyPr>
          <a:lstStyle/>
          <a:p>
            <a:pPr algn="ctr">
              <a:spcBef>
                <a:spcPct val="50000"/>
              </a:spcBef>
              <a:buNone/>
              <a:defRPr/>
            </a:pPr>
            <a:r>
              <a:rPr lang="en-US" sz="1600" dirty="0">
                <a:effectLst>
                  <a:outerShdw blurRad="38100" dist="38100" dir="2700000" algn="tl">
                    <a:srgbClr val="000000">
                      <a:alpha val="43137"/>
                    </a:srgbClr>
                  </a:outerShdw>
                </a:effectLst>
                <a:latin typeface="Calibri" pitchFamily="34" charset="0"/>
              </a:rPr>
              <a:t>Rest of the Word</a:t>
            </a:r>
          </a:p>
        </p:txBody>
      </p:sp>
      <p:sp>
        <p:nvSpPr>
          <p:cNvPr id="25" name="Text Box 15"/>
          <p:cNvSpPr txBox="1">
            <a:spLocks noChangeArrowheads="1"/>
          </p:cNvSpPr>
          <p:nvPr/>
        </p:nvSpPr>
        <p:spPr bwMode="auto">
          <a:xfrm>
            <a:off x="2181225" y="2779713"/>
            <a:ext cx="714375" cy="460375"/>
          </a:xfrm>
          <a:prstGeom prst="rect">
            <a:avLst/>
          </a:prstGeom>
          <a:noFill/>
          <a:ln w="9525">
            <a:noFill/>
            <a:miter lim="800000"/>
            <a:headEnd/>
            <a:tailEnd/>
          </a:ln>
          <a:effectLst/>
        </p:spPr>
        <p:txBody>
          <a:bodyPr>
            <a:spAutoFit/>
          </a:bodyPr>
          <a:lstStyle/>
          <a:p>
            <a:pPr>
              <a:spcBef>
                <a:spcPct val="50000"/>
              </a:spcBef>
              <a:buNone/>
              <a:defRPr/>
            </a:pPr>
            <a:r>
              <a:rPr lang="en-US" sz="2400" dirty="0">
                <a:solidFill>
                  <a:srgbClr val="FFC000"/>
                </a:solidFill>
                <a:effectLst>
                  <a:outerShdw blurRad="38100" dist="38100" dir="2700000" algn="tl">
                    <a:srgbClr val="000000">
                      <a:alpha val="43137"/>
                    </a:srgbClr>
                  </a:outerShdw>
                </a:effectLst>
                <a:latin typeface="Calibri" pitchFamily="34" charset="0"/>
              </a:rPr>
              <a:t>37%</a:t>
            </a:r>
          </a:p>
        </p:txBody>
      </p:sp>
      <p:sp>
        <p:nvSpPr>
          <p:cNvPr id="26" name="Text Box 15"/>
          <p:cNvSpPr txBox="1">
            <a:spLocks noChangeArrowheads="1"/>
          </p:cNvSpPr>
          <p:nvPr/>
        </p:nvSpPr>
        <p:spPr bwMode="auto">
          <a:xfrm>
            <a:off x="1201738" y="3268663"/>
            <a:ext cx="714375" cy="461962"/>
          </a:xfrm>
          <a:prstGeom prst="rect">
            <a:avLst/>
          </a:prstGeom>
          <a:noFill/>
          <a:ln w="9525">
            <a:noFill/>
            <a:miter lim="800000"/>
            <a:headEnd/>
            <a:tailEnd/>
          </a:ln>
          <a:effectLst/>
        </p:spPr>
        <p:txBody>
          <a:bodyPr>
            <a:spAutoFit/>
          </a:bodyPr>
          <a:lstStyle/>
          <a:p>
            <a:pPr>
              <a:spcBef>
                <a:spcPct val="50000"/>
              </a:spcBef>
              <a:buNone/>
              <a:defRPr/>
            </a:pPr>
            <a:r>
              <a:rPr lang="en-US" sz="2400" dirty="0">
                <a:solidFill>
                  <a:srgbClr val="FFC000"/>
                </a:solidFill>
                <a:effectLst>
                  <a:outerShdw blurRad="38100" dist="38100" dir="2700000" algn="tl">
                    <a:srgbClr val="000000">
                      <a:alpha val="43137"/>
                    </a:srgbClr>
                  </a:outerShdw>
                </a:effectLst>
                <a:latin typeface="Calibri" pitchFamily="34" charset="0"/>
              </a:rPr>
              <a:t>63%</a:t>
            </a:r>
          </a:p>
        </p:txBody>
      </p:sp>
      <p:pic>
        <p:nvPicPr>
          <p:cNvPr id="45064" name="Picture 3"/>
          <p:cNvPicPr>
            <a:picLocks noChangeAspect="1" noChangeArrowheads="1"/>
          </p:cNvPicPr>
          <p:nvPr/>
        </p:nvPicPr>
        <p:blipFill>
          <a:blip r:embed="rId4" cstate="print"/>
          <a:srcRect/>
          <a:stretch>
            <a:fillRect/>
          </a:stretch>
        </p:blipFill>
        <p:spPr bwMode="auto">
          <a:xfrm rot="-10471705">
            <a:off x="5341938" y="1681163"/>
            <a:ext cx="2589212" cy="2589212"/>
          </a:xfrm>
          <a:prstGeom prst="rect">
            <a:avLst/>
          </a:prstGeom>
          <a:noFill/>
          <a:ln w="9525">
            <a:noFill/>
            <a:miter lim="800000"/>
            <a:headEnd/>
            <a:tailEnd/>
          </a:ln>
          <a:effectLst/>
        </p:spPr>
      </p:pic>
      <p:sp>
        <p:nvSpPr>
          <p:cNvPr id="45065" name="Line 8"/>
          <p:cNvSpPr>
            <a:spLocks noChangeShapeType="1"/>
          </p:cNvSpPr>
          <p:nvPr/>
        </p:nvSpPr>
        <p:spPr bwMode="auto">
          <a:xfrm flipV="1">
            <a:off x="2462213" y="1717675"/>
            <a:ext cx="4049712" cy="273050"/>
          </a:xfrm>
          <a:prstGeom prst="line">
            <a:avLst/>
          </a:prstGeom>
          <a:noFill/>
          <a:ln w="38100">
            <a:solidFill>
              <a:srgbClr val="C00000"/>
            </a:solidFill>
            <a:round/>
            <a:headEnd/>
            <a:tailEnd/>
          </a:ln>
        </p:spPr>
        <p:txBody>
          <a:bodyPr/>
          <a:lstStyle/>
          <a:p>
            <a:endParaRPr lang="en-US"/>
          </a:p>
        </p:txBody>
      </p:sp>
      <p:sp>
        <p:nvSpPr>
          <p:cNvPr id="45066" name="Line 7"/>
          <p:cNvSpPr>
            <a:spLocks noChangeShapeType="1"/>
          </p:cNvSpPr>
          <p:nvPr/>
        </p:nvSpPr>
        <p:spPr bwMode="auto">
          <a:xfrm>
            <a:off x="2387600" y="4021138"/>
            <a:ext cx="4124325" cy="220662"/>
          </a:xfrm>
          <a:prstGeom prst="line">
            <a:avLst/>
          </a:prstGeom>
          <a:noFill/>
          <a:ln w="38100">
            <a:solidFill>
              <a:srgbClr val="C00000"/>
            </a:solidFill>
            <a:round/>
            <a:headEnd/>
            <a:tailEnd/>
          </a:ln>
        </p:spPr>
        <p:txBody>
          <a:bodyPr/>
          <a:lstStyle/>
          <a:p>
            <a:endParaRPr lang="en-US"/>
          </a:p>
        </p:txBody>
      </p:sp>
      <p:sp>
        <p:nvSpPr>
          <p:cNvPr id="30" name="Text Box 15"/>
          <p:cNvSpPr txBox="1">
            <a:spLocks noChangeArrowheads="1"/>
          </p:cNvSpPr>
          <p:nvPr/>
        </p:nvSpPr>
        <p:spPr bwMode="auto">
          <a:xfrm>
            <a:off x="5664200" y="2779713"/>
            <a:ext cx="714375" cy="460375"/>
          </a:xfrm>
          <a:prstGeom prst="rect">
            <a:avLst/>
          </a:prstGeom>
          <a:noFill/>
          <a:ln w="9525">
            <a:noFill/>
            <a:miter lim="800000"/>
            <a:headEnd/>
            <a:tailEnd/>
          </a:ln>
          <a:effectLst/>
        </p:spPr>
        <p:txBody>
          <a:bodyPr>
            <a:spAutoFit/>
          </a:bodyPr>
          <a:lstStyle/>
          <a:p>
            <a:pPr>
              <a:spcBef>
                <a:spcPct val="50000"/>
              </a:spcBef>
              <a:buNone/>
              <a:defRPr/>
            </a:pPr>
            <a:r>
              <a:rPr lang="en-US" sz="2400" dirty="0">
                <a:solidFill>
                  <a:srgbClr val="FFC000"/>
                </a:solidFill>
                <a:effectLst>
                  <a:outerShdw blurRad="38100" dist="38100" dir="2700000" algn="tl">
                    <a:srgbClr val="000000">
                      <a:alpha val="43137"/>
                    </a:srgbClr>
                  </a:outerShdw>
                </a:effectLst>
                <a:latin typeface="Calibri" pitchFamily="34" charset="0"/>
              </a:rPr>
              <a:t>47%</a:t>
            </a:r>
          </a:p>
        </p:txBody>
      </p:sp>
      <p:sp>
        <p:nvSpPr>
          <p:cNvPr id="31" name="Text Box 15"/>
          <p:cNvSpPr txBox="1">
            <a:spLocks noChangeArrowheads="1"/>
          </p:cNvSpPr>
          <p:nvPr/>
        </p:nvSpPr>
        <p:spPr bwMode="auto">
          <a:xfrm>
            <a:off x="6607175" y="2436813"/>
            <a:ext cx="1441450" cy="584200"/>
          </a:xfrm>
          <a:prstGeom prst="rect">
            <a:avLst/>
          </a:prstGeom>
          <a:noFill/>
          <a:ln w="9525">
            <a:noFill/>
            <a:miter lim="800000"/>
            <a:headEnd/>
            <a:tailEnd/>
          </a:ln>
          <a:effectLst/>
        </p:spPr>
        <p:txBody>
          <a:bodyPr>
            <a:spAutoFit/>
          </a:bodyPr>
          <a:lstStyle/>
          <a:p>
            <a:pPr algn="ctr">
              <a:spcBef>
                <a:spcPct val="50000"/>
              </a:spcBef>
              <a:buNone/>
              <a:defRPr/>
            </a:pPr>
            <a:r>
              <a:rPr lang="en-US" sz="1600" dirty="0">
                <a:effectLst>
                  <a:outerShdw blurRad="38100" dist="38100" dir="2700000" algn="tl">
                    <a:srgbClr val="000000">
                      <a:alpha val="43137"/>
                    </a:srgbClr>
                  </a:outerShdw>
                </a:effectLst>
                <a:latin typeface="Calibri" pitchFamily="34" charset="0"/>
              </a:rPr>
              <a:t>Rest of the Word</a:t>
            </a:r>
          </a:p>
        </p:txBody>
      </p:sp>
      <p:sp>
        <p:nvSpPr>
          <p:cNvPr id="32" name="Text Box 15"/>
          <p:cNvSpPr txBox="1">
            <a:spLocks noChangeArrowheads="1"/>
          </p:cNvSpPr>
          <p:nvPr/>
        </p:nvSpPr>
        <p:spPr bwMode="auto">
          <a:xfrm>
            <a:off x="6869113" y="3201988"/>
            <a:ext cx="714375" cy="461962"/>
          </a:xfrm>
          <a:prstGeom prst="rect">
            <a:avLst/>
          </a:prstGeom>
          <a:noFill/>
          <a:ln w="9525">
            <a:noFill/>
            <a:miter lim="800000"/>
            <a:headEnd/>
            <a:tailEnd/>
          </a:ln>
          <a:effectLst/>
        </p:spPr>
        <p:txBody>
          <a:bodyPr>
            <a:spAutoFit/>
          </a:bodyPr>
          <a:lstStyle/>
          <a:p>
            <a:pPr>
              <a:spcBef>
                <a:spcPct val="50000"/>
              </a:spcBef>
              <a:buNone/>
              <a:defRPr/>
            </a:pPr>
            <a:r>
              <a:rPr lang="en-US" sz="2400" dirty="0">
                <a:solidFill>
                  <a:srgbClr val="FFC000"/>
                </a:solidFill>
                <a:effectLst>
                  <a:outerShdw blurRad="38100" dist="38100" dir="2700000" algn="tl">
                    <a:srgbClr val="000000">
                      <a:alpha val="43137"/>
                    </a:srgbClr>
                  </a:outerShdw>
                </a:effectLst>
                <a:latin typeface="Calibri" pitchFamily="34" charset="0"/>
              </a:rPr>
              <a:t>53%</a:t>
            </a:r>
          </a:p>
        </p:txBody>
      </p:sp>
      <p:sp>
        <p:nvSpPr>
          <p:cNvPr id="33" name="Text Box 5"/>
          <p:cNvSpPr txBox="1">
            <a:spLocks noChangeArrowheads="1"/>
          </p:cNvSpPr>
          <p:nvPr/>
        </p:nvSpPr>
        <p:spPr bwMode="auto">
          <a:xfrm>
            <a:off x="925513" y="4471988"/>
            <a:ext cx="3295650" cy="1077912"/>
          </a:xfrm>
          <a:prstGeom prst="rect">
            <a:avLst/>
          </a:prstGeom>
          <a:noFill/>
          <a:ln w="9525">
            <a:noFill/>
            <a:miter lim="800000"/>
            <a:headEnd/>
            <a:tailEnd/>
          </a:ln>
          <a:effectLst/>
        </p:spPr>
        <p:txBody>
          <a:bodyPr>
            <a:spAutoFit/>
          </a:bodyPr>
          <a:lstStyle/>
          <a:p>
            <a:pPr>
              <a:spcBef>
                <a:spcPct val="50000"/>
              </a:spcBef>
              <a:buNone/>
              <a:defRPr/>
            </a:pPr>
            <a:r>
              <a:rPr lang="en-US" sz="1600" dirty="0">
                <a:solidFill>
                  <a:schemeClr val="tx1"/>
                </a:solidFill>
                <a:effectLst>
                  <a:outerShdw blurRad="38100" dist="38100" dir="2700000" algn="tl">
                    <a:srgbClr val="000000">
                      <a:alpha val="43137"/>
                    </a:srgbClr>
                  </a:outerShdw>
                </a:effectLst>
                <a:latin typeface="Calibri" pitchFamily="34" charset="0"/>
              </a:rPr>
              <a:t>2010 </a:t>
            </a:r>
          </a:p>
          <a:p>
            <a:pPr>
              <a:spcBef>
                <a:spcPct val="50000"/>
              </a:spcBef>
              <a:buNone/>
              <a:defRPr/>
            </a:pPr>
            <a:r>
              <a:rPr lang="en-US" sz="1600" dirty="0">
                <a:solidFill>
                  <a:schemeClr val="tx1"/>
                </a:solidFill>
                <a:effectLst>
                  <a:outerShdw blurRad="38100" dist="38100" dir="2700000" algn="tl">
                    <a:srgbClr val="000000">
                      <a:alpha val="43137"/>
                    </a:srgbClr>
                  </a:outerShdw>
                </a:effectLst>
                <a:latin typeface="Calibri" pitchFamily="34" charset="0"/>
              </a:rPr>
              <a:t>Actual (World)</a:t>
            </a:r>
          </a:p>
          <a:p>
            <a:pPr>
              <a:spcBef>
                <a:spcPct val="50000"/>
              </a:spcBef>
              <a:buNone/>
              <a:defRPr/>
            </a:pPr>
            <a:r>
              <a:rPr lang="en-US" sz="1600" dirty="0">
                <a:solidFill>
                  <a:schemeClr val="tx1"/>
                </a:solidFill>
                <a:effectLst>
                  <a:outerShdw blurRad="38100" dist="38100" dir="2700000" algn="tl">
                    <a:srgbClr val="000000">
                      <a:alpha val="43137"/>
                    </a:srgbClr>
                  </a:outerShdw>
                </a:effectLst>
                <a:latin typeface="Calibri" pitchFamily="34" charset="0"/>
              </a:rPr>
              <a:t>Total = 31,305 million tons CO</a:t>
            </a:r>
            <a:r>
              <a:rPr lang="en-US" sz="1600" baseline="-25000" dirty="0">
                <a:solidFill>
                  <a:schemeClr val="tx1"/>
                </a:solidFill>
                <a:effectLst>
                  <a:outerShdw blurRad="38100" dist="38100" dir="2700000" algn="tl">
                    <a:srgbClr val="000000">
                      <a:alpha val="43137"/>
                    </a:srgbClr>
                  </a:outerShdw>
                </a:effectLst>
                <a:latin typeface="Calibri" pitchFamily="34" charset="0"/>
              </a:rPr>
              <a:t>2 </a:t>
            </a:r>
          </a:p>
        </p:txBody>
      </p:sp>
      <p:sp>
        <p:nvSpPr>
          <p:cNvPr id="34" name="Text Box 6"/>
          <p:cNvSpPr txBox="1">
            <a:spLocks noChangeArrowheads="1"/>
          </p:cNvSpPr>
          <p:nvPr/>
        </p:nvSpPr>
        <p:spPr bwMode="auto">
          <a:xfrm>
            <a:off x="5276850" y="4508500"/>
            <a:ext cx="3429000" cy="1076325"/>
          </a:xfrm>
          <a:prstGeom prst="rect">
            <a:avLst/>
          </a:prstGeom>
          <a:noFill/>
          <a:ln w="9525">
            <a:noFill/>
            <a:miter lim="800000"/>
            <a:headEnd/>
            <a:tailEnd/>
          </a:ln>
          <a:effectLst/>
        </p:spPr>
        <p:txBody>
          <a:bodyPr>
            <a:spAutoFit/>
          </a:bodyPr>
          <a:lstStyle/>
          <a:p>
            <a:pPr>
              <a:spcBef>
                <a:spcPct val="50000"/>
              </a:spcBef>
              <a:buNone/>
              <a:defRPr/>
            </a:pPr>
            <a:r>
              <a:rPr lang="en-US" sz="1600" dirty="0">
                <a:solidFill>
                  <a:schemeClr val="tx2"/>
                </a:solidFill>
                <a:effectLst>
                  <a:outerShdw blurRad="38100" dist="38100" dir="2700000" algn="tl">
                    <a:srgbClr val="000000">
                      <a:alpha val="43137"/>
                    </a:srgbClr>
                  </a:outerShdw>
                </a:effectLst>
                <a:latin typeface="Calibri" pitchFamily="34" charset="0"/>
              </a:rPr>
              <a:t>2035 </a:t>
            </a:r>
          </a:p>
          <a:p>
            <a:pPr>
              <a:spcBef>
                <a:spcPct val="50000"/>
              </a:spcBef>
              <a:buNone/>
              <a:defRPr/>
            </a:pPr>
            <a:r>
              <a:rPr lang="en-US" sz="1600" dirty="0">
                <a:solidFill>
                  <a:schemeClr val="tx2"/>
                </a:solidFill>
                <a:effectLst>
                  <a:outerShdw blurRad="38100" dist="38100" dir="2700000" algn="tl">
                    <a:srgbClr val="000000">
                      <a:alpha val="43137"/>
                    </a:srgbClr>
                  </a:outerShdw>
                </a:effectLst>
                <a:latin typeface="Calibri" pitchFamily="34" charset="0"/>
              </a:rPr>
              <a:t>Projection (World)</a:t>
            </a:r>
          </a:p>
          <a:p>
            <a:pPr>
              <a:spcBef>
                <a:spcPct val="50000"/>
              </a:spcBef>
              <a:buNone/>
              <a:defRPr/>
            </a:pPr>
            <a:r>
              <a:rPr lang="en-US" sz="1600" dirty="0">
                <a:solidFill>
                  <a:schemeClr val="tx2"/>
                </a:solidFill>
                <a:effectLst>
                  <a:outerShdw blurRad="38100" dist="38100" dir="2700000" algn="tl">
                    <a:srgbClr val="000000">
                      <a:alpha val="43137"/>
                    </a:srgbClr>
                  </a:outerShdw>
                </a:effectLst>
                <a:latin typeface="Calibri" pitchFamily="34" charset="0"/>
              </a:rPr>
              <a:t>Total = 43,220 million tons CO</a:t>
            </a:r>
            <a:r>
              <a:rPr lang="en-US" sz="1600" baseline="-25000" dirty="0">
                <a:solidFill>
                  <a:schemeClr val="tx2"/>
                </a:solidFill>
                <a:effectLst>
                  <a:outerShdw blurRad="38100" dist="38100" dir="2700000" algn="tl">
                    <a:srgbClr val="000000">
                      <a:alpha val="43137"/>
                    </a:srgbClr>
                  </a:outerShdw>
                </a:effectLst>
                <a:latin typeface="Calibri" pitchFamily="34" charset="0"/>
              </a:rPr>
              <a:t>2</a:t>
            </a:r>
          </a:p>
        </p:txBody>
      </p:sp>
      <p:sp>
        <p:nvSpPr>
          <p:cNvPr id="45072" name="Text Box 12"/>
          <p:cNvSpPr txBox="1">
            <a:spLocks noChangeArrowheads="1"/>
          </p:cNvSpPr>
          <p:nvPr/>
        </p:nvSpPr>
        <p:spPr bwMode="auto">
          <a:xfrm>
            <a:off x="4568895" y="5751513"/>
            <a:ext cx="3479800" cy="400050"/>
          </a:xfrm>
          <a:prstGeom prst="rect">
            <a:avLst/>
          </a:prstGeom>
          <a:noFill/>
          <a:ln w="9525">
            <a:noFill/>
            <a:miter lim="800000"/>
            <a:headEnd/>
            <a:tailEnd/>
          </a:ln>
        </p:spPr>
        <p:txBody>
          <a:bodyPr>
            <a:spAutoFit/>
          </a:bodyPr>
          <a:lstStyle/>
          <a:p>
            <a:pPr>
              <a:spcBef>
                <a:spcPct val="50000"/>
              </a:spcBef>
              <a:buNone/>
            </a:pPr>
            <a:r>
              <a:rPr lang="en-US" sz="2000" dirty="0">
                <a:solidFill>
                  <a:schemeClr val="tx2"/>
                </a:solidFill>
                <a:latin typeface="Calibri" pitchFamily="34" charset="0"/>
              </a:rPr>
              <a:t>Source: ADB, APERC 2013</a:t>
            </a:r>
          </a:p>
        </p:txBody>
      </p:sp>
      <p:sp>
        <p:nvSpPr>
          <p:cNvPr id="2" name="Slide Number Placeholder 1"/>
          <p:cNvSpPr>
            <a:spLocks noGrp="1"/>
          </p:cNvSpPr>
          <p:nvPr>
            <p:ph type="sldNum" sz="quarter" idx="12"/>
          </p:nvPr>
        </p:nvSpPr>
        <p:spPr/>
        <p:txBody>
          <a:bodyPr/>
          <a:lstStyle/>
          <a:p>
            <a:pPr>
              <a:defRPr/>
            </a:pPr>
            <a:fld id="{749B025E-5B4B-410B-B480-2BA76D35867B}" type="slidenum">
              <a:rPr lang="en-US" smtClean="0"/>
              <a:pPr>
                <a:defRPr/>
              </a:pPr>
              <a:t>19</a:t>
            </a:fld>
            <a:endParaRPr lang="en-US" dirty="0"/>
          </a:p>
        </p:txBody>
      </p:sp>
    </p:spTree>
    <p:extLst>
      <p:ext uri="{BB962C8B-B14F-4D97-AF65-F5344CB8AC3E}">
        <p14:creationId xmlns:p14="http://schemas.microsoft.com/office/powerpoint/2010/main" val="12732441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1813"/>
            <a:ext cx="7772400" cy="915987"/>
          </a:xfrm>
        </p:spPr>
        <p:txBody>
          <a:bodyPr/>
          <a:lstStyle/>
          <a:p>
            <a:r>
              <a:rPr lang="en-US" dirty="0"/>
              <a:t>Scope of this Lecture</a:t>
            </a:r>
            <a:br>
              <a:rPr lang="en-US" dirty="0"/>
            </a:br>
            <a:r>
              <a:rPr lang="en-US" dirty="0"/>
              <a:t>Three Questions</a:t>
            </a:r>
          </a:p>
        </p:txBody>
      </p:sp>
      <p:sp>
        <p:nvSpPr>
          <p:cNvPr id="3" name="Content Placeholder 2"/>
          <p:cNvSpPr>
            <a:spLocks noGrp="1"/>
          </p:cNvSpPr>
          <p:nvPr>
            <p:ph idx="1"/>
          </p:nvPr>
        </p:nvSpPr>
        <p:spPr/>
        <p:txBody>
          <a:bodyPr/>
          <a:lstStyle/>
          <a:p>
            <a:r>
              <a:rPr lang="en-US" dirty="0"/>
              <a:t>1. How  Sustainable Development Evolved  : Key Global Milestones</a:t>
            </a:r>
          </a:p>
          <a:p>
            <a:r>
              <a:rPr lang="en-US" dirty="0"/>
              <a:t>2. What are the Key Focus Areas                         for Sustainability</a:t>
            </a:r>
          </a:p>
          <a:p>
            <a:r>
              <a:rPr lang="en-US" dirty="0"/>
              <a:t>3. How do you translate principles</a:t>
            </a:r>
          </a:p>
          <a:p>
            <a:pPr marL="0" indent="0">
              <a:buNone/>
            </a:pPr>
            <a:r>
              <a:rPr lang="en-US" dirty="0"/>
              <a:t>      and concepts in “Real World”</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2</a:t>
            </a:fld>
            <a:endParaRPr lang="en-US" dirty="0"/>
          </a:p>
        </p:txBody>
      </p:sp>
      <p:sp>
        <p:nvSpPr>
          <p:cNvPr id="5" name="TextBox 4"/>
          <p:cNvSpPr txBox="1"/>
          <p:nvPr/>
        </p:nvSpPr>
        <p:spPr>
          <a:xfrm>
            <a:off x="7650702" y="972154"/>
            <a:ext cx="328335" cy="2062103"/>
          </a:xfrm>
          <a:prstGeom prst="rect">
            <a:avLst/>
          </a:prstGeom>
          <a:noFill/>
        </p:spPr>
        <p:txBody>
          <a:bodyPr wrap="non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4360054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p:nvPr/>
        </p:nvGrpSpPr>
        <p:grpSpPr>
          <a:xfrm>
            <a:off x="8321339" y="4489641"/>
            <a:ext cx="851755" cy="1326558"/>
            <a:chOff x="8624219" y="4533183"/>
            <a:chExt cx="851755" cy="1326558"/>
          </a:xfrm>
        </p:grpSpPr>
        <p:sp>
          <p:nvSpPr>
            <p:cNvPr id="41" name="TextBox 40"/>
            <p:cNvSpPr txBox="1"/>
            <p:nvPr/>
          </p:nvSpPr>
          <p:spPr>
            <a:xfrm>
              <a:off x="8624219" y="4533183"/>
              <a:ext cx="792204"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Hydro</a:t>
              </a:r>
            </a:p>
          </p:txBody>
        </p:sp>
        <p:sp>
          <p:nvSpPr>
            <p:cNvPr id="63" name="TextBox 62"/>
            <p:cNvSpPr txBox="1"/>
            <p:nvPr/>
          </p:nvSpPr>
          <p:spPr>
            <a:xfrm>
              <a:off x="8823231" y="5521187"/>
              <a:ext cx="652743" cy="338554"/>
            </a:xfrm>
            <a:prstGeom prst="rect">
              <a:avLst/>
            </a:prstGeom>
            <a:noFill/>
          </p:spPr>
          <p:txBody>
            <a:bodyPr wrap="none" rtlCol="0">
              <a:spAutoFit/>
            </a:bodyPr>
            <a:lstStyle/>
            <a:p>
              <a:pPr>
                <a:buNone/>
              </a:pPr>
              <a:r>
                <a:rPr lang="en-US" sz="1600" b="1" dirty="0">
                  <a:solidFill>
                    <a:schemeClr val="tx1"/>
                  </a:solidFill>
                  <a:effectLst>
                    <a:outerShdw blurRad="38100" dist="38100" dir="2700000" algn="tl">
                      <a:srgbClr val="000000">
                        <a:alpha val="43137"/>
                      </a:srgbClr>
                    </a:outerShdw>
                  </a:effectLst>
                </a:rPr>
                <a:t>2.5%</a:t>
              </a:r>
            </a:p>
          </p:txBody>
        </p:sp>
        <p:pic>
          <p:nvPicPr>
            <p:cNvPr id="7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715" y="4946873"/>
              <a:ext cx="632651" cy="617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 name="Title 1"/>
          <p:cNvSpPr>
            <a:spLocks noGrp="1"/>
          </p:cNvSpPr>
          <p:nvPr>
            <p:ph type="title"/>
          </p:nvPr>
        </p:nvSpPr>
        <p:spPr>
          <a:xfrm>
            <a:off x="0" y="1066800"/>
            <a:ext cx="4828772" cy="685800"/>
          </a:xfrm>
        </p:spPr>
        <p:txBody>
          <a:bodyPr/>
          <a:lstStyle/>
          <a:p>
            <a:pPr algn="l"/>
            <a:r>
              <a:rPr lang="en-US" sz="2400" dirty="0">
                <a:solidFill>
                  <a:schemeClr val="accent2"/>
                </a:solidFill>
                <a:latin typeface="Arial Black" pitchFamily="34" charset="0"/>
              </a:rPr>
              <a:t>2010:</a:t>
            </a:r>
            <a:r>
              <a:rPr lang="en-US" sz="2400" dirty="0">
                <a:solidFill>
                  <a:schemeClr val="tx1"/>
                </a:solidFill>
                <a:latin typeface="Arial Black" pitchFamily="34" charset="0"/>
              </a:rPr>
              <a:t> 12,730 MTOE</a:t>
            </a:r>
            <a:br>
              <a:rPr lang="en-US" dirty="0">
                <a:solidFill>
                  <a:schemeClr val="tx1"/>
                </a:solidFill>
                <a:latin typeface="Arial Black" pitchFamily="34" charset="0"/>
              </a:rPr>
            </a:br>
            <a:endParaRPr lang="en-US" dirty="0">
              <a:solidFill>
                <a:schemeClr val="tx1"/>
              </a:solidFill>
              <a:latin typeface="Arial Black" pitchFamily="34" charset="0"/>
            </a:endParaRPr>
          </a:p>
        </p:txBody>
      </p:sp>
      <p:grpSp>
        <p:nvGrpSpPr>
          <p:cNvPr id="4" name="Group 14"/>
          <p:cNvGrpSpPr/>
          <p:nvPr/>
        </p:nvGrpSpPr>
        <p:grpSpPr>
          <a:xfrm>
            <a:off x="-37572" y="1173095"/>
            <a:ext cx="1675534" cy="2066411"/>
            <a:chOff x="13648" y="2425037"/>
            <a:chExt cx="1970100" cy="2424496"/>
          </a:xfrm>
        </p:grpSpPr>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48" y="2425037"/>
              <a:ext cx="1970100" cy="1980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99289" y="4380089"/>
              <a:ext cx="1070954" cy="469444"/>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32.3%</a:t>
              </a:r>
            </a:p>
          </p:txBody>
        </p:sp>
        <p:sp>
          <p:nvSpPr>
            <p:cNvPr id="36" name="TextBox 35"/>
            <p:cNvSpPr txBox="1"/>
            <p:nvPr/>
          </p:nvSpPr>
          <p:spPr>
            <a:xfrm>
              <a:off x="692226" y="3174168"/>
              <a:ext cx="612944" cy="469444"/>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Oil </a:t>
              </a:r>
            </a:p>
          </p:txBody>
        </p:sp>
      </p:grpSp>
      <p:grpSp>
        <p:nvGrpSpPr>
          <p:cNvPr id="5" name="Group 15"/>
          <p:cNvGrpSpPr/>
          <p:nvPr/>
        </p:nvGrpSpPr>
        <p:grpSpPr>
          <a:xfrm>
            <a:off x="2084325" y="1156220"/>
            <a:ext cx="1556421" cy="2060941"/>
            <a:chOff x="2010480" y="2444536"/>
            <a:chExt cx="1830046" cy="2418077"/>
          </a:xfrm>
        </p:grpSpPr>
        <p:pic>
          <p:nvPicPr>
            <p:cNvPr id="103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0480" y="2444536"/>
              <a:ext cx="1830046" cy="1923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2450254" y="4393169"/>
              <a:ext cx="1070954" cy="469444"/>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27.3%</a:t>
              </a:r>
            </a:p>
          </p:txBody>
        </p:sp>
        <p:sp>
          <p:nvSpPr>
            <p:cNvPr id="37" name="TextBox 36"/>
            <p:cNvSpPr txBox="1"/>
            <p:nvPr/>
          </p:nvSpPr>
          <p:spPr>
            <a:xfrm>
              <a:off x="2549292" y="3202151"/>
              <a:ext cx="752419" cy="469444"/>
            </a:xfrm>
            <a:prstGeom prst="rect">
              <a:avLst/>
            </a:prstGeom>
            <a:noFill/>
          </p:spPr>
          <p:txBody>
            <a:bodyPr wrap="none" rtlCol="0">
              <a:spAutoFit/>
            </a:bodyPr>
            <a:lstStyle/>
            <a:p>
              <a:pPr algn="ctr">
                <a:buNone/>
              </a:pPr>
              <a:r>
                <a:rPr lang="en-US" sz="2000" b="1" dirty="0">
                  <a:solidFill>
                    <a:schemeClr val="tx1"/>
                  </a:solidFill>
                  <a:latin typeface="Arial Narrow" pitchFamily="34" charset="0"/>
                  <a:cs typeface="AngsanaUPC" pitchFamily="18" charset="-34"/>
                </a:rPr>
                <a:t>Coal</a:t>
              </a:r>
            </a:p>
          </p:txBody>
        </p:sp>
      </p:grpSp>
      <p:grpSp>
        <p:nvGrpSpPr>
          <p:cNvPr id="6" name="Group 16"/>
          <p:cNvGrpSpPr/>
          <p:nvPr/>
        </p:nvGrpSpPr>
        <p:grpSpPr>
          <a:xfrm>
            <a:off x="4032589" y="1267599"/>
            <a:ext cx="1405542" cy="1942118"/>
            <a:chOff x="3858499" y="2575215"/>
            <a:chExt cx="1652643" cy="2278664"/>
          </a:xfrm>
        </p:grpSpPr>
        <p:pic>
          <p:nvPicPr>
            <p:cNvPr id="1038"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8499" y="2575215"/>
              <a:ext cx="1652643" cy="1697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TextBox 26"/>
            <p:cNvSpPr txBox="1"/>
            <p:nvPr/>
          </p:nvSpPr>
          <p:spPr>
            <a:xfrm>
              <a:off x="4185410" y="4384435"/>
              <a:ext cx="1070955" cy="469444"/>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21.5%</a:t>
              </a:r>
            </a:p>
          </p:txBody>
        </p:sp>
        <p:sp>
          <p:nvSpPr>
            <p:cNvPr id="38" name="TextBox 37"/>
            <p:cNvSpPr txBox="1"/>
            <p:nvPr/>
          </p:nvSpPr>
          <p:spPr>
            <a:xfrm>
              <a:off x="4269941" y="3235499"/>
              <a:ext cx="684566" cy="469444"/>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Gas</a:t>
              </a:r>
            </a:p>
          </p:txBody>
        </p:sp>
      </p:grpSp>
      <p:grpSp>
        <p:nvGrpSpPr>
          <p:cNvPr id="7" name="Group 17"/>
          <p:cNvGrpSpPr/>
          <p:nvPr/>
        </p:nvGrpSpPr>
        <p:grpSpPr>
          <a:xfrm>
            <a:off x="5789368" y="1514555"/>
            <a:ext cx="1061509" cy="1709964"/>
            <a:chOff x="5430614" y="2845318"/>
            <a:chExt cx="1248126" cy="2006280"/>
          </a:xfrm>
        </p:grpSpPr>
        <p:pic>
          <p:nvPicPr>
            <p:cNvPr id="103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7898" y="2845318"/>
              <a:ext cx="1148447" cy="1141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TextBox 27"/>
            <p:cNvSpPr txBox="1"/>
            <p:nvPr/>
          </p:nvSpPr>
          <p:spPr>
            <a:xfrm>
              <a:off x="5519201" y="4382154"/>
              <a:ext cx="1070953" cy="469444"/>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10.0%</a:t>
              </a:r>
            </a:p>
          </p:txBody>
        </p:sp>
        <p:sp>
          <p:nvSpPr>
            <p:cNvPr id="39" name="TextBox 38"/>
            <p:cNvSpPr txBox="1"/>
            <p:nvPr/>
          </p:nvSpPr>
          <p:spPr>
            <a:xfrm>
              <a:off x="5430614" y="3210960"/>
              <a:ext cx="1248126" cy="469444"/>
            </a:xfrm>
            <a:prstGeom prst="rect">
              <a:avLst/>
            </a:prstGeom>
            <a:noFill/>
          </p:spPr>
          <p:txBody>
            <a:bodyPr wrap="none" rtlCol="0">
              <a:spAutoFit/>
            </a:bodyPr>
            <a:lstStyle/>
            <a:p>
              <a:pPr algn="ctr">
                <a:buNone/>
              </a:pPr>
              <a:r>
                <a:rPr lang="en-US" sz="2000" b="1" dirty="0">
                  <a:solidFill>
                    <a:schemeClr val="tx1"/>
                  </a:solidFill>
                  <a:latin typeface="Arial Narrow" pitchFamily="34" charset="0"/>
                  <a:cs typeface="AngsanaUPC" pitchFamily="18" charset="-34"/>
                </a:rPr>
                <a:t>Biomass</a:t>
              </a:r>
            </a:p>
          </p:txBody>
        </p:sp>
      </p:grpSp>
      <p:grpSp>
        <p:nvGrpSpPr>
          <p:cNvPr id="8" name="Group 18"/>
          <p:cNvGrpSpPr/>
          <p:nvPr/>
        </p:nvGrpSpPr>
        <p:grpSpPr>
          <a:xfrm>
            <a:off x="6883148" y="1666591"/>
            <a:ext cx="784980" cy="1547512"/>
            <a:chOff x="6604605" y="3010906"/>
            <a:chExt cx="922982" cy="1815678"/>
          </a:xfrm>
        </p:grpSpPr>
        <p:pic>
          <p:nvPicPr>
            <p:cNvPr id="1040"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0772" y="3010906"/>
              <a:ext cx="830990" cy="839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extBox 28"/>
            <p:cNvSpPr txBox="1"/>
            <p:nvPr/>
          </p:nvSpPr>
          <p:spPr>
            <a:xfrm>
              <a:off x="6604605" y="4357139"/>
              <a:ext cx="903204" cy="469445"/>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5.6%</a:t>
              </a:r>
            </a:p>
          </p:txBody>
        </p:sp>
        <p:sp>
          <p:nvSpPr>
            <p:cNvPr id="40" name="TextBox 39"/>
            <p:cNvSpPr txBox="1"/>
            <p:nvPr/>
          </p:nvSpPr>
          <p:spPr>
            <a:xfrm>
              <a:off x="6705431" y="3232544"/>
              <a:ext cx="822156" cy="469444"/>
            </a:xfrm>
            <a:prstGeom prst="rect">
              <a:avLst/>
            </a:prstGeom>
            <a:noFill/>
          </p:spPr>
          <p:txBody>
            <a:bodyPr wrap="none" rtlCol="0">
              <a:spAutoFit/>
            </a:bodyPr>
            <a:lstStyle/>
            <a:p>
              <a:pPr algn="ctr">
                <a:buNone/>
              </a:pPr>
              <a:r>
                <a:rPr lang="en-US" sz="2000" b="1" dirty="0">
                  <a:solidFill>
                    <a:schemeClr val="tx1"/>
                  </a:solidFill>
                  <a:latin typeface="Arial Narrow" pitchFamily="34" charset="0"/>
                  <a:cs typeface="AngsanaUPC" pitchFamily="18" charset="-34"/>
                </a:rPr>
                <a:t>Nuke</a:t>
              </a:r>
            </a:p>
          </p:txBody>
        </p:sp>
      </p:grpSp>
      <p:grpSp>
        <p:nvGrpSpPr>
          <p:cNvPr id="11" name="Group 81"/>
          <p:cNvGrpSpPr/>
          <p:nvPr/>
        </p:nvGrpSpPr>
        <p:grpSpPr>
          <a:xfrm>
            <a:off x="7823553" y="1746962"/>
            <a:ext cx="768159" cy="1478990"/>
            <a:chOff x="7910637" y="1746962"/>
            <a:chExt cx="768159" cy="1478990"/>
          </a:xfrm>
        </p:grpSpPr>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9109" y="1746962"/>
              <a:ext cx="492338" cy="53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TextBox 29"/>
            <p:cNvSpPr txBox="1"/>
            <p:nvPr/>
          </p:nvSpPr>
          <p:spPr>
            <a:xfrm>
              <a:off x="7910637" y="2825842"/>
              <a:ext cx="768159" cy="400110"/>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2.3%</a:t>
              </a:r>
            </a:p>
          </p:txBody>
        </p:sp>
      </p:grpSp>
      <p:grpSp>
        <p:nvGrpSpPr>
          <p:cNvPr id="12" name="Group 21"/>
          <p:cNvGrpSpPr/>
          <p:nvPr/>
        </p:nvGrpSpPr>
        <p:grpSpPr>
          <a:xfrm>
            <a:off x="8332913" y="940166"/>
            <a:ext cx="868520" cy="2288470"/>
            <a:chOff x="7983828" y="2313417"/>
            <a:chExt cx="1021207" cy="2685035"/>
          </a:xfrm>
        </p:grpSpPr>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59126" y="3430317"/>
              <a:ext cx="336131" cy="39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TextBox 30"/>
            <p:cNvSpPr txBox="1"/>
            <p:nvPr/>
          </p:nvSpPr>
          <p:spPr>
            <a:xfrm>
              <a:off x="8101832" y="4529007"/>
              <a:ext cx="903203" cy="469445"/>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0.9%</a:t>
              </a:r>
            </a:p>
          </p:txBody>
        </p:sp>
        <p:sp>
          <p:nvSpPr>
            <p:cNvPr id="42" name="TextBox 41"/>
            <p:cNvSpPr txBox="1"/>
            <p:nvPr/>
          </p:nvSpPr>
          <p:spPr>
            <a:xfrm>
              <a:off x="7983828" y="2313417"/>
              <a:ext cx="969171" cy="1011109"/>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Other </a:t>
              </a:r>
            </a:p>
            <a:p>
              <a:pPr>
                <a:buNone/>
              </a:pPr>
              <a:r>
                <a:rPr lang="en-US" sz="2000" b="1" dirty="0">
                  <a:solidFill>
                    <a:schemeClr val="tx1"/>
                  </a:solidFill>
                  <a:latin typeface="Arial Narrow" pitchFamily="34" charset="0"/>
                  <a:cs typeface="AngsanaUPC" pitchFamily="18" charset="-34"/>
                </a:rPr>
                <a:t>RE</a:t>
              </a:r>
            </a:p>
          </p:txBody>
        </p:sp>
      </p:grpSp>
      <p:sp>
        <p:nvSpPr>
          <p:cNvPr id="23" name="Rectangle 22"/>
          <p:cNvSpPr/>
          <p:nvPr/>
        </p:nvSpPr>
        <p:spPr>
          <a:xfrm>
            <a:off x="5105400" y="6216309"/>
            <a:ext cx="3175877" cy="584775"/>
          </a:xfrm>
          <a:prstGeom prst="rect">
            <a:avLst/>
          </a:prstGeom>
        </p:spPr>
        <p:txBody>
          <a:bodyPr wrap="square">
            <a:spAutoFit/>
          </a:bodyPr>
          <a:lstStyle/>
          <a:p>
            <a:pPr>
              <a:buNone/>
            </a:pPr>
            <a:r>
              <a:rPr lang="en-US" sz="1400" dirty="0">
                <a:solidFill>
                  <a:schemeClr val="tx1"/>
                </a:solidFill>
                <a:latin typeface="Arial Black" pitchFamily="34" charset="0"/>
              </a:rPr>
              <a:t>Source: IEA, 2013</a:t>
            </a:r>
            <a:r>
              <a:rPr lang="en-US" dirty="0">
                <a:solidFill>
                  <a:schemeClr val="tx1"/>
                </a:solidFill>
                <a:latin typeface="Arial Black" pitchFamily="34" charset="0"/>
              </a:rPr>
              <a:t> </a:t>
            </a:r>
            <a:endParaRPr lang="en-US" dirty="0">
              <a:solidFill>
                <a:schemeClr val="tx1"/>
              </a:solidFill>
            </a:endParaRPr>
          </a:p>
        </p:txBody>
      </p:sp>
      <p:sp>
        <p:nvSpPr>
          <p:cNvPr id="43" name="Rectangle 42"/>
          <p:cNvSpPr/>
          <p:nvPr/>
        </p:nvSpPr>
        <p:spPr>
          <a:xfrm>
            <a:off x="0" y="3581400"/>
            <a:ext cx="8729307" cy="461665"/>
          </a:xfrm>
          <a:prstGeom prst="rect">
            <a:avLst/>
          </a:prstGeom>
        </p:spPr>
        <p:txBody>
          <a:bodyPr wrap="square">
            <a:spAutoFit/>
          </a:bodyPr>
          <a:lstStyle/>
          <a:p>
            <a:pPr algn="l">
              <a:buNone/>
            </a:pPr>
            <a:r>
              <a:rPr lang="en-US" sz="2400" dirty="0">
                <a:solidFill>
                  <a:schemeClr val="accent2"/>
                </a:solidFill>
                <a:latin typeface="Arial Black" pitchFamily="34" charset="0"/>
              </a:rPr>
              <a:t>2035: </a:t>
            </a:r>
            <a:r>
              <a:rPr lang="en-US" sz="2400" dirty="0">
                <a:solidFill>
                  <a:schemeClr val="tx1"/>
                </a:solidFill>
                <a:latin typeface="Arial Black" pitchFamily="34" charset="0"/>
              </a:rPr>
              <a:t>18,677 MTOE</a:t>
            </a:r>
            <a:endParaRPr lang="en-US" sz="2400" dirty="0">
              <a:solidFill>
                <a:schemeClr val="tx1"/>
              </a:solidFill>
            </a:endParaRPr>
          </a:p>
        </p:txBody>
      </p:sp>
      <p:grpSp>
        <p:nvGrpSpPr>
          <p:cNvPr id="13" name="Group 10"/>
          <p:cNvGrpSpPr/>
          <p:nvPr/>
        </p:nvGrpSpPr>
        <p:grpSpPr>
          <a:xfrm>
            <a:off x="-14585" y="4109168"/>
            <a:ext cx="2023987" cy="2364578"/>
            <a:chOff x="-101669" y="4123682"/>
            <a:chExt cx="2023987" cy="2364578"/>
          </a:xfrm>
        </p:grpSpPr>
        <p:pic>
          <p:nvPicPr>
            <p:cNvPr id="7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669" y="4123682"/>
              <a:ext cx="2023987" cy="2044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TextBox 45"/>
            <p:cNvSpPr txBox="1"/>
            <p:nvPr/>
          </p:nvSpPr>
          <p:spPr>
            <a:xfrm>
              <a:off x="462406" y="6088150"/>
              <a:ext cx="910827" cy="400110"/>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29.6%</a:t>
              </a:r>
            </a:p>
          </p:txBody>
        </p:sp>
        <p:sp>
          <p:nvSpPr>
            <p:cNvPr id="47" name="TextBox 46"/>
            <p:cNvSpPr txBox="1"/>
            <p:nvPr/>
          </p:nvSpPr>
          <p:spPr>
            <a:xfrm>
              <a:off x="553454" y="4944110"/>
              <a:ext cx="697627"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Coal </a:t>
              </a:r>
            </a:p>
          </p:txBody>
        </p:sp>
      </p:grpSp>
      <p:grpSp>
        <p:nvGrpSpPr>
          <p:cNvPr id="14" name="Group 12"/>
          <p:cNvGrpSpPr/>
          <p:nvPr/>
        </p:nvGrpSpPr>
        <p:grpSpPr>
          <a:xfrm>
            <a:off x="1999705" y="4187598"/>
            <a:ext cx="1886161" cy="2318907"/>
            <a:chOff x="1781995" y="4187598"/>
            <a:chExt cx="1886161" cy="2318907"/>
          </a:xfrm>
        </p:grpSpPr>
        <p:pic>
          <p:nvPicPr>
            <p:cNvPr id="74"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81995" y="4187598"/>
              <a:ext cx="1886161" cy="1895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0" name="TextBox 49"/>
            <p:cNvSpPr txBox="1"/>
            <p:nvPr/>
          </p:nvSpPr>
          <p:spPr>
            <a:xfrm>
              <a:off x="2276582" y="6106395"/>
              <a:ext cx="910827" cy="400110"/>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27.1%</a:t>
              </a:r>
            </a:p>
          </p:txBody>
        </p:sp>
        <p:sp>
          <p:nvSpPr>
            <p:cNvPr id="51" name="TextBox 50"/>
            <p:cNvSpPr txBox="1"/>
            <p:nvPr/>
          </p:nvSpPr>
          <p:spPr>
            <a:xfrm>
              <a:off x="2511461" y="5023968"/>
              <a:ext cx="463588"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Oil</a:t>
              </a:r>
            </a:p>
          </p:txBody>
        </p:sp>
      </p:grpSp>
      <p:grpSp>
        <p:nvGrpSpPr>
          <p:cNvPr id="15" name="Group 52"/>
          <p:cNvGrpSpPr/>
          <p:nvPr/>
        </p:nvGrpSpPr>
        <p:grpSpPr>
          <a:xfrm>
            <a:off x="3934651" y="4331968"/>
            <a:ext cx="1790700" cy="2145317"/>
            <a:chOff x="3808564" y="2552700"/>
            <a:chExt cx="1790700" cy="2145317"/>
          </a:xfrm>
        </p:grpSpPr>
        <p:pic>
          <p:nvPicPr>
            <p:cNvPr id="54"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08564" y="2552700"/>
              <a:ext cx="17907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5" name="TextBox 54"/>
            <p:cNvSpPr txBox="1"/>
            <p:nvPr/>
          </p:nvSpPr>
          <p:spPr>
            <a:xfrm>
              <a:off x="4265473" y="4297907"/>
              <a:ext cx="910827" cy="400110"/>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23.5%</a:t>
              </a:r>
            </a:p>
          </p:txBody>
        </p:sp>
        <p:sp>
          <p:nvSpPr>
            <p:cNvPr id="56" name="TextBox 55"/>
            <p:cNvSpPr txBox="1"/>
            <p:nvPr/>
          </p:nvSpPr>
          <p:spPr>
            <a:xfrm>
              <a:off x="4393714" y="3194991"/>
              <a:ext cx="582211"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Gas</a:t>
              </a:r>
            </a:p>
          </p:txBody>
        </p:sp>
      </p:grpSp>
      <p:grpSp>
        <p:nvGrpSpPr>
          <p:cNvPr id="16" name="Group 13"/>
          <p:cNvGrpSpPr/>
          <p:nvPr/>
        </p:nvGrpSpPr>
        <p:grpSpPr>
          <a:xfrm>
            <a:off x="5793339" y="4606344"/>
            <a:ext cx="1133688" cy="1609965"/>
            <a:chOff x="5822296" y="4637695"/>
            <a:chExt cx="1133688" cy="1609965"/>
          </a:xfrm>
        </p:grpSpPr>
        <p:pic>
          <p:nvPicPr>
            <p:cNvPr id="75"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22296" y="4637695"/>
              <a:ext cx="1133688" cy="1158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 name="TextBox 69"/>
            <p:cNvSpPr txBox="1"/>
            <p:nvPr/>
          </p:nvSpPr>
          <p:spPr>
            <a:xfrm>
              <a:off x="6019599" y="5847550"/>
              <a:ext cx="768159" cy="400110"/>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9.3%</a:t>
              </a:r>
            </a:p>
          </p:txBody>
        </p:sp>
        <p:sp>
          <p:nvSpPr>
            <p:cNvPr id="72" name="TextBox 71"/>
            <p:cNvSpPr txBox="1"/>
            <p:nvPr/>
          </p:nvSpPr>
          <p:spPr>
            <a:xfrm>
              <a:off x="5865838" y="5035666"/>
              <a:ext cx="1061509"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Biomass</a:t>
              </a:r>
            </a:p>
          </p:txBody>
        </p:sp>
      </p:grpSp>
      <p:grpSp>
        <p:nvGrpSpPr>
          <p:cNvPr id="17" name="Group 20"/>
          <p:cNvGrpSpPr/>
          <p:nvPr/>
        </p:nvGrpSpPr>
        <p:grpSpPr>
          <a:xfrm>
            <a:off x="6927027" y="4738812"/>
            <a:ext cx="955491" cy="1414583"/>
            <a:chOff x="6839943" y="4738812"/>
            <a:chExt cx="955491" cy="1414583"/>
          </a:xfrm>
        </p:grpSpPr>
        <p:sp>
          <p:nvSpPr>
            <p:cNvPr id="59" name="TextBox 58"/>
            <p:cNvSpPr txBox="1"/>
            <p:nvPr/>
          </p:nvSpPr>
          <p:spPr>
            <a:xfrm>
              <a:off x="6965435" y="5753285"/>
              <a:ext cx="768159" cy="400110"/>
            </a:xfrm>
            <a:prstGeom prst="rect">
              <a:avLst/>
            </a:prstGeom>
            <a:noFill/>
          </p:spPr>
          <p:txBody>
            <a:bodyPr wrap="none" rtlCol="0">
              <a:spAutoFit/>
            </a:bodyPr>
            <a:lstStyle/>
            <a:p>
              <a:pPr>
                <a:buNone/>
              </a:pPr>
              <a:r>
                <a:rPr lang="en-US" sz="2000" b="1" dirty="0">
                  <a:solidFill>
                    <a:schemeClr val="tx1"/>
                  </a:solidFill>
                  <a:effectLst>
                    <a:outerShdw blurRad="38100" dist="38100" dir="2700000" algn="tl">
                      <a:srgbClr val="000000">
                        <a:alpha val="43137"/>
                      </a:srgbClr>
                    </a:outerShdw>
                  </a:effectLst>
                </a:rPr>
                <a:t>5.5%</a:t>
              </a:r>
            </a:p>
          </p:txBody>
        </p:sp>
        <p:pic>
          <p:nvPicPr>
            <p:cNvPr id="77"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39943" y="4738812"/>
              <a:ext cx="955491" cy="970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4" name="TextBox 63"/>
            <p:cNvSpPr txBox="1"/>
            <p:nvPr/>
          </p:nvSpPr>
          <p:spPr>
            <a:xfrm>
              <a:off x="6965435" y="5040134"/>
              <a:ext cx="699230"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Nuke</a:t>
              </a:r>
            </a:p>
          </p:txBody>
        </p:sp>
      </p:grpSp>
      <p:grpSp>
        <p:nvGrpSpPr>
          <p:cNvPr id="18" name="Group 23"/>
          <p:cNvGrpSpPr/>
          <p:nvPr/>
        </p:nvGrpSpPr>
        <p:grpSpPr>
          <a:xfrm>
            <a:off x="7696200" y="4015026"/>
            <a:ext cx="832444" cy="1844079"/>
            <a:chOff x="7730867" y="4081658"/>
            <a:chExt cx="832444" cy="1844079"/>
          </a:xfrm>
        </p:grpSpPr>
        <p:sp>
          <p:nvSpPr>
            <p:cNvPr id="66" name="TextBox 65"/>
            <p:cNvSpPr txBox="1"/>
            <p:nvPr/>
          </p:nvSpPr>
          <p:spPr>
            <a:xfrm>
              <a:off x="7889276" y="5587183"/>
              <a:ext cx="652743" cy="338554"/>
            </a:xfrm>
            <a:prstGeom prst="rect">
              <a:avLst/>
            </a:prstGeom>
            <a:noFill/>
          </p:spPr>
          <p:txBody>
            <a:bodyPr wrap="none" rtlCol="0">
              <a:spAutoFit/>
            </a:bodyPr>
            <a:lstStyle/>
            <a:p>
              <a:pPr>
                <a:buNone/>
              </a:pPr>
              <a:r>
                <a:rPr lang="en-US" sz="1600" b="1" dirty="0">
                  <a:solidFill>
                    <a:schemeClr val="tx1"/>
                  </a:solidFill>
                  <a:effectLst>
                    <a:outerShdw blurRad="38100" dist="38100" dir="2700000" algn="tl">
                      <a:srgbClr val="000000">
                        <a:alpha val="43137"/>
                      </a:srgbClr>
                    </a:outerShdw>
                  </a:effectLst>
                </a:rPr>
                <a:t>2.7%</a:t>
              </a:r>
            </a:p>
          </p:txBody>
        </p:sp>
        <p:pic>
          <p:nvPicPr>
            <p:cNvPr id="68" name="Picture 1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67986" y="4926317"/>
              <a:ext cx="695325"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 name="TextBox 66"/>
            <p:cNvSpPr txBox="1"/>
            <p:nvPr/>
          </p:nvSpPr>
          <p:spPr>
            <a:xfrm>
              <a:off x="7730867" y="4081658"/>
              <a:ext cx="745717" cy="861774"/>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Other</a:t>
              </a:r>
            </a:p>
            <a:p>
              <a:pPr>
                <a:buNone/>
              </a:pPr>
              <a:r>
                <a:rPr lang="en-US" sz="2000" b="1" dirty="0">
                  <a:solidFill>
                    <a:schemeClr val="tx1"/>
                  </a:solidFill>
                  <a:latin typeface="Arial Narrow" pitchFamily="34" charset="0"/>
                  <a:cs typeface="AngsanaUPC" pitchFamily="18" charset="-34"/>
                </a:rPr>
                <a:t>RE</a:t>
              </a:r>
            </a:p>
          </p:txBody>
        </p:sp>
      </p:grpSp>
      <p:sp>
        <p:nvSpPr>
          <p:cNvPr id="80" name="TextBox 79"/>
          <p:cNvSpPr txBox="1"/>
          <p:nvPr/>
        </p:nvSpPr>
        <p:spPr>
          <a:xfrm>
            <a:off x="7713100" y="1405946"/>
            <a:ext cx="792204" cy="400110"/>
          </a:xfrm>
          <a:prstGeom prst="rect">
            <a:avLst/>
          </a:prstGeom>
          <a:noFill/>
        </p:spPr>
        <p:txBody>
          <a:bodyPr wrap="none" rtlCol="0">
            <a:spAutoFit/>
          </a:bodyPr>
          <a:lstStyle/>
          <a:p>
            <a:pPr>
              <a:buNone/>
            </a:pPr>
            <a:r>
              <a:rPr lang="en-US" sz="2000" b="1" dirty="0">
                <a:solidFill>
                  <a:schemeClr val="tx1"/>
                </a:solidFill>
                <a:latin typeface="Arial Narrow" pitchFamily="34" charset="0"/>
                <a:cs typeface="AngsanaUPC" pitchFamily="18" charset="-34"/>
              </a:rPr>
              <a:t>Hydro</a:t>
            </a:r>
          </a:p>
        </p:txBody>
      </p:sp>
      <p:sp>
        <p:nvSpPr>
          <p:cNvPr id="61" name="Rectangle 3"/>
          <p:cNvSpPr txBox="1">
            <a:spLocks noChangeArrowheads="1"/>
          </p:cNvSpPr>
          <p:nvPr/>
        </p:nvSpPr>
        <p:spPr bwMode="auto">
          <a:xfrm>
            <a:off x="411162" y="-381000"/>
            <a:ext cx="8351838" cy="10080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spcBef>
                <a:spcPct val="0"/>
              </a:spcBef>
              <a:buNone/>
              <a:defRPr/>
            </a:pPr>
            <a:r>
              <a:rPr kumimoji="1" lang="en-US" altLang="ja-JP" sz="3600" b="1" i="0" u="none" strike="noStrike" kern="0" cap="none" spc="0" normalizeH="0" baseline="0" noProof="0" dirty="0">
                <a:ln>
                  <a:noFill/>
                </a:ln>
                <a:solidFill>
                  <a:schemeClr val="accent1"/>
                </a:solidFill>
                <a:effectLst>
                  <a:outerShdw blurRad="38100" dist="38100" dir="2700000" algn="tl">
                    <a:srgbClr val="000000"/>
                  </a:outerShdw>
                </a:effectLst>
                <a:uLnTx/>
                <a:uFillTx/>
                <a:latin typeface="Calibri" pitchFamily="34" charset="0"/>
                <a:ea typeface="+mj-ea"/>
                <a:cs typeface="+mj-cs"/>
              </a:rPr>
              <a:t>Asian Energy Outlook: Next Two Decades</a:t>
            </a:r>
            <a:endParaRPr kumimoji="1" lang="en-US" sz="3200" b="1" i="0" u="none" strike="noStrike" kern="0" cap="none" spc="0" normalizeH="0" baseline="0" noProof="0" dirty="0">
              <a:ln>
                <a:noFill/>
              </a:ln>
              <a:solidFill>
                <a:schemeClr val="accent1"/>
              </a:solidFill>
              <a:effectLst/>
              <a:uLnTx/>
              <a:uFillTx/>
              <a:latin typeface="+mj-lt"/>
              <a:ea typeface="+mj-ea"/>
              <a:cs typeface="+mj-cs"/>
            </a:endParaRPr>
          </a:p>
        </p:txBody>
      </p:sp>
      <p:sp>
        <p:nvSpPr>
          <p:cNvPr id="19" name="Slide Number Placeholder 18"/>
          <p:cNvSpPr>
            <a:spLocks noGrp="1"/>
          </p:cNvSpPr>
          <p:nvPr>
            <p:ph type="sldNum" sz="quarter" idx="12"/>
          </p:nvPr>
        </p:nvSpPr>
        <p:spPr/>
        <p:txBody>
          <a:bodyPr/>
          <a:lstStyle/>
          <a:p>
            <a:pPr>
              <a:defRPr/>
            </a:pPr>
            <a:fld id="{3AA84373-0966-4B91-BEB0-547AB2847456}" type="slidenum">
              <a:rPr lang="en-US" smtClean="0"/>
              <a:pPr>
                <a:defRPr/>
              </a:pPr>
              <a:t>20</a:t>
            </a:fld>
            <a:endParaRPr lang="en-US" dirty="0"/>
          </a:p>
        </p:txBody>
      </p:sp>
    </p:spTree>
    <p:extLst>
      <p:ext uri="{BB962C8B-B14F-4D97-AF65-F5344CB8AC3E}">
        <p14:creationId xmlns:p14="http://schemas.microsoft.com/office/powerpoint/2010/main" val="2421526012"/>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1000"/>
                                        <p:tgtEl>
                                          <p:spTgt spid="80"/>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99"/>
                                          </p:stCondLst>
                                        </p:cTn>
                                        <p:tgtEl>
                                          <p:spTgt spid="43"/>
                                        </p:tgtEl>
                                        <p:attrNameLst>
                                          <p:attrName>style.visibility</p:attrName>
                                        </p:attrNameLst>
                                      </p:cBhvr>
                                      <p:to>
                                        <p:strVal val="visible"/>
                                      </p:to>
                                    </p:se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childTnLst>
                                </p:cTn>
                              </p:par>
                            </p:childTnLst>
                          </p:cTn>
                        </p:par>
                        <p:par>
                          <p:cTn id="51" fill="hold">
                            <p:stCondLst>
                              <p:cond delay="50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par>
                          <p:cTn id="55" fill="hold">
                            <p:stCondLst>
                              <p:cond delay="7000"/>
                            </p:stCondLst>
                            <p:childTnLst>
                              <p:par>
                                <p:cTn id="56" presetID="10" presetClass="entr" presetSubtype="0"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childTnLst>
                                </p:cTn>
                              </p:par>
                            </p:childTnLst>
                          </p:cTn>
                        </p:par>
                        <p:par>
                          <p:cTn id="59" fill="hold">
                            <p:stCondLst>
                              <p:cond delay="8000"/>
                            </p:stCondLst>
                            <p:childTnLst>
                              <p:par>
                                <p:cTn id="60" presetID="10"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childTnLst>
                                </p:cTn>
                              </p:par>
                            </p:childTnLst>
                          </p:cTn>
                        </p:par>
                        <p:par>
                          <p:cTn id="63" fill="hold">
                            <p:stCondLst>
                              <p:cond delay="9000"/>
                            </p:stCondLst>
                            <p:childTnLst>
                              <p:par>
                                <p:cTn id="64" presetID="10"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childTnLst>
                                </p:cTn>
                              </p:par>
                            </p:childTnLst>
                          </p:cTn>
                        </p:par>
                        <p:par>
                          <p:cTn id="67" fill="hold">
                            <p:stCondLst>
                              <p:cond delay="100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3" grpId="0"/>
      <p:bldP spid="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172200" y="6248400"/>
            <a:ext cx="1905000" cy="457200"/>
          </a:xfrm>
        </p:spPr>
        <p:txBody>
          <a:bodyPr/>
          <a:lstStyle/>
          <a:p>
            <a:pPr>
              <a:defRPr/>
            </a:pPr>
            <a:fld id="{61C37973-E143-4EF9-B050-A01FA2F57C39}" type="slidenum">
              <a:rPr lang="en-US" sz="1400">
                <a:latin typeface="Times New Roman" pitchFamily="18" charset="0"/>
              </a:rPr>
              <a:pPr>
                <a:defRPr/>
              </a:pPr>
              <a:t>21</a:t>
            </a:fld>
            <a:endParaRPr lang="en-US" sz="1400" dirty="0">
              <a:latin typeface="Times New Roman" pitchFamily="18" charset="0"/>
            </a:endParaRPr>
          </a:p>
        </p:txBody>
      </p:sp>
      <p:sp>
        <p:nvSpPr>
          <p:cNvPr id="14338" name="Rectangle 2"/>
          <p:cNvSpPr>
            <a:spLocks noGrp="1" noChangeArrowheads="1"/>
          </p:cNvSpPr>
          <p:nvPr>
            <p:ph type="title" idx="4294967295"/>
          </p:nvPr>
        </p:nvSpPr>
        <p:spPr>
          <a:xfrm>
            <a:off x="465137" y="1306010"/>
            <a:ext cx="8137525" cy="1143000"/>
          </a:xfrm>
        </p:spPr>
        <p:txBody>
          <a:bodyPr/>
          <a:lstStyle/>
          <a:p>
            <a:pPr algn="l"/>
            <a:r>
              <a:rPr lang="en-US" sz="3200" dirty="0">
                <a:solidFill>
                  <a:schemeClr val="tx2"/>
                </a:solidFill>
                <a:effectLst/>
              </a:rPr>
              <a:t>China and India are driving world energy consumption energy </a:t>
            </a:r>
            <a:br>
              <a:rPr lang="en-US" sz="3600" dirty="0">
                <a:solidFill>
                  <a:schemeClr val="tx2"/>
                </a:solidFill>
                <a:effectLst/>
              </a:rPr>
            </a:br>
            <a:r>
              <a:rPr lang="en-US" sz="2200" dirty="0">
                <a:solidFill>
                  <a:schemeClr val="tx1"/>
                </a:solidFill>
                <a:effectLst/>
              </a:rPr>
              <a:t>- </a:t>
            </a:r>
            <a:r>
              <a:rPr lang="en-US" sz="2400" b="0" dirty="0">
                <a:solidFill>
                  <a:schemeClr val="tx1"/>
                </a:solidFill>
                <a:effectLst/>
              </a:rPr>
              <a:t>56 percent in the next three decades</a:t>
            </a:r>
            <a:br>
              <a:rPr lang="en-US" sz="2400" dirty="0">
                <a:solidFill>
                  <a:schemeClr val="tx2"/>
                </a:solidFill>
                <a:effectLst/>
              </a:rPr>
            </a:br>
            <a:br>
              <a:rPr lang="en-US" sz="2400" b="0" dirty="0">
                <a:solidFill>
                  <a:srgbClr val="0033CC"/>
                </a:solidFill>
              </a:rPr>
            </a:br>
            <a:endParaRPr lang="en-US" sz="2400" dirty="0"/>
          </a:p>
        </p:txBody>
      </p:sp>
      <p:pic>
        <p:nvPicPr>
          <p:cNvPr id="2050" name="Picture 2"/>
          <p:cNvPicPr>
            <a:picLocks noChangeAspect="1" noChangeArrowheads="1"/>
          </p:cNvPicPr>
          <p:nvPr/>
        </p:nvPicPr>
        <p:blipFill>
          <a:blip r:embed="rId3" cstate="print">
            <a:lum contrast="5000"/>
            <a:extLst>
              <a:ext uri="{28A0092B-C50C-407E-A947-70E740481C1C}">
                <a14:useLocalDpi xmlns:a14="http://schemas.microsoft.com/office/drawing/2010/main" val="0"/>
              </a:ext>
            </a:extLst>
          </a:blip>
          <a:srcRect/>
          <a:stretch>
            <a:fillRect/>
          </a:stretch>
        </p:blipFill>
        <p:spPr bwMode="auto">
          <a:xfrm>
            <a:off x="792077" y="1788937"/>
            <a:ext cx="6980323" cy="415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a:xfrm>
            <a:off x="685800" y="152400"/>
            <a:ext cx="7696200" cy="1143000"/>
          </a:xfrm>
          <a:prstGeom prst="rect">
            <a:avLst/>
          </a:prstGeom>
        </p:spPr>
        <p:txBody>
          <a:bodyPr>
            <a:normAutofit/>
          </a:bodyPr>
          <a:lstStyle>
            <a:lvl1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b="1">
                <a:solidFill>
                  <a:srgbClr val="FFFF00"/>
                </a:solidFill>
                <a:effectLst>
                  <a:outerShdw blurRad="38100" dist="38100" dir="2700000" algn="tl">
                    <a:srgbClr val="000000"/>
                  </a:outerShdw>
                </a:effectLst>
                <a:latin typeface="Tahoma" pitchFamily="34" charset="0"/>
              </a:defRPr>
            </a:lvl9pPr>
          </a:lstStyle>
          <a:p>
            <a:pPr>
              <a:buNone/>
            </a:pPr>
            <a:endParaRPr lang="en-US" sz="3200" dirty="0"/>
          </a:p>
        </p:txBody>
      </p:sp>
    </p:spTree>
    <p:extLst>
      <p:ext uri="{BB962C8B-B14F-4D97-AF65-F5344CB8AC3E}">
        <p14:creationId xmlns:p14="http://schemas.microsoft.com/office/powerpoint/2010/main" val="886826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5477732" y="2091169"/>
            <a:ext cx="3663698" cy="4669134"/>
            <a:chOff x="5580601" y="2091169"/>
            <a:chExt cx="3769353" cy="4669134"/>
          </a:xfrm>
        </p:grpSpPr>
        <p:grpSp>
          <p:nvGrpSpPr>
            <p:cNvPr id="3" name="Group 20"/>
            <p:cNvGrpSpPr/>
            <p:nvPr/>
          </p:nvGrpSpPr>
          <p:grpSpPr>
            <a:xfrm>
              <a:off x="5580601" y="2091169"/>
              <a:ext cx="3769353" cy="4669134"/>
              <a:chOff x="5619979" y="1862570"/>
              <a:chExt cx="3769353" cy="4669134"/>
            </a:xfrm>
          </p:grpSpPr>
          <p:pic>
            <p:nvPicPr>
              <p:cNvPr id="614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120" b="231"/>
              <a:stretch/>
            </p:blipFill>
            <p:spPr bwMode="auto">
              <a:xfrm rot="10800000">
                <a:off x="5666063" y="1862570"/>
                <a:ext cx="3676250" cy="791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rot="10800000">
                <a:off x="5619979" y="2747925"/>
                <a:ext cx="3769353" cy="870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0364"/>
              <a:stretch/>
            </p:blipFill>
            <p:spPr bwMode="auto">
              <a:xfrm rot="10800000">
                <a:off x="5631453" y="3682741"/>
                <a:ext cx="3740506" cy="2848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TextBox 29"/>
              <p:cNvSpPr txBox="1"/>
              <p:nvPr/>
            </p:nvSpPr>
            <p:spPr>
              <a:xfrm>
                <a:off x="6615880" y="2145434"/>
                <a:ext cx="1771650" cy="307777"/>
              </a:xfrm>
              <a:prstGeom prst="rect">
                <a:avLst/>
              </a:prstGeom>
              <a:noFill/>
            </p:spPr>
            <p:txBody>
              <a:bodyPr wrap="square" rtlCol="0">
                <a:spAutoFit/>
              </a:bodyPr>
              <a:lstStyle/>
              <a:p>
                <a:pPr>
                  <a:buNone/>
                </a:pPr>
                <a:r>
                  <a:rPr lang="en-US" sz="1400" b="1" dirty="0">
                    <a:solidFill>
                      <a:srgbClr val="FFFF00"/>
                    </a:solidFill>
                  </a:rPr>
                  <a:t>Energy Efficiency</a:t>
                </a:r>
              </a:p>
            </p:txBody>
          </p:sp>
          <p:sp>
            <p:nvSpPr>
              <p:cNvPr id="31" name="TextBox 30"/>
              <p:cNvSpPr txBox="1"/>
              <p:nvPr/>
            </p:nvSpPr>
            <p:spPr>
              <a:xfrm>
                <a:off x="7067806" y="2987671"/>
                <a:ext cx="896557" cy="307777"/>
              </a:xfrm>
              <a:prstGeom prst="rect">
                <a:avLst/>
              </a:prstGeom>
              <a:noFill/>
            </p:spPr>
            <p:txBody>
              <a:bodyPr wrap="square" rtlCol="0">
                <a:spAutoFit/>
              </a:bodyPr>
              <a:lstStyle/>
              <a:p>
                <a:pPr algn="ctr">
                  <a:buNone/>
                </a:pPr>
                <a:r>
                  <a:rPr lang="en-US" sz="1400" b="1" dirty="0">
                    <a:solidFill>
                      <a:srgbClr val="002060"/>
                    </a:solidFill>
                  </a:rPr>
                  <a:t>RE</a:t>
                </a:r>
              </a:p>
            </p:txBody>
          </p:sp>
          <p:sp>
            <p:nvSpPr>
              <p:cNvPr id="32" name="TextBox 31"/>
              <p:cNvSpPr txBox="1"/>
              <p:nvPr/>
            </p:nvSpPr>
            <p:spPr>
              <a:xfrm>
                <a:off x="6710269" y="3664395"/>
                <a:ext cx="1565910" cy="630942"/>
              </a:xfrm>
              <a:prstGeom prst="rect">
                <a:avLst/>
              </a:prstGeom>
              <a:noFill/>
            </p:spPr>
            <p:txBody>
              <a:bodyPr wrap="square" rtlCol="0">
                <a:spAutoFit/>
              </a:bodyPr>
              <a:lstStyle/>
              <a:p>
                <a:pPr algn="ctr">
                  <a:buNone/>
                </a:pPr>
                <a:r>
                  <a:rPr lang="en-US" sz="1400" b="1" dirty="0">
                    <a:solidFill>
                      <a:srgbClr val="002060"/>
                    </a:solidFill>
                  </a:rPr>
                  <a:t>Fossil </a:t>
                </a:r>
              </a:p>
              <a:p>
                <a:pPr algn="ctr">
                  <a:buNone/>
                </a:pPr>
                <a:r>
                  <a:rPr lang="en-US" sz="1400" b="1" dirty="0">
                    <a:solidFill>
                      <a:srgbClr val="002060"/>
                    </a:solidFill>
                  </a:rPr>
                  <a:t>Fuels</a:t>
                </a:r>
              </a:p>
            </p:txBody>
          </p:sp>
        </p:grpSp>
        <p:sp>
          <p:nvSpPr>
            <p:cNvPr id="41" name="TextBox 40"/>
            <p:cNvSpPr txBox="1"/>
            <p:nvPr/>
          </p:nvSpPr>
          <p:spPr>
            <a:xfrm>
              <a:off x="6768103" y="5068669"/>
              <a:ext cx="1362595" cy="646331"/>
            </a:xfrm>
            <a:prstGeom prst="rect">
              <a:avLst/>
            </a:prstGeom>
            <a:noFill/>
          </p:spPr>
          <p:txBody>
            <a:bodyPr wrap="none" rtlCol="0">
              <a:spAutoFit/>
            </a:bodyPr>
            <a:lstStyle/>
            <a:p>
              <a:pPr>
                <a:buNone/>
              </a:pPr>
              <a:r>
                <a:rPr lang="en-US" sz="3600" b="1" dirty="0">
                  <a:solidFill>
                    <a:schemeClr val="tx1"/>
                  </a:solidFill>
                </a:rPr>
                <a:t>2050</a:t>
              </a:r>
              <a:r>
                <a:rPr lang="en-US" b="1" dirty="0">
                  <a:solidFill>
                    <a:schemeClr val="tx1"/>
                  </a:solidFill>
                </a:rPr>
                <a:t> </a:t>
              </a:r>
            </a:p>
          </p:txBody>
        </p:sp>
      </p:grpSp>
      <p:sp>
        <p:nvSpPr>
          <p:cNvPr id="33" name="Title 1"/>
          <p:cNvSpPr txBox="1">
            <a:spLocks/>
          </p:cNvSpPr>
          <p:nvPr/>
        </p:nvSpPr>
        <p:spPr bwMode="auto">
          <a:xfrm>
            <a:off x="-160020" y="549275"/>
            <a:ext cx="9475470" cy="974725"/>
          </a:xfrm>
          <a:prstGeom prst="rect">
            <a:avLst/>
          </a:prstGeom>
          <a:noFill/>
          <a:ln w="9525">
            <a:noFill/>
            <a:miter lim="800000"/>
            <a:headEnd/>
            <a:tailEnd/>
          </a:ln>
          <a:effectLst/>
        </p:spPr>
        <p:txBody>
          <a:bodyPr anchor="b"/>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buNone/>
              <a:defRPr/>
            </a:pPr>
            <a:r>
              <a:rPr kumimoji="1" lang="en-PH" sz="3600" b="1" dirty="0">
                <a:solidFill>
                  <a:schemeClr val="tx2"/>
                </a:solidFill>
                <a:effectLst>
                  <a:outerShdw blurRad="38100" dist="38100" dir="2700000" algn="tl">
                    <a:srgbClr val="000000"/>
                  </a:outerShdw>
                </a:effectLst>
                <a:latin typeface="Arial Black" pitchFamily="34" charset="0"/>
                <a:ea typeface="+mj-ea"/>
                <a:cs typeface="+mj-cs"/>
              </a:rPr>
              <a:t>Market Transformation:</a:t>
            </a:r>
          </a:p>
          <a:p>
            <a:pPr algn="ctr">
              <a:buNone/>
              <a:defRPr/>
            </a:pPr>
            <a:r>
              <a:rPr kumimoji="1" lang="en-PH" sz="2800" b="1" dirty="0">
                <a:solidFill>
                  <a:schemeClr val="tx2"/>
                </a:solidFill>
                <a:effectLst>
                  <a:outerShdw blurRad="38100" dist="38100" dir="2700000" algn="tl">
                    <a:srgbClr val="000000"/>
                  </a:outerShdw>
                </a:effectLst>
                <a:latin typeface="Arial Black" pitchFamily="34" charset="0"/>
                <a:ea typeface="+mj-ea"/>
                <a:cs typeface="+mj-cs"/>
              </a:rPr>
              <a:t>Unlock Asia’s Clean Energy Future</a:t>
            </a:r>
          </a:p>
        </p:txBody>
      </p:sp>
      <p:sp>
        <p:nvSpPr>
          <p:cNvPr id="39" name="Right Arrow 38"/>
          <p:cNvSpPr/>
          <p:nvPr/>
        </p:nvSpPr>
        <p:spPr bwMode="auto">
          <a:xfrm>
            <a:off x="5379948" y="3184900"/>
            <a:ext cx="901421" cy="516583"/>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2800" b="0" i="0" u="none" strike="noStrike" cap="none" normalizeH="0" baseline="0">
              <a:ln>
                <a:noFill/>
              </a:ln>
              <a:solidFill>
                <a:srgbClr val="FFFF00"/>
              </a:solidFill>
              <a:effectLst/>
              <a:latin typeface="Tahoma" pitchFamily="34" charset="0"/>
              <a:ea typeface="ＭＳ Ｐゴシック" pitchFamily="50" charset="-128"/>
            </a:endParaRPr>
          </a:p>
        </p:txBody>
      </p:sp>
      <p:grpSp>
        <p:nvGrpSpPr>
          <p:cNvPr id="4" name="Group 21"/>
          <p:cNvGrpSpPr/>
          <p:nvPr/>
        </p:nvGrpSpPr>
        <p:grpSpPr>
          <a:xfrm>
            <a:off x="76200" y="2190684"/>
            <a:ext cx="2690966" cy="3637247"/>
            <a:chOff x="-314739" y="2190684"/>
            <a:chExt cx="2887595" cy="3637247"/>
          </a:xfrm>
        </p:grpSpPr>
        <p:grpSp>
          <p:nvGrpSpPr>
            <p:cNvPr id="6" name="Group 18"/>
            <p:cNvGrpSpPr/>
            <p:nvPr/>
          </p:nvGrpSpPr>
          <p:grpSpPr>
            <a:xfrm>
              <a:off x="-314739" y="2190684"/>
              <a:ext cx="2887595" cy="2472122"/>
              <a:chOff x="-314739" y="2019234"/>
              <a:chExt cx="2887595" cy="2472122"/>
            </a:xfrm>
          </p:grpSpPr>
          <p:grpSp>
            <p:nvGrpSpPr>
              <p:cNvPr id="7" name="Group 1"/>
              <p:cNvGrpSpPr/>
              <p:nvPr/>
            </p:nvGrpSpPr>
            <p:grpSpPr>
              <a:xfrm>
                <a:off x="-314739" y="2019234"/>
                <a:ext cx="2887595" cy="2472122"/>
                <a:chOff x="541020" y="1657350"/>
                <a:chExt cx="3943350" cy="3646170"/>
              </a:xfrm>
            </p:grpSpPr>
            <p:pic>
              <p:nvPicPr>
                <p:cNvPr id="614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2720"/>
                <a:stretch/>
              </p:blipFill>
              <p:spPr bwMode="auto">
                <a:xfrm>
                  <a:off x="636270" y="3931920"/>
                  <a:ext cx="375285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41020" y="3017520"/>
                  <a:ext cx="3943350" cy="822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95"/>
                <a:stretch/>
              </p:blipFill>
              <p:spPr bwMode="auto">
                <a:xfrm>
                  <a:off x="636270" y="1657350"/>
                  <a:ext cx="3686176" cy="128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3" name="TextBox 12"/>
              <p:cNvSpPr txBox="1"/>
              <p:nvPr/>
            </p:nvSpPr>
            <p:spPr>
              <a:xfrm>
                <a:off x="729612" y="2612672"/>
                <a:ext cx="802007" cy="276999"/>
              </a:xfrm>
              <a:prstGeom prst="rect">
                <a:avLst/>
              </a:prstGeom>
              <a:noFill/>
            </p:spPr>
            <p:txBody>
              <a:bodyPr wrap="square" rtlCol="0">
                <a:spAutoFit/>
              </a:bodyPr>
              <a:lstStyle/>
              <a:p>
                <a:pPr>
                  <a:buNone/>
                </a:pPr>
                <a:r>
                  <a:rPr lang="en-US" sz="1200" b="1" dirty="0">
                    <a:solidFill>
                      <a:srgbClr val="FFFF00"/>
                    </a:solidFill>
                  </a:rPr>
                  <a:t>EE&amp;RE</a:t>
                </a:r>
              </a:p>
            </p:txBody>
          </p:sp>
          <p:sp>
            <p:nvSpPr>
              <p:cNvPr id="25" name="TextBox 24"/>
              <p:cNvSpPr txBox="1"/>
              <p:nvPr/>
            </p:nvSpPr>
            <p:spPr>
              <a:xfrm>
                <a:off x="680783" y="3066532"/>
                <a:ext cx="896557" cy="307777"/>
              </a:xfrm>
              <a:prstGeom prst="rect">
                <a:avLst/>
              </a:prstGeom>
              <a:noFill/>
            </p:spPr>
            <p:txBody>
              <a:bodyPr wrap="square" rtlCol="0">
                <a:spAutoFit/>
              </a:bodyPr>
              <a:lstStyle/>
              <a:p>
                <a:pPr algn="ctr">
                  <a:buNone/>
                </a:pPr>
                <a:r>
                  <a:rPr lang="en-US" sz="1400" b="1" dirty="0">
                    <a:solidFill>
                      <a:srgbClr val="002060"/>
                    </a:solidFill>
                  </a:rPr>
                  <a:t>Gas</a:t>
                </a:r>
              </a:p>
            </p:txBody>
          </p:sp>
          <p:sp>
            <p:nvSpPr>
              <p:cNvPr id="26" name="TextBox 25"/>
              <p:cNvSpPr txBox="1"/>
              <p:nvPr/>
            </p:nvSpPr>
            <p:spPr>
              <a:xfrm>
                <a:off x="354330" y="3702086"/>
                <a:ext cx="1565910" cy="523220"/>
              </a:xfrm>
              <a:prstGeom prst="rect">
                <a:avLst/>
              </a:prstGeom>
              <a:noFill/>
            </p:spPr>
            <p:txBody>
              <a:bodyPr wrap="square" rtlCol="0">
                <a:spAutoFit/>
              </a:bodyPr>
              <a:lstStyle/>
              <a:p>
                <a:pPr algn="ctr">
                  <a:buNone/>
                </a:pPr>
                <a:r>
                  <a:rPr lang="en-US" sz="1400" b="1" dirty="0">
                    <a:solidFill>
                      <a:srgbClr val="002060"/>
                    </a:solidFill>
                  </a:rPr>
                  <a:t>Coal/Oil/</a:t>
                </a:r>
                <a:br>
                  <a:rPr lang="en-US" sz="1400" b="1" dirty="0">
                    <a:solidFill>
                      <a:srgbClr val="002060"/>
                    </a:solidFill>
                  </a:rPr>
                </a:br>
                <a:r>
                  <a:rPr lang="en-US" sz="1400" b="1" dirty="0">
                    <a:solidFill>
                      <a:srgbClr val="002060"/>
                    </a:solidFill>
                  </a:rPr>
                  <a:t>Nuclear</a:t>
                </a:r>
              </a:p>
            </p:txBody>
          </p:sp>
        </p:grpSp>
        <p:sp>
          <p:nvSpPr>
            <p:cNvPr id="40" name="TextBox 39"/>
            <p:cNvSpPr txBox="1"/>
            <p:nvPr/>
          </p:nvSpPr>
          <p:spPr>
            <a:xfrm>
              <a:off x="15301" y="5181600"/>
              <a:ext cx="2109230" cy="646331"/>
            </a:xfrm>
            <a:prstGeom prst="rect">
              <a:avLst/>
            </a:prstGeom>
            <a:noFill/>
          </p:spPr>
          <p:txBody>
            <a:bodyPr wrap="none" rtlCol="0">
              <a:spAutoFit/>
            </a:bodyPr>
            <a:lstStyle/>
            <a:p>
              <a:pPr>
                <a:buNone/>
              </a:pPr>
              <a:r>
                <a:rPr lang="en-US" sz="3600" b="1" dirty="0">
                  <a:solidFill>
                    <a:schemeClr val="tx1">
                      <a:lumMod val="75000"/>
                    </a:schemeClr>
                  </a:solidFill>
                </a:rPr>
                <a:t>Current</a:t>
              </a:r>
              <a:r>
                <a:rPr lang="en-US" b="1" dirty="0">
                  <a:solidFill>
                    <a:schemeClr val="tx1">
                      <a:lumMod val="75000"/>
                    </a:schemeClr>
                  </a:solidFill>
                </a:rPr>
                <a:t> </a:t>
              </a:r>
            </a:p>
          </p:txBody>
        </p:sp>
      </p:grpSp>
      <p:grpSp>
        <p:nvGrpSpPr>
          <p:cNvPr id="8" name="Group 22"/>
          <p:cNvGrpSpPr/>
          <p:nvPr/>
        </p:nvGrpSpPr>
        <p:grpSpPr>
          <a:xfrm>
            <a:off x="2950093" y="2182089"/>
            <a:ext cx="2800767" cy="3609111"/>
            <a:chOff x="3064393" y="2182089"/>
            <a:chExt cx="2800767" cy="3609111"/>
          </a:xfrm>
        </p:grpSpPr>
        <p:grpSp>
          <p:nvGrpSpPr>
            <p:cNvPr id="9" name="Group 19"/>
            <p:cNvGrpSpPr/>
            <p:nvPr/>
          </p:nvGrpSpPr>
          <p:grpSpPr>
            <a:xfrm>
              <a:off x="3520342" y="2182089"/>
              <a:ext cx="1813990" cy="2493172"/>
              <a:chOff x="3520342" y="1884909"/>
              <a:chExt cx="1813990" cy="2493172"/>
            </a:xfrm>
          </p:grpSpPr>
          <p:sp>
            <p:nvSpPr>
              <p:cNvPr id="5" name="Rectangle 4"/>
              <p:cNvSpPr/>
              <p:nvPr/>
            </p:nvSpPr>
            <p:spPr bwMode="auto">
              <a:xfrm>
                <a:off x="3520342" y="3707873"/>
                <a:ext cx="1813990" cy="670208"/>
              </a:xfrm>
              <a:prstGeom prst="rect">
                <a:avLst/>
              </a:prstGeom>
              <a:solidFill>
                <a:srgbClr val="FF7C8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eaLnBrk="0" hangingPunct="0">
                  <a:spcBef>
                    <a:spcPct val="0"/>
                  </a:spcBef>
                  <a:buNone/>
                </a:pPr>
                <a:endParaRPr kumimoji="1" lang="en-US" sz="2800" b="0" i="0" u="none" strike="noStrike" cap="none" normalizeH="0" baseline="0">
                  <a:ln>
                    <a:noFill/>
                  </a:ln>
                  <a:solidFill>
                    <a:srgbClr val="FFFF00"/>
                  </a:solidFill>
                  <a:effectLst/>
                  <a:latin typeface="Tahoma" pitchFamily="34" charset="0"/>
                  <a:ea typeface="ＭＳ Ｐゴシック" pitchFamily="50" charset="-128"/>
                </a:endParaRPr>
              </a:p>
            </p:txBody>
          </p:sp>
          <p:sp>
            <p:nvSpPr>
              <p:cNvPr id="10" name="Rectangle 9"/>
              <p:cNvSpPr/>
              <p:nvPr/>
            </p:nvSpPr>
            <p:spPr bwMode="auto">
              <a:xfrm>
                <a:off x="3520342" y="2653414"/>
                <a:ext cx="1813990" cy="100084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eaLnBrk="0" hangingPunct="0">
                  <a:spcBef>
                    <a:spcPct val="0"/>
                  </a:spcBef>
                  <a:buNone/>
                </a:pPr>
                <a:endParaRPr kumimoji="1" lang="en-US" sz="2800" b="0" i="0" u="none" strike="noStrike" cap="none" normalizeH="0" baseline="0">
                  <a:ln>
                    <a:noFill/>
                  </a:ln>
                  <a:solidFill>
                    <a:srgbClr val="FFFF00"/>
                  </a:solidFill>
                  <a:effectLst/>
                  <a:latin typeface="Tahoma" pitchFamily="34" charset="0"/>
                  <a:ea typeface="ＭＳ Ｐゴシック" pitchFamily="50" charset="-128"/>
                </a:endParaRPr>
              </a:p>
            </p:txBody>
          </p:sp>
          <p:sp>
            <p:nvSpPr>
              <p:cNvPr id="11" name="Rectangle 10"/>
              <p:cNvSpPr/>
              <p:nvPr/>
            </p:nvSpPr>
            <p:spPr bwMode="auto">
              <a:xfrm>
                <a:off x="3759206" y="1884909"/>
                <a:ext cx="1346183" cy="717122"/>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eaLnBrk="0" hangingPunct="0">
                  <a:spcBef>
                    <a:spcPct val="0"/>
                  </a:spcBef>
                  <a:buNone/>
                </a:pPr>
                <a:endParaRPr kumimoji="1" lang="en-US" sz="2800" b="0" i="0" u="none" strike="noStrike" cap="none" normalizeH="0" baseline="0">
                  <a:ln>
                    <a:noFill/>
                  </a:ln>
                  <a:solidFill>
                    <a:srgbClr val="FFFF00"/>
                  </a:solidFill>
                  <a:effectLst/>
                  <a:latin typeface="Tahoma" pitchFamily="34" charset="0"/>
                  <a:ea typeface="ＭＳ Ｐゴシック" pitchFamily="50" charset="-128"/>
                </a:endParaRPr>
              </a:p>
            </p:txBody>
          </p:sp>
          <p:sp>
            <p:nvSpPr>
              <p:cNvPr id="27" name="TextBox 26"/>
              <p:cNvSpPr txBox="1"/>
              <p:nvPr/>
            </p:nvSpPr>
            <p:spPr>
              <a:xfrm>
                <a:off x="4035872" y="2161588"/>
                <a:ext cx="802007" cy="307777"/>
              </a:xfrm>
              <a:prstGeom prst="rect">
                <a:avLst/>
              </a:prstGeom>
              <a:noFill/>
            </p:spPr>
            <p:txBody>
              <a:bodyPr wrap="square" rtlCol="0">
                <a:spAutoFit/>
              </a:bodyPr>
              <a:lstStyle/>
              <a:p>
                <a:pPr>
                  <a:buNone/>
                </a:pPr>
                <a:r>
                  <a:rPr lang="en-US" sz="1400" b="1" dirty="0">
                    <a:solidFill>
                      <a:srgbClr val="FFFF00"/>
                    </a:solidFill>
                  </a:rPr>
                  <a:t>EE&amp;RE</a:t>
                </a:r>
              </a:p>
            </p:txBody>
          </p:sp>
          <p:sp>
            <p:nvSpPr>
              <p:cNvPr id="28" name="TextBox 27"/>
              <p:cNvSpPr txBox="1"/>
              <p:nvPr/>
            </p:nvSpPr>
            <p:spPr>
              <a:xfrm>
                <a:off x="4001582" y="2999946"/>
                <a:ext cx="896557" cy="307777"/>
              </a:xfrm>
              <a:prstGeom prst="rect">
                <a:avLst/>
              </a:prstGeom>
              <a:noFill/>
            </p:spPr>
            <p:txBody>
              <a:bodyPr wrap="square" rtlCol="0">
                <a:spAutoFit/>
              </a:bodyPr>
              <a:lstStyle/>
              <a:p>
                <a:pPr algn="ctr">
                  <a:buNone/>
                </a:pPr>
                <a:r>
                  <a:rPr lang="en-US" sz="1400" b="1" dirty="0">
                    <a:solidFill>
                      <a:srgbClr val="002060"/>
                    </a:solidFill>
                  </a:rPr>
                  <a:t>Gas</a:t>
                </a:r>
              </a:p>
            </p:txBody>
          </p:sp>
          <p:sp>
            <p:nvSpPr>
              <p:cNvPr id="29" name="TextBox 28"/>
              <p:cNvSpPr txBox="1"/>
              <p:nvPr/>
            </p:nvSpPr>
            <p:spPr>
              <a:xfrm>
                <a:off x="3658461" y="3837178"/>
                <a:ext cx="1565910" cy="307777"/>
              </a:xfrm>
              <a:prstGeom prst="rect">
                <a:avLst/>
              </a:prstGeom>
              <a:noFill/>
            </p:spPr>
            <p:txBody>
              <a:bodyPr wrap="square" rtlCol="0">
                <a:spAutoFit/>
              </a:bodyPr>
              <a:lstStyle/>
              <a:p>
                <a:pPr algn="ctr">
                  <a:buNone/>
                </a:pPr>
                <a:r>
                  <a:rPr lang="en-US" sz="1400" b="1" dirty="0">
                    <a:solidFill>
                      <a:srgbClr val="002060"/>
                    </a:solidFill>
                  </a:rPr>
                  <a:t>Coal/Oil/Nuclear</a:t>
                </a:r>
              </a:p>
            </p:txBody>
          </p:sp>
        </p:grpSp>
        <p:sp>
          <p:nvSpPr>
            <p:cNvPr id="43" name="TextBox 42"/>
            <p:cNvSpPr txBox="1"/>
            <p:nvPr/>
          </p:nvSpPr>
          <p:spPr>
            <a:xfrm>
              <a:off x="3064393" y="5144869"/>
              <a:ext cx="2800767" cy="646331"/>
            </a:xfrm>
            <a:prstGeom prst="rect">
              <a:avLst/>
            </a:prstGeom>
            <a:noFill/>
          </p:spPr>
          <p:txBody>
            <a:bodyPr wrap="none" rtlCol="0">
              <a:spAutoFit/>
            </a:bodyPr>
            <a:lstStyle/>
            <a:p>
              <a:pPr>
                <a:buNone/>
              </a:pPr>
              <a:r>
                <a:rPr lang="en-US" sz="3600" b="1" dirty="0">
                  <a:solidFill>
                    <a:schemeClr val="accent5">
                      <a:lumMod val="60000"/>
                      <a:lumOff val="40000"/>
                    </a:schemeClr>
                  </a:solidFill>
                </a:rPr>
                <a:t>Near-Future</a:t>
              </a:r>
              <a:endParaRPr lang="en-US" b="1" dirty="0">
                <a:solidFill>
                  <a:schemeClr val="accent5">
                    <a:lumMod val="60000"/>
                    <a:lumOff val="40000"/>
                  </a:schemeClr>
                </a:solidFill>
              </a:endParaRPr>
            </a:p>
          </p:txBody>
        </p:sp>
      </p:grpSp>
      <p:sp>
        <p:nvSpPr>
          <p:cNvPr id="38" name="Right Arrow 37"/>
          <p:cNvSpPr/>
          <p:nvPr/>
        </p:nvSpPr>
        <p:spPr bwMode="auto">
          <a:xfrm>
            <a:off x="2419810" y="3154274"/>
            <a:ext cx="894890" cy="516583"/>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2800" b="0" i="0" u="none" strike="noStrike" cap="none" normalizeH="0" baseline="0">
              <a:ln>
                <a:noFill/>
              </a:ln>
              <a:solidFill>
                <a:srgbClr val="FFFF00"/>
              </a:solidFill>
              <a:effectLst/>
              <a:latin typeface="Tahoma" pitchFamily="34" charset="0"/>
              <a:ea typeface="ＭＳ Ｐゴシック" pitchFamily="50" charset="-128"/>
            </a:endParaRPr>
          </a:p>
        </p:txBody>
      </p:sp>
      <p:sp>
        <p:nvSpPr>
          <p:cNvPr id="12" name="Slide Number Placeholder 11"/>
          <p:cNvSpPr>
            <a:spLocks noGrp="1"/>
          </p:cNvSpPr>
          <p:nvPr>
            <p:ph type="sldNum" sz="quarter" idx="12"/>
          </p:nvPr>
        </p:nvSpPr>
        <p:spPr/>
        <p:txBody>
          <a:bodyPr/>
          <a:lstStyle/>
          <a:p>
            <a:pPr>
              <a:defRPr/>
            </a:pPr>
            <a:fld id="{3A6374B6-97EF-4DCE-A3FD-B1433EF6535C}" type="slidenum">
              <a:rPr lang="en-US" smtClean="0"/>
              <a:pPr>
                <a:defRPr/>
              </a:pPr>
              <a:t>22</a:t>
            </a:fld>
            <a:endParaRPr lang="en-US" dirty="0"/>
          </a:p>
        </p:txBody>
      </p:sp>
    </p:spTree>
    <p:extLst>
      <p:ext uri="{BB962C8B-B14F-4D97-AF65-F5344CB8AC3E}">
        <p14:creationId xmlns:p14="http://schemas.microsoft.com/office/powerpoint/2010/main" val="794026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4" y="419100"/>
            <a:ext cx="9144000" cy="571500"/>
          </a:xfrm>
        </p:spPr>
        <p:txBody>
          <a:bodyPr>
            <a:noAutofit/>
          </a:bodyPr>
          <a:lstStyle/>
          <a:p>
            <a:r>
              <a:rPr lang="en-US" sz="4000" b="1" dirty="0"/>
              <a:t>2. Transport: Asia-Pacific Trends</a:t>
            </a:r>
          </a:p>
        </p:txBody>
      </p:sp>
      <p:sp>
        <p:nvSpPr>
          <p:cNvPr id="8" name="Slide Number Placeholder 7"/>
          <p:cNvSpPr>
            <a:spLocks noGrp="1"/>
          </p:cNvSpPr>
          <p:nvPr>
            <p:ph type="sldNum" sz="quarter" idx="12"/>
          </p:nvPr>
        </p:nvSpPr>
        <p:spPr/>
        <p:txBody>
          <a:bodyPr/>
          <a:lstStyle/>
          <a:p>
            <a:pPr>
              <a:defRPr/>
            </a:pPr>
            <a:fld id="{36B1F73A-7687-4B3C-9BBE-03D455DA4EEB}" type="slidenum">
              <a:rPr lang="en-US" smtClean="0"/>
              <a:pPr>
                <a:defRPr/>
              </a:pPr>
              <a:t>23</a:t>
            </a:fld>
            <a:endParaRPr lang="en-US"/>
          </a:p>
        </p:txBody>
      </p:sp>
      <p:graphicFrame>
        <p:nvGraphicFramePr>
          <p:cNvPr id="4" name="Chart 3"/>
          <p:cNvGraphicFramePr/>
          <p:nvPr>
            <p:extLst>
              <p:ext uri="{D42A27DB-BD31-4B8C-83A1-F6EECF244321}">
                <p14:modId xmlns:p14="http://schemas.microsoft.com/office/powerpoint/2010/main" val="349473022"/>
              </p:ext>
            </p:extLst>
          </p:nvPr>
        </p:nvGraphicFramePr>
        <p:xfrm>
          <a:off x="791072" y="548680"/>
          <a:ext cx="8352928" cy="62765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835" y="6452808"/>
            <a:ext cx="3435556" cy="369332"/>
          </a:xfrm>
          <a:prstGeom prst="rect">
            <a:avLst/>
          </a:prstGeom>
          <a:noFill/>
        </p:spPr>
        <p:txBody>
          <a:bodyPr wrap="none" rtlCol="0">
            <a:spAutoFit/>
          </a:bodyPr>
          <a:lstStyle/>
          <a:p>
            <a:pPr>
              <a:buNone/>
            </a:pPr>
            <a:r>
              <a:rPr lang="en-US" sz="1800" i="1" dirty="0">
                <a:solidFill>
                  <a:schemeClr val="tx1"/>
                </a:solidFill>
                <a:latin typeface="+mn-lt"/>
              </a:rPr>
              <a:t>Source: ADB and IEA, 2011</a:t>
            </a:r>
          </a:p>
        </p:txBody>
      </p:sp>
      <p:sp>
        <p:nvSpPr>
          <p:cNvPr id="3" name="TextBox 2"/>
          <p:cNvSpPr txBox="1"/>
          <p:nvPr/>
        </p:nvSpPr>
        <p:spPr>
          <a:xfrm>
            <a:off x="2483768" y="3645024"/>
            <a:ext cx="3384376" cy="830997"/>
          </a:xfrm>
          <a:prstGeom prst="rect">
            <a:avLst/>
          </a:prstGeom>
          <a:noFill/>
        </p:spPr>
        <p:txBody>
          <a:bodyPr wrap="square" rtlCol="0">
            <a:spAutoFit/>
          </a:bodyPr>
          <a:lstStyle/>
          <a:p>
            <a:pPr>
              <a:buNone/>
            </a:pPr>
            <a:r>
              <a:rPr lang="en-US" sz="2400" b="1" dirty="0">
                <a:latin typeface="+mn-lt"/>
              </a:rPr>
              <a:t>Public transport, walking, and cycling</a:t>
            </a:r>
          </a:p>
        </p:txBody>
      </p:sp>
      <p:sp>
        <p:nvSpPr>
          <p:cNvPr id="6" name="TextBox 5"/>
          <p:cNvSpPr txBox="1"/>
          <p:nvPr/>
        </p:nvSpPr>
        <p:spPr>
          <a:xfrm>
            <a:off x="4703164" y="2757635"/>
            <a:ext cx="3493265" cy="461665"/>
          </a:xfrm>
          <a:prstGeom prst="rect">
            <a:avLst/>
          </a:prstGeom>
          <a:noFill/>
        </p:spPr>
        <p:txBody>
          <a:bodyPr wrap="none" rtlCol="0">
            <a:spAutoFit/>
          </a:bodyPr>
          <a:lstStyle/>
          <a:p>
            <a:pPr>
              <a:buNone/>
            </a:pPr>
            <a:r>
              <a:rPr lang="en-US" sz="2400" b="1" dirty="0">
                <a:solidFill>
                  <a:schemeClr val="bg1"/>
                </a:solidFill>
                <a:latin typeface="+mn-lt"/>
              </a:rPr>
              <a:t>Cars and motorcycles</a:t>
            </a:r>
          </a:p>
        </p:txBody>
      </p:sp>
      <p:sp>
        <p:nvSpPr>
          <p:cNvPr id="7" name="TextBox 6"/>
          <p:cNvSpPr txBox="1"/>
          <p:nvPr/>
        </p:nvSpPr>
        <p:spPr>
          <a:xfrm rot="16200000">
            <a:off x="-965095" y="3043117"/>
            <a:ext cx="2510623" cy="369332"/>
          </a:xfrm>
          <a:prstGeom prst="rect">
            <a:avLst/>
          </a:prstGeom>
          <a:noFill/>
        </p:spPr>
        <p:txBody>
          <a:bodyPr wrap="none" rtlCol="0">
            <a:spAutoFit/>
          </a:bodyPr>
          <a:lstStyle/>
          <a:p>
            <a:r>
              <a:rPr lang="en-US" sz="1800" b="1" dirty="0">
                <a:solidFill>
                  <a:schemeClr val="tx1"/>
                </a:solidFill>
                <a:latin typeface="+mn-lt"/>
              </a:rPr>
              <a:t>Mode share (p-km)</a:t>
            </a:r>
          </a:p>
        </p:txBody>
      </p:sp>
    </p:spTree>
    <p:extLst>
      <p:ext uri="{BB962C8B-B14F-4D97-AF65-F5344CB8AC3E}">
        <p14:creationId xmlns:p14="http://schemas.microsoft.com/office/powerpoint/2010/main" val="16802107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29" y="533400"/>
            <a:ext cx="5220071" cy="571500"/>
          </a:xfrm>
        </p:spPr>
        <p:txBody>
          <a:bodyPr>
            <a:normAutofit/>
          </a:bodyPr>
          <a:lstStyle/>
          <a:p>
            <a:r>
              <a:rPr lang="en-US" sz="2400" b="1" dirty="0">
                <a:latin typeface="+mn-lt"/>
              </a:rPr>
              <a:t>Lag times</a:t>
            </a:r>
          </a:p>
        </p:txBody>
      </p:sp>
      <p:sp>
        <p:nvSpPr>
          <p:cNvPr id="10" name="Slide Number Placeholder 9"/>
          <p:cNvSpPr>
            <a:spLocks noGrp="1"/>
          </p:cNvSpPr>
          <p:nvPr>
            <p:ph type="sldNum" sz="quarter" idx="12"/>
          </p:nvPr>
        </p:nvSpPr>
        <p:spPr/>
        <p:txBody>
          <a:bodyPr/>
          <a:lstStyle/>
          <a:p>
            <a:pPr>
              <a:defRPr/>
            </a:pPr>
            <a:fld id="{36B1F73A-7687-4B3C-9BBE-03D455DA4EEB}" type="slidenum">
              <a:rPr lang="en-US" smtClean="0"/>
              <a:pPr>
                <a:defRPr/>
              </a:pPr>
              <a:t>24</a:t>
            </a:fld>
            <a:endParaRPr lang="en-US"/>
          </a:p>
        </p:txBody>
      </p:sp>
      <p:graphicFrame>
        <p:nvGraphicFramePr>
          <p:cNvPr id="4" name="Chart 3"/>
          <p:cNvGraphicFramePr/>
          <p:nvPr>
            <p:extLst>
              <p:ext uri="{D42A27DB-BD31-4B8C-83A1-F6EECF244321}">
                <p14:modId xmlns:p14="http://schemas.microsoft.com/office/powerpoint/2010/main" val="572507993"/>
              </p:ext>
            </p:extLst>
          </p:nvPr>
        </p:nvGraphicFramePr>
        <p:xfrm>
          <a:off x="1305049" y="1010816"/>
          <a:ext cx="3780928" cy="54124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944786" y="2356591"/>
            <a:ext cx="1519243" cy="707886"/>
          </a:xfrm>
          <a:prstGeom prst="rect">
            <a:avLst/>
          </a:prstGeom>
          <a:noFill/>
        </p:spPr>
        <p:txBody>
          <a:bodyPr wrap="square" rtlCol="0">
            <a:spAutoFit/>
          </a:bodyPr>
          <a:lstStyle/>
          <a:p>
            <a:pPr>
              <a:buNone/>
            </a:pPr>
            <a:r>
              <a:rPr lang="en-US" sz="2000" b="1" dirty="0">
                <a:solidFill>
                  <a:schemeClr val="bg1"/>
                </a:solidFill>
                <a:latin typeface="+mn-lt"/>
              </a:rPr>
              <a:t>Public transport</a:t>
            </a:r>
          </a:p>
        </p:txBody>
      </p:sp>
      <p:sp>
        <p:nvSpPr>
          <p:cNvPr id="6" name="TextBox 5"/>
          <p:cNvSpPr txBox="1"/>
          <p:nvPr/>
        </p:nvSpPr>
        <p:spPr>
          <a:xfrm>
            <a:off x="2573378" y="4221629"/>
            <a:ext cx="1781302" cy="707886"/>
          </a:xfrm>
          <a:prstGeom prst="rect">
            <a:avLst/>
          </a:prstGeom>
          <a:noFill/>
        </p:spPr>
        <p:txBody>
          <a:bodyPr wrap="square" rtlCol="0">
            <a:spAutoFit/>
          </a:bodyPr>
          <a:lstStyle/>
          <a:p>
            <a:pPr>
              <a:buNone/>
            </a:pPr>
            <a:r>
              <a:rPr lang="en-US" sz="2000" b="1" dirty="0">
                <a:solidFill>
                  <a:schemeClr val="bg1"/>
                </a:solidFill>
                <a:latin typeface="+mn-lt"/>
              </a:rPr>
              <a:t>Cars and motorcycles</a:t>
            </a:r>
          </a:p>
        </p:txBody>
      </p:sp>
      <p:sp>
        <p:nvSpPr>
          <p:cNvPr id="7" name="TextBox 6"/>
          <p:cNvSpPr txBox="1"/>
          <p:nvPr/>
        </p:nvSpPr>
        <p:spPr>
          <a:xfrm rot="16200000">
            <a:off x="-786347" y="2939706"/>
            <a:ext cx="3147015" cy="461665"/>
          </a:xfrm>
          <a:prstGeom prst="rect">
            <a:avLst/>
          </a:prstGeom>
          <a:noFill/>
        </p:spPr>
        <p:txBody>
          <a:bodyPr wrap="none" rtlCol="0">
            <a:spAutoFit/>
          </a:bodyPr>
          <a:lstStyle/>
          <a:p>
            <a:pPr>
              <a:buNone/>
            </a:pPr>
            <a:r>
              <a:rPr lang="en-US" sz="2400" b="1" dirty="0">
                <a:solidFill>
                  <a:schemeClr val="tx1"/>
                </a:solidFill>
                <a:latin typeface="+mn-lt"/>
              </a:rPr>
              <a:t>Mode share (p-km)</a:t>
            </a:r>
          </a:p>
        </p:txBody>
      </p:sp>
      <p:sp>
        <p:nvSpPr>
          <p:cNvPr id="8" name="Rectangle 7"/>
          <p:cNvSpPr/>
          <p:nvPr/>
        </p:nvSpPr>
        <p:spPr>
          <a:xfrm>
            <a:off x="5220071" y="-7590"/>
            <a:ext cx="392392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p:cNvSpPr txBox="1"/>
          <p:nvPr/>
        </p:nvSpPr>
        <p:spPr>
          <a:xfrm>
            <a:off x="5623718" y="2467303"/>
            <a:ext cx="3376266" cy="2308324"/>
          </a:xfrm>
          <a:prstGeom prst="rect">
            <a:avLst/>
          </a:prstGeom>
          <a:noFill/>
        </p:spPr>
        <p:txBody>
          <a:bodyPr wrap="square">
            <a:spAutoFit/>
          </a:bodyPr>
          <a:lstStyle/>
          <a:p>
            <a:pPr algn="ctr">
              <a:buNone/>
              <a:defRPr/>
            </a:pPr>
            <a:r>
              <a:rPr lang="en-US" sz="3600" b="1" dirty="0">
                <a:solidFill>
                  <a:schemeClr val="tx2"/>
                </a:solidFill>
                <a:latin typeface="+mn-lt"/>
                <a:cs typeface="Arial" charset="0"/>
              </a:rPr>
              <a:t>The trend for the next 5 to 8 years is fixed </a:t>
            </a:r>
          </a:p>
        </p:txBody>
      </p:sp>
    </p:spTree>
    <p:extLst>
      <p:ext uri="{BB962C8B-B14F-4D97-AF65-F5344CB8AC3E}">
        <p14:creationId xmlns:p14="http://schemas.microsoft.com/office/powerpoint/2010/main" val="353970296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839787"/>
          </a:xfrm>
        </p:spPr>
        <p:txBody>
          <a:bodyPr/>
          <a:lstStyle/>
          <a:p>
            <a:r>
              <a:rPr lang="en-US" dirty="0"/>
              <a:t>Transport</a:t>
            </a:r>
          </a:p>
        </p:txBody>
      </p:sp>
      <p:sp>
        <p:nvSpPr>
          <p:cNvPr id="5" name="Content Placeholder 4"/>
          <p:cNvSpPr>
            <a:spLocks noGrp="1"/>
          </p:cNvSpPr>
          <p:nvPr>
            <p:ph idx="1"/>
          </p:nvPr>
        </p:nvSpPr>
        <p:spPr>
          <a:xfrm>
            <a:off x="685800" y="1371600"/>
            <a:ext cx="7772400" cy="4114800"/>
          </a:xfrm>
        </p:spPr>
        <p:txBody>
          <a:bodyPr/>
          <a:lstStyle/>
          <a:p>
            <a:r>
              <a:rPr lang="en-US" dirty="0"/>
              <a:t>Need to transform the transport sector( public transport , EVs ,…)</a:t>
            </a:r>
          </a:p>
          <a:p>
            <a:r>
              <a:rPr lang="en-US" dirty="0"/>
              <a:t>Metro projects , e-vehicles , Railways, Inland waters ,Non-motorized transport and Integrated Urban transport</a:t>
            </a:r>
          </a:p>
          <a:p>
            <a:r>
              <a:rPr lang="en-US" dirty="0">
                <a:latin typeface="Arial" panose="020B0604020202020204" pitchFamily="34" charset="0"/>
                <a:cs typeface="Arial" panose="020B0604020202020204" pitchFamily="34" charset="0"/>
              </a:rPr>
              <a:t>Need for a new approach to transport financing and investment</a:t>
            </a:r>
            <a:endParaRPr lang="en-US" dirty="0"/>
          </a:p>
        </p:txBody>
      </p:sp>
      <p:sp>
        <p:nvSpPr>
          <p:cNvPr id="3" name="Slide Number Placeholder 2"/>
          <p:cNvSpPr>
            <a:spLocks noGrp="1"/>
          </p:cNvSpPr>
          <p:nvPr>
            <p:ph type="sldNum" sz="quarter" idx="12"/>
          </p:nvPr>
        </p:nvSpPr>
        <p:spPr/>
        <p:txBody>
          <a:bodyPr/>
          <a:lstStyle/>
          <a:p>
            <a:pPr>
              <a:defRPr/>
            </a:pPr>
            <a:fld id="{749B025E-5B4B-410B-B480-2BA76D35867B}" type="slidenum">
              <a:rPr lang="en-US" smtClean="0"/>
              <a:pPr>
                <a:defRPr/>
              </a:pPr>
              <a:t>25</a:t>
            </a:fld>
            <a:endParaRPr lang="en-US" dirty="0"/>
          </a:p>
        </p:txBody>
      </p:sp>
    </p:spTree>
    <p:extLst>
      <p:ext uri="{BB962C8B-B14F-4D97-AF65-F5344CB8AC3E}">
        <p14:creationId xmlns:p14="http://schemas.microsoft.com/office/powerpoint/2010/main" val="17124152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700"/>
            <a:ext cx="7772400" cy="839787"/>
          </a:xfrm>
        </p:spPr>
        <p:txBody>
          <a:bodyPr/>
          <a:lstStyle/>
          <a:p>
            <a:r>
              <a:rPr lang="en-US" dirty="0"/>
              <a:t>Electric Vehicles</a:t>
            </a:r>
          </a:p>
        </p:txBody>
      </p:sp>
      <p:sp>
        <p:nvSpPr>
          <p:cNvPr id="3" name="Content Placeholder 2"/>
          <p:cNvSpPr>
            <a:spLocks noGrp="1"/>
          </p:cNvSpPr>
          <p:nvPr>
            <p:ph idx="1"/>
          </p:nvPr>
        </p:nvSpPr>
        <p:spPr>
          <a:xfrm>
            <a:off x="533400" y="1295400"/>
            <a:ext cx="7772400" cy="4114800"/>
          </a:xfrm>
        </p:spPr>
        <p:txBody>
          <a:bodyPr/>
          <a:lstStyle/>
          <a:p>
            <a:r>
              <a:rPr lang="en-US" sz="2400" dirty="0"/>
              <a:t>Worldwide stock surpassed 2 million units in 2016. </a:t>
            </a:r>
          </a:p>
          <a:p>
            <a:r>
              <a:rPr lang="en-US" sz="2400" dirty="0"/>
              <a:t>China, US and Europe account for 90% of all EVs sold around the world.</a:t>
            </a:r>
          </a:p>
          <a:p>
            <a:r>
              <a:rPr lang="en-US" sz="2400" dirty="0"/>
              <a:t>Projected 30 million by 2025 and 150 million in 2040( reducing oil demand by around 1.3 </a:t>
            </a:r>
            <a:r>
              <a:rPr lang="en-US" sz="2400" dirty="0" err="1"/>
              <a:t>mb</a:t>
            </a:r>
            <a:r>
              <a:rPr lang="en-US" sz="2400" dirty="0"/>
              <a:t>/day)</a:t>
            </a:r>
          </a:p>
          <a:p>
            <a:r>
              <a:rPr lang="en-US" sz="2400" dirty="0"/>
              <a:t>India target 2030, France and UK in the next 20 years , Sri Lanka started charging stations and commitments Manufacturers</a:t>
            </a:r>
          </a:p>
          <a:p>
            <a:r>
              <a:rPr lang="en-US" sz="2400" dirty="0"/>
              <a:t>Major car manufacturers (BMW, Ford, Honda, </a:t>
            </a:r>
            <a:r>
              <a:rPr lang="en-US" sz="2400" dirty="0" err="1"/>
              <a:t>etc</a:t>
            </a:r>
            <a:r>
              <a:rPr lang="en-US" sz="2400" dirty="0"/>
              <a:t>) have targets to produce at least 1-2 million EVs by 2025.</a:t>
            </a:r>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26</a:t>
            </a:fld>
            <a:endParaRPr lang="en-US" dirty="0"/>
          </a:p>
        </p:txBody>
      </p:sp>
    </p:spTree>
    <p:extLst>
      <p:ext uri="{BB962C8B-B14F-4D97-AF65-F5344CB8AC3E}">
        <p14:creationId xmlns:p14="http://schemas.microsoft.com/office/powerpoint/2010/main" val="416478634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76200"/>
            <a:ext cx="9144000" cy="1143000"/>
          </a:xfrm>
        </p:spPr>
        <p:txBody>
          <a:bodyPr>
            <a:noAutofit/>
          </a:bodyPr>
          <a:lstStyle/>
          <a:p>
            <a:r>
              <a:rPr lang="en-US" sz="3600" b="1" dirty="0"/>
              <a:t>3. Urbanization: growth at an unprecedented rate</a:t>
            </a:r>
          </a:p>
        </p:txBody>
      </p:sp>
      <p:sp>
        <p:nvSpPr>
          <p:cNvPr id="6" name="Slide Number Placeholder 5"/>
          <p:cNvSpPr>
            <a:spLocks noGrp="1"/>
          </p:cNvSpPr>
          <p:nvPr>
            <p:ph type="sldNum" sz="quarter" idx="12"/>
          </p:nvPr>
        </p:nvSpPr>
        <p:spPr/>
        <p:txBody>
          <a:bodyPr/>
          <a:lstStyle/>
          <a:p>
            <a:pPr>
              <a:defRPr/>
            </a:pPr>
            <a:fld id="{88EDEEED-9E22-4DAD-9486-DEF7D85763B5}" type="slidenum">
              <a:rPr lang="en-US" smtClean="0"/>
              <a:pPr>
                <a:defRPr/>
              </a:pPr>
              <a:t>27</a:t>
            </a:fld>
            <a:endParaRPr lang="en-US"/>
          </a:p>
        </p:txBody>
      </p:sp>
      <p:sp>
        <p:nvSpPr>
          <p:cNvPr id="5" name="Content Placeholder 4"/>
          <p:cNvSpPr>
            <a:spLocks noGrp="1"/>
          </p:cNvSpPr>
          <p:nvPr>
            <p:ph sz="half" idx="4294967295"/>
          </p:nvPr>
        </p:nvSpPr>
        <p:spPr>
          <a:xfrm>
            <a:off x="457200" y="1371600"/>
            <a:ext cx="4546600" cy="5010150"/>
          </a:xfrm>
        </p:spPr>
        <p:txBody>
          <a:bodyPr>
            <a:normAutofit fontScale="92500" lnSpcReduction="20000"/>
          </a:bodyPr>
          <a:lstStyle/>
          <a:p>
            <a:r>
              <a:rPr lang="en-US" dirty="0"/>
              <a:t>Urban areas account for 84% of global GDP</a:t>
            </a:r>
          </a:p>
          <a:p>
            <a:r>
              <a:rPr lang="en-US" dirty="0"/>
              <a:t>600 cities account for 60% of GDP (50% of these cities are in Asia)</a:t>
            </a:r>
          </a:p>
          <a:p>
            <a:r>
              <a:rPr lang="en-US" dirty="0"/>
              <a:t>577 second-tier cities to account for 50% of global GDP by 2025</a:t>
            </a:r>
          </a:p>
        </p:txBody>
      </p:sp>
      <p:sp>
        <p:nvSpPr>
          <p:cNvPr id="7" name="TextBox 6"/>
          <p:cNvSpPr txBox="1"/>
          <p:nvPr/>
        </p:nvSpPr>
        <p:spPr>
          <a:xfrm>
            <a:off x="408074" y="6525344"/>
            <a:ext cx="7592925" cy="276999"/>
          </a:xfrm>
          <a:prstGeom prst="rect">
            <a:avLst/>
          </a:prstGeom>
          <a:noFill/>
        </p:spPr>
        <p:txBody>
          <a:bodyPr wrap="square" rtlCol="0">
            <a:spAutoFit/>
          </a:bodyPr>
          <a:lstStyle/>
          <a:p>
            <a:pPr>
              <a:buNone/>
            </a:pPr>
            <a:r>
              <a:rPr lang="en-US" sz="1200" dirty="0">
                <a:solidFill>
                  <a:schemeClr val="tx1"/>
                </a:solidFill>
              </a:rPr>
              <a:t>Source: McKinsey Global Institute. 2011. </a:t>
            </a:r>
            <a:r>
              <a:rPr lang="en-US" sz="1200" i="1" dirty="0">
                <a:solidFill>
                  <a:schemeClr val="tx1"/>
                </a:solidFill>
              </a:rPr>
              <a:t>Urban world: Mapping of the economic power of cities</a:t>
            </a:r>
            <a:r>
              <a:rPr lang="en-US" sz="1200" dirty="0">
                <a:solidFill>
                  <a:schemeClr val="tx1"/>
                </a:solidFill>
              </a:rPr>
              <a:t>.</a:t>
            </a:r>
          </a:p>
        </p:txBody>
      </p:sp>
      <p:pic>
        <p:nvPicPr>
          <p:cNvPr id="1027" name="Picture 3"/>
          <p:cNvPicPr>
            <a:picLocks noChangeAspect="1" noChangeArrowheads="1"/>
          </p:cNvPicPr>
          <p:nvPr/>
        </p:nvPicPr>
        <p:blipFill>
          <a:blip r:embed="rId3" cstate="print"/>
          <a:srcRect/>
          <a:stretch>
            <a:fillRect/>
          </a:stretch>
        </p:blipFill>
        <p:spPr bwMode="auto">
          <a:xfrm>
            <a:off x="5174415" y="1600200"/>
            <a:ext cx="3740985" cy="4267200"/>
          </a:xfrm>
          <a:prstGeom prst="rect">
            <a:avLst/>
          </a:prstGeom>
          <a:noFill/>
          <a:ln w="9525">
            <a:noFill/>
            <a:miter lim="800000"/>
            <a:headEnd/>
            <a:tailEnd/>
          </a:ln>
        </p:spPr>
      </p:pic>
    </p:spTree>
    <p:extLst>
      <p:ext uri="{BB962C8B-B14F-4D97-AF65-F5344CB8AC3E}">
        <p14:creationId xmlns:p14="http://schemas.microsoft.com/office/powerpoint/2010/main" val="18367207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17_153145.jpg"/>
          <p:cNvPicPr/>
          <p:nvPr/>
        </p:nvPicPr>
        <p:blipFill>
          <a:blip r:embed="rId3" cstate="print"/>
          <a:srcRect r="12857"/>
          <a:stretch>
            <a:fillRect/>
          </a:stretch>
        </p:blipFill>
        <p:spPr>
          <a:xfrm>
            <a:off x="0" y="0"/>
            <a:ext cx="4648200" cy="3429000"/>
          </a:xfrm>
          <a:prstGeom prst="rect">
            <a:avLst/>
          </a:prstGeom>
          <a:noFill/>
          <a:ln>
            <a:noFill/>
          </a:ln>
        </p:spPr>
      </p:pic>
      <p:pic>
        <p:nvPicPr>
          <p:cNvPr id="3074" name="Picture 2" descr="http://images.world66.com/ci/ty/_l/city_lights_taken_galleryfull"/>
          <p:cNvPicPr>
            <a:picLocks noChangeAspect="1" noChangeArrowheads="1"/>
          </p:cNvPicPr>
          <p:nvPr/>
        </p:nvPicPr>
        <p:blipFill>
          <a:blip r:embed="rId4" cstate="print"/>
          <a:srcRect/>
          <a:stretch>
            <a:fillRect/>
          </a:stretch>
        </p:blipFill>
        <p:spPr bwMode="auto">
          <a:xfrm>
            <a:off x="4546601" y="0"/>
            <a:ext cx="4597399" cy="3448050"/>
          </a:xfrm>
          <a:prstGeom prst="rect">
            <a:avLst/>
          </a:prstGeom>
          <a:noFill/>
        </p:spPr>
      </p:pic>
      <p:pic>
        <p:nvPicPr>
          <p:cNvPr id="17" name="Picture 16" descr="k19_20520105.jpg"/>
          <p:cNvPicPr/>
          <p:nvPr/>
        </p:nvPicPr>
        <p:blipFill>
          <a:blip r:embed="rId5" cstate="print"/>
          <a:stretch>
            <a:fillRect/>
          </a:stretch>
        </p:blipFill>
        <p:spPr>
          <a:xfrm>
            <a:off x="0" y="3429000"/>
            <a:ext cx="4572000" cy="3429000"/>
          </a:xfrm>
          <a:prstGeom prst="rect">
            <a:avLst/>
          </a:prstGeom>
          <a:no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p:spPr>
      </p:pic>
      <p:sp>
        <p:nvSpPr>
          <p:cNvPr id="8" name="Rectangle 7"/>
          <p:cNvSpPr/>
          <p:nvPr/>
        </p:nvSpPr>
        <p:spPr>
          <a:xfrm>
            <a:off x="3820" y="6280740"/>
            <a:ext cx="4568180" cy="584775"/>
          </a:xfrm>
          <a:prstGeom prst="rect">
            <a:avLst/>
          </a:prstGeom>
          <a:solidFill>
            <a:schemeClr val="bg2"/>
          </a:solidFill>
        </p:spPr>
        <p:txBody>
          <a:bodyPr wrap="square" anchor="ctr">
            <a:spAutoFit/>
          </a:bodyPr>
          <a:lstStyle/>
          <a:p>
            <a:pPr marL="576263" indent="-347663" fontAlgn="auto">
              <a:spcBef>
                <a:spcPts val="200"/>
              </a:spcBef>
              <a:spcAft>
                <a:spcPts val="0"/>
              </a:spcAft>
              <a:buClr>
                <a:srgbClr val="FF0000"/>
              </a:buClr>
              <a:buSzPct val="95000"/>
              <a:buFontTx/>
              <a:buNone/>
              <a:tabLst>
                <a:tab pos="2286000" algn="l"/>
              </a:tabLst>
              <a:defRPr/>
            </a:pPr>
            <a:r>
              <a:rPr lang="en-GB" dirty="0">
                <a:solidFill>
                  <a:schemeClr val="tx2"/>
                </a:solidFill>
                <a:latin typeface="Tahoma" pitchFamily="34" charset="0"/>
                <a:cs typeface="Tahoma" pitchFamily="34" charset="0"/>
              </a:rPr>
              <a:t>Climate Change</a:t>
            </a:r>
          </a:p>
        </p:txBody>
      </p:sp>
      <p:sp>
        <p:nvSpPr>
          <p:cNvPr id="9" name="Rectangle 8"/>
          <p:cNvSpPr/>
          <p:nvPr/>
        </p:nvSpPr>
        <p:spPr>
          <a:xfrm>
            <a:off x="4561306" y="6273225"/>
            <a:ext cx="4582694" cy="584775"/>
          </a:xfrm>
          <a:prstGeom prst="rect">
            <a:avLst/>
          </a:prstGeom>
          <a:solidFill>
            <a:schemeClr val="bg2"/>
          </a:solidFill>
        </p:spPr>
        <p:txBody>
          <a:bodyPr wrap="square" anchor="ctr">
            <a:spAutoFit/>
          </a:bodyPr>
          <a:lstStyle/>
          <a:p>
            <a:pPr marL="576263" indent="-347663" fontAlgn="auto">
              <a:spcBef>
                <a:spcPts val="200"/>
              </a:spcBef>
              <a:spcAft>
                <a:spcPts val="0"/>
              </a:spcAft>
              <a:buClr>
                <a:srgbClr val="FF0000"/>
              </a:buClr>
              <a:buSzPct val="95000"/>
              <a:buFontTx/>
              <a:buNone/>
              <a:tabLst>
                <a:tab pos="2286000" algn="l"/>
              </a:tabLst>
              <a:defRPr/>
            </a:pPr>
            <a:r>
              <a:rPr lang="en-GB" dirty="0">
                <a:solidFill>
                  <a:schemeClr val="tx2"/>
                </a:solidFill>
                <a:latin typeface="Tahoma" pitchFamily="34" charset="0"/>
                <a:cs typeface="Tahoma" pitchFamily="34" charset="0"/>
              </a:rPr>
              <a:t>Environment</a:t>
            </a:r>
          </a:p>
        </p:txBody>
      </p:sp>
      <p:sp>
        <p:nvSpPr>
          <p:cNvPr id="10" name="Rectangle 9"/>
          <p:cNvSpPr/>
          <p:nvPr/>
        </p:nvSpPr>
        <p:spPr>
          <a:xfrm>
            <a:off x="4495800" y="2"/>
            <a:ext cx="4648200" cy="584775"/>
          </a:xfrm>
          <a:prstGeom prst="rect">
            <a:avLst/>
          </a:prstGeom>
          <a:solidFill>
            <a:schemeClr val="bg2"/>
          </a:solidFill>
        </p:spPr>
        <p:txBody>
          <a:bodyPr wrap="square" anchor="ctr">
            <a:spAutoFit/>
          </a:bodyPr>
          <a:lstStyle/>
          <a:p>
            <a:pPr marL="576263" indent="-347663" fontAlgn="auto">
              <a:spcBef>
                <a:spcPts val="200"/>
              </a:spcBef>
              <a:spcAft>
                <a:spcPts val="0"/>
              </a:spcAft>
              <a:buClr>
                <a:srgbClr val="FF0000"/>
              </a:buClr>
              <a:buSzPct val="95000"/>
              <a:buFontTx/>
              <a:buNone/>
              <a:tabLst>
                <a:tab pos="2286000" algn="l"/>
              </a:tabLst>
              <a:defRPr/>
            </a:pPr>
            <a:r>
              <a:rPr lang="en-US" dirty="0">
                <a:solidFill>
                  <a:schemeClr val="tx2"/>
                </a:solidFill>
                <a:latin typeface="Tahoma" pitchFamily="34" charset="0"/>
                <a:cs typeface="Tahoma" pitchFamily="34" charset="0"/>
              </a:rPr>
              <a:t>Energy</a:t>
            </a:r>
            <a:endParaRPr lang="en-GB" dirty="0">
              <a:solidFill>
                <a:schemeClr val="tx2"/>
              </a:solidFill>
              <a:latin typeface="Tahoma" pitchFamily="34" charset="0"/>
              <a:cs typeface="Tahoma" pitchFamily="34" charset="0"/>
            </a:endParaRPr>
          </a:p>
        </p:txBody>
      </p:sp>
      <p:sp>
        <p:nvSpPr>
          <p:cNvPr id="11" name="Rectangle 10"/>
          <p:cNvSpPr/>
          <p:nvPr/>
        </p:nvSpPr>
        <p:spPr>
          <a:xfrm>
            <a:off x="0" y="0"/>
            <a:ext cx="4568180" cy="584775"/>
          </a:xfrm>
          <a:prstGeom prst="rect">
            <a:avLst/>
          </a:prstGeom>
          <a:solidFill>
            <a:schemeClr val="bg2"/>
          </a:solidFill>
        </p:spPr>
        <p:txBody>
          <a:bodyPr wrap="square" anchor="ctr">
            <a:spAutoFit/>
          </a:bodyPr>
          <a:lstStyle/>
          <a:p>
            <a:pPr marL="576263" indent="-347663" fontAlgn="auto">
              <a:spcBef>
                <a:spcPts val="200"/>
              </a:spcBef>
              <a:spcAft>
                <a:spcPts val="0"/>
              </a:spcAft>
              <a:buClr>
                <a:srgbClr val="FF0000"/>
              </a:buClr>
              <a:buSzPct val="95000"/>
              <a:buFontTx/>
              <a:buNone/>
              <a:tabLst>
                <a:tab pos="2286000" algn="l"/>
              </a:tabLst>
              <a:defRPr/>
            </a:pPr>
            <a:r>
              <a:rPr lang="en-GB" dirty="0">
                <a:solidFill>
                  <a:schemeClr val="tx2"/>
                </a:solidFill>
                <a:latin typeface="Tahoma" pitchFamily="34" charset="0"/>
                <a:cs typeface="Tahoma" pitchFamily="34" charset="0"/>
              </a:rPr>
              <a:t>Economy</a:t>
            </a:r>
          </a:p>
        </p:txBody>
      </p:sp>
      <p:sp>
        <p:nvSpPr>
          <p:cNvPr id="14" name="TextBox 13"/>
          <p:cNvSpPr txBox="1"/>
          <p:nvPr/>
        </p:nvSpPr>
        <p:spPr>
          <a:xfrm>
            <a:off x="5486400" y="3429000"/>
            <a:ext cx="3657600" cy="646331"/>
          </a:xfrm>
          <a:prstGeom prst="rect">
            <a:avLst/>
          </a:prstGeom>
          <a:solidFill>
            <a:schemeClr val="bg2"/>
          </a:solidFill>
        </p:spPr>
        <p:txBody>
          <a:bodyPr wrap="square" rtlCol="0">
            <a:spAutoFit/>
          </a:bodyPr>
          <a:lstStyle/>
          <a:p>
            <a:pPr marL="0" lvl="1" algn="r">
              <a:spcBef>
                <a:spcPct val="0"/>
              </a:spcBef>
              <a:buFontTx/>
              <a:buNone/>
            </a:pPr>
            <a:r>
              <a:rPr lang="en-US" sz="1800" b="0" dirty="0">
                <a:solidFill>
                  <a:srgbClr val="FFFFFF"/>
                </a:solidFill>
              </a:rPr>
              <a:t>Air pollution can have estimated 2%-4% negative impact on GDP</a:t>
            </a:r>
            <a:endParaRPr lang="en-GB" sz="1800" b="0" dirty="0">
              <a:solidFill>
                <a:srgbClr val="FFFFFF"/>
              </a:solidFill>
            </a:endParaRPr>
          </a:p>
        </p:txBody>
      </p:sp>
      <p:sp>
        <p:nvSpPr>
          <p:cNvPr id="19" name="TextBox 18"/>
          <p:cNvSpPr txBox="1"/>
          <p:nvPr/>
        </p:nvSpPr>
        <p:spPr>
          <a:xfrm>
            <a:off x="5486400" y="2819400"/>
            <a:ext cx="3657600" cy="646331"/>
          </a:xfrm>
          <a:prstGeom prst="rect">
            <a:avLst/>
          </a:prstGeom>
          <a:solidFill>
            <a:schemeClr val="bg2"/>
          </a:solidFill>
        </p:spPr>
        <p:txBody>
          <a:bodyPr wrap="square" rtlCol="0">
            <a:spAutoFit/>
          </a:bodyPr>
          <a:lstStyle/>
          <a:p>
            <a:pPr marL="0" lvl="1" algn="r">
              <a:spcBef>
                <a:spcPct val="0"/>
              </a:spcBef>
              <a:buFontTx/>
              <a:buNone/>
            </a:pPr>
            <a:r>
              <a:rPr lang="en-US" sz="1800" b="0" dirty="0">
                <a:solidFill>
                  <a:srgbClr val="FFFFFF"/>
                </a:solidFill>
              </a:rPr>
              <a:t>Cities use about 85% of energy</a:t>
            </a:r>
          </a:p>
          <a:p>
            <a:pPr marL="0" lvl="1" algn="r">
              <a:spcBef>
                <a:spcPct val="0"/>
              </a:spcBef>
              <a:buFontTx/>
              <a:buNone/>
            </a:pPr>
            <a:r>
              <a:rPr lang="en-US" sz="1800" b="0" dirty="0">
                <a:solidFill>
                  <a:srgbClr val="FFFFFF"/>
                </a:solidFill>
              </a:rPr>
              <a:t>Asia - 35% CO2 emissions</a:t>
            </a:r>
            <a:endParaRPr lang="en-GB" sz="1800" b="0" dirty="0">
              <a:solidFill>
                <a:srgbClr val="FFFFFF"/>
              </a:solidFill>
            </a:endParaRPr>
          </a:p>
        </p:txBody>
      </p:sp>
      <p:sp>
        <p:nvSpPr>
          <p:cNvPr id="20" name="TextBox 19"/>
          <p:cNvSpPr txBox="1"/>
          <p:nvPr/>
        </p:nvSpPr>
        <p:spPr>
          <a:xfrm>
            <a:off x="3820" y="2805801"/>
            <a:ext cx="3657600" cy="646331"/>
          </a:xfrm>
          <a:prstGeom prst="rect">
            <a:avLst/>
          </a:prstGeom>
          <a:solidFill>
            <a:schemeClr val="bg2"/>
          </a:solidFill>
        </p:spPr>
        <p:txBody>
          <a:bodyPr wrap="square" rtlCol="0">
            <a:spAutoFit/>
          </a:bodyPr>
          <a:lstStyle/>
          <a:p>
            <a:pPr marL="0" lvl="1" algn="l">
              <a:spcBef>
                <a:spcPct val="0"/>
              </a:spcBef>
              <a:buFontTx/>
              <a:buNone/>
            </a:pPr>
            <a:r>
              <a:rPr lang="en-US" sz="1800" b="0" dirty="0">
                <a:solidFill>
                  <a:schemeClr val="tx1">
                    <a:lumMod val="95000"/>
                  </a:schemeClr>
                </a:solidFill>
              </a:rPr>
              <a:t>Cities produce 80 % of GDP</a:t>
            </a:r>
          </a:p>
          <a:p>
            <a:pPr marL="0" lvl="1" algn="l">
              <a:spcBef>
                <a:spcPct val="0"/>
              </a:spcBef>
              <a:buFontTx/>
              <a:buNone/>
            </a:pPr>
            <a:r>
              <a:rPr lang="en-US" sz="1800" b="0" dirty="0">
                <a:solidFill>
                  <a:schemeClr val="tx1">
                    <a:lumMod val="95000"/>
                  </a:schemeClr>
                </a:solidFill>
              </a:rPr>
              <a:t>Drivers of economic growth</a:t>
            </a:r>
          </a:p>
        </p:txBody>
      </p:sp>
      <p:sp>
        <p:nvSpPr>
          <p:cNvPr id="21" name="TextBox 20"/>
          <p:cNvSpPr txBox="1"/>
          <p:nvPr/>
        </p:nvSpPr>
        <p:spPr>
          <a:xfrm>
            <a:off x="0" y="3429000"/>
            <a:ext cx="3657600" cy="646331"/>
          </a:xfrm>
          <a:prstGeom prst="rect">
            <a:avLst/>
          </a:prstGeom>
          <a:solidFill>
            <a:schemeClr val="bg2"/>
          </a:solidFill>
        </p:spPr>
        <p:txBody>
          <a:bodyPr wrap="square" rtlCol="0">
            <a:spAutoFit/>
          </a:bodyPr>
          <a:lstStyle/>
          <a:p>
            <a:pPr marL="0" lvl="1" algn="l">
              <a:spcBef>
                <a:spcPct val="0"/>
              </a:spcBef>
              <a:buFontTx/>
              <a:buNone/>
            </a:pPr>
            <a:r>
              <a:rPr lang="en-US" sz="1800" b="0" dirty="0">
                <a:solidFill>
                  <a:srgbClr val="FFFFFF"/>
                </a:solidFill>
              </a:rPr>
              <a:t>Vulnerable to </a:t>
            </a:r>
            <a:r>
              <a:rPr lang="en-US" sz="1800" b="0" dirty="0">
                <a:solidFill>
                  <a:schemeClr val="tx1">
                    <a:lumMod val="95000"/>
                  </a:schemeClr>
                </a:solidFill>
              </a:rPr>
              <a:t>impacts</a:t>
            </a:r>
            <a:r>
              <a:rPr lang="en-US" sz="1800" b="0" dirty="0">
                <a:solidFill>
                  <a:srgbClr val="FFFFFF"/>
                </a:solidFill>
              </a:rPr>
              <a:t> of CC- inundation, sea level rise</a:t>
            </a:r>
            <a:endParaRPr lang="en-GB" sz="1800" b="0" dirty="0">
              <a:solidFill>
                <a:srgbClr val="FFFFFF"/>
              </a:solidFill>
            </a:endParaRPr>
          </a:p>
        </p:txBody>
      </p:sp>
      <p:sp>
        <p:nvSpPr>
          <p:cNvPr id="12" name="Oval 11"/>
          <p:cNvSpPr/>
          <p:nvPr/>
        </p:nvSpPr>
        <p:spPr>
          <a:xfrm>
            <a:off x="3730172" y="2641602"/>
            <a:ext cx="1712685" cy="1611085"/>
          </a:xfrm>
          <a:prstGeom prst="ellipse">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spcBef>
                <a:spcPct val="0"/>
              </a:spcBef>
              <a:buFontTx/>
              <a:buNone/>
            </a:pPr>
            <a:r>
              <a:rPr lang="en-US" sz="1800" b="0" dirty="0">
                <a:solidFill>
                  <a:srgbClr val="FFFFFF"/>
                </a:solidFill>
                <a:cs typeface="Tahoma" pitchFamily="34" charset="0"/>
              </a:rPr>
              <a:t>Asian URBAN Challenge</a:t>
            </a:r>
          </a:p>
        </p:txBody>
      </p:sp>
      <p:sp>
        <p:nvSpPr>
          <p:cNvPr id="2" name="Slide Number Placeholder 1"/>
          <p:cNvSpPr>
            <a:spLocks noGrp="1"/>
          </p:cNvSpPr>
          <p:nvPr>
            <p:ph type="sldNum" sz="quarter" idx="12"/>
          </p:nvPr>
        </p:nvSpPr>
        <p:spPr/>
        <p:txBody>
          <a:bodyPr/>
          <a:lstStyle/>
          <a:p>
            <a:pPr>
              <a:defRPr/>
            </a:pPr>
            <a:fld id="{3A6374B6-97EF-4DCE-A3FD-B1433EF6535C}" type="slidenum">
              <a:rPr lang="en-US" smtClean="0"/>
              <a:pPr>
                <a:defRPr/>
              </a:pPr>
              <a:t>28</a:t>
            </a:fld>
            <a:endParaRPr lang="en-US" dirty="0"/>
          </a:p>
        </p:txBody>
      </p:sp>
    </p:spTree>
    <p:extLst>
      <p:ext uri="{BB962C8B-B14F-4D97-AF65-F5344CB8AC3E}">
        <p14:creationId xmlns:p14="http://schemas.microsoft.com/office/powerpoint/2010/main" val="1566375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Asia’s Urban Challenges (1)</a:t>
            </a:r>
          </a:p>
        </p:txBody>
      </p:sp>
      <p:sp>
        <p:nvSpPr>
          <p:cNvPr id="4" name="Content Placeholder 3"/>
          <p:cNvSpPr>
            <a:spLocks noGrp="1"/>
          </p:cNvSpPr>
          <p:nvPr>
            <p:ph idx="1"/>
          </p:nvPr>
        </p:nvSpPr>
        <p:spPr/>
        <p:txBody>
          <a:bodyPr/>
          <a:lstStyle/>
          <a:p>
            <a:pPr lvl="0"/>
            <a:r>
              <a:rPr lang="en-US" sz="2400" dirty="0">
                <a:effectLst/>
              </a:rPr>
              <a:t>Two faces of Asian urbanization</a:t>
            </a:r>
            <a:r>
              <a:rPr lang="en-US" sz="2400" u="sng" dirty="0">
                <a:effectLst/>
              </a:rPr>
              <a:t>:</a:t>
            </a:r>
            <a:r>
              <a:rPr lang="en-US" sz="2400" dirty="0">
                <a:effectLst/>
              </a:rPr>
              <a:t> economic prosperity of cities and increasing urban poverty</a:t>
            </a:r>
          </a:p>
          <a:p>
            <a:pPr lvl="1"/>
            <a:r>
              <a:rPr lang="en-US" sz="2400" dirty="0">
                <a:effectLst/>
              </a:rPr>
              <a:t>Out of 1.6 billion urban people in Asia, more than 500 million are urban poor </a:t>
            </a:r>
          </a:p>
          <a:p>
            <a:pPr lvl="1"/>
            <a:r>
              <a:rPr lang="en-US" sz="2400" dirty="0">
                <a:effectLst/>
              </a:rPr>
              <a:t>Growing inequality</a:t>
            </a:r>
          </a:p>
          <a:p>
            <a:pPr lvl="0"/>
            <a:r>
              <a:rPr lang="en-US" sz="2400" dirty="0">
                <a:effectLst/>
              </a:rPr>
              <a:t>High levels of environmental stress </a:t>
            </a:r>
          </a:p>
          <a:p>
            <a:pPr lvl="1"/>
            <a:r>
              <a:rPr lang="en-US" sz="2400" dirty="0">
                <a:effectLst/>
              </a:rPr>
              <a:t>Urban areas account for 60-80% of energy consumption and 75% of carbon emissions.</a:t>
            </a:r>
          </a:p>
          <a:p>
            <a:pPr lvl="1"/>
            <a:r>
              <a:rPr lang="en-US" sz="2400" dirty="0">
                <a:effectLst/>
              </a:rPr>
              <a:t>Climate change brings a new layer to environmental unsustainability</a:t>
            </a:r>
            <a:r>
              <a:rPr lang="en-US" sz="2400" u="sng" dirty="0">
                <a:effectLst/>
              </a:rPr>
              <a:t>.</a:t>
            </a:r>
            <a:r>
              <a:rPr lang="en-US" sz="2400" dirty="0">
                <a:effectLst/>
              </a:rPr>
              <a:t> </a:t>
            </a:r>
          </a:p>
        </p:txBody>
      </p:sp>
      <p:sp>
        <p:nvSpPr>
          <p:cNvPr id="2" name="Slide Number Placeholder 1"/>
          <p:cNvSpPr>
            <a:spLocks noGrp="1"/>
          </p:cNvSpPr>
          <p:nvPr>
            <p:ph type="sldNum" sz="quarter" idx="12"/>
          </p:nvPr>
        </p:nvSpPr>
        <p:spPr/>
        <p:txBody>
          <a:bodyPr/>
          <a:lstStyle/>
          <a:p>
            <a:pPr>
              <a:defRPr/>
            </a:pPr>
            <a:fld id="{3A6374B6-97EF-4DCE-A3FD-B1433EF6535C}" type="slidenum">
              <a:rPr lang="en-US" smtClean="0"/>
              <a:pPr>
                <a:defRPr/>
              </a:pPr>
              <a:t>29</a:t>
            </a:fld>
            <a:endParaRPr lang="en-US" dirty="0"/>
          </a:p>
        </p:txBody>
      </p:sp>
    </p:spTree>
    <p:extLst>
      <p:ext uri="{BB962C8B-B14F-4D97-AF65-F5344CB8AC3E}">
        <p14:creationId xmlns:p14="http://schemas.microsoft.com/office/powerpoint/2010/main" val="2335035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0" name="Rectangle 6"/>
          <p:cNvSpPr>
            <a:spLocks noChangeArrowheads="1"/>
          </p:cNvSpPr>
          <p:nvPr/>
        </p:nvSpPr>
        <p:spPr bwMode="auto">
          <a:xfrm>
            <a:off x="381000" y="76200"/>
            <a:ext cx="8305800" cy="838200"/>
          </a:xfrm>
          <a:prstGeom prst="rect">
            <a:avLst/>
          </a:prstGeom>
          <a:noFill/>
          <a:ln w="9525">
            <a:noFill/>
            <a:miter lim="800000"/>
            <a:headEnd/>
            <a:tailEnd/>
          </a:ln>
        </p:spPr>
        <p:txBody>
          <a:bodyPr/>
          <a:lstStyle/>
          <a:p>
            <a:pPr algn="ctr" eaLnBrk="0" hangingPunct="0">
              <a:spcBef>
                <a:spcPct val="20000"/>
              </a:spcBef>
              <a:spcAft>
                <a:spcPct val="20000"/>
              </a:spcAft>
              <a:buClr>
                <a:srgbClr val="FFFF00"/>
              </a:buClr>
              <a:buNone/>
              <a:defRPr/>
            </a:pPr>
            <a:r>
              <a:rPr kumimoji="1" lang="en-US" sz="3600" b="1" dirty="0">
                <a:solidFill>
                  <a:schemeClr val="accent1"/>
                </a:solidFill>
                <a:effectLst>
                  <a:outerShdw blurRad="38100" dist="38100" dir="2700000" algn="tl">
                    <a:srgbClr val="000000"/>
                  </a:outerShdw>
                </a:effectLst>
                <a:latin typeface="Tahoma" pitchFamily="34" charset="0"/>
              </a:rPr>
              <a:t>Global Milestones</a:t>
            </a:r>
          </a:p>
        </p:txBody>
      </p:sp>
      <p:sp>
        <p:nvSpPr>
          <p:cNvPr id="6" name="Rectangle 2"/>
          <p:cNvSpPr>
            <a:spLocks noGrp="1" noChangeArrowheads="1"/>
          </p:cNvSpPr>
          <p:nvPr>
            <p:ph type="subTitle" idx="1"/>
          </p:nvPr>
        </p:nvSpPr>
        <p:spPr>
          <a:xfrm>
            <a:off x="457200" y="685800"/>
            <a:ext cx="7772400" cy="5105400"/>
          </a:xfrm>
        </p:spPr>
        <p:txBody>
          <a:bodyPr/>
          <a:lstStyle/>
          <a:p>
            <a:pPr marL="342900" indent="-342900" algn="l">
              <a:buFont typeface="Wingdings" pitchFamily="2" charset="2"/>
              <a:buChar char="q"/>
              <a:defRPr/>
            </a:pPr>
            <a:r>
              <a:rPr lang="en-US" sz="2000" b="1" dirty="0"/>
              <a:t>1950s   - 	Charles Keeling &amp; “Keeling Curve”</a:t>
            </a:r>
          </a:p>
          <a:p>
            <a:pPr marL="1485900" lvl="2" indent="-342900">
              <a:buFont typeface="Wingdings" panose="05000000000000000000" pitchFamily="2" charset="2"/>
              <a:buChar char="v"/>
              <a:defRPr/>
            </a:pPr>
            <a:r>
              <a:rPr lang="en-US" sz="2000" b="1" dirty="0"/>
              <a:t> </a:t>
            </a:r>
            <a:r>
              <a:rPr lang="en-US" sz="1800" dirty="0"/>
              <a:t>Roger </a:t>
            </a:r>
            <a:r>
              <a:rPr lang="en-US" sz="1800" dirty="0" err="1"/>
              <a:t>Revelle</a:t>
            </a:r>
            <a:r>
              <a:rPr lang="en-US" sz="1800" dirty="0"/>
              <a:t> suggested human gas emissions might create a "greenhouse effect" that would cause global warming over time</a:t>
            </a:r>
          </a:p>
          <a:p>
            <a:pPr marL="342900" indent="-342900" algn="l">
              <a:buFont typeface="Wingdings" pitchFamily="2" charset="2"/>
              <a:buChar char="q"/>
              <a:defRPr/>
            </a:pPr>
            <a:r>
              <a:rPr lang="en-US" sz="2000" b="1" dirty="0"/>
              <a:t>1970s   -    United Nations Environment 	Programme, 			US-EPA</a:t>
            </a:r>
          </a:p>
          <a:p>
            <a:pPr marL="342900" indent="-342900" algn="l">
              <a:buFont typeface="Wingdings" pitchFamily="2" charset="2"/>
              <a:buChar char="q"/>
              <a:defRPr/>
            </a:pPr>
            <a:r>
              <a:rPr lang="en-US" sz="2000" b="1" dirty="0"/>
              <a:t>1972     -    Stockholm Conference</a:t>
            </a:r>
          </a:p>
          <a:p>
            <a:pPr marL="1485900" lvl="2" indent="-342900">
              <a:buFont typeface="Wingdings" pitchFamily="2" charset="2"/>
              <a:buChar char="v"/>
              <a:defRPr/>
            </a:pPr>
            <a:r>
              <a:rPr lang="en-US" sz="1800" dirty="0"/>
              <a:t>Creation of UNEP</a:t>
            </a:r>
            <a:endParaRPr lang="en-US" sz="1800" b="1" dirty="0"/>
          </a:p>
          <a:p>
            <a:pPr marL="1485900" lvl="2" indent="-342900">
              <a:buFont typeface="Wingdings" pitchFamily="2" charset="2"/>
              <a:buChar char="v"/>
              <a:defRPr/>
            </a:pPr>
            <a:r>
              <a:rPr lang="en-US" sz="1800" dirty="0"/>
              <a:t>Formulation of Environmental Legislations/Regulations (Malaysia 1974, Thailand 1975, Philippines 1977, PRC 1979</a:t>
            </a:r>
            <a:r>
              <a:rPr lang="en-US" sz="2200" dirty="0"/>
              <a:t>)</a:t>
            </a:r>
          </a:p>
          <a:p>
            <a:pPr marL="342900" lvl="4" indent="-342900">
              <a:buFont typeface="Wingdings" pitchFamily="2" charset="2"/>
              <a:buChar char="q"/>
              <a:defRPr/>
            </a:pPr>
            <a:r>
              <a:rPr lang="en-US" sz="2000" b="1" dirty="0"/>
              <a:t>1982     -    10 years after Stockholm</a:t>
            </a:r>
          </a:p>
          <a:p>
            <a:pPr marL="1543050" lvl="6" indent="-400050">
              <a:buFont typeface="Wingdings" pitchFamily="2" charset="2"/>
              <a:buChar char="v"/>
              <a:defRPr/>
            </a:pPr>
            <a:r>
              <a:rPr lang="en-US" sz="1800" dirty="0"/>
              <a:t>More environmental institutions were                                    established/strengthened</a:t>
            </a:r>
          </a:p>
          <a:p>
            <a:pPr marL="1543050" lvl="6" indent="-400050">
              <a:buFont typeface="Wingdings" pitchFamily="2" charset="2"/>
              <a:buChar char="v"/>
              <a:defRPr/>
            </a:pPr>
            <a:r>
              <a:rPr lang="en-US" sz="1800" dirty="0"/>
              <a:t>Formulation of environmental legislations</a:t>
            </a:r>
          </a:p>
          <a:p>
            <a:pPr marL="1600200" lvl="7" indent="0">
              <a:buNone/>
              <a:defRPr/>
            </a:pPr>
            <a:endParaRPr lang="en-US" sz="1200" dirty="0"/>
          </a:p>
          <a:p>
            <a:pPr marL="1601787" lvl="7" indent="-285750">
              <a:buFontTx/>
              <a:buChar char="-"/>
              <a:defRPr/>
            </a:pPr>
            <a:r>
              <a:rPr lang="en-US" sz="1800" b="1" dirty="0"/>
              <a:t>UN Convention on the Law of the Sea </a:t>
            </a:r>
          </a:p>
          <a:p>
            <a:pPr marL="1543050" lvl="7" indent="-403225">
              <a:buFont typeface="Wingdings" panose="05000000000000000000" pitchFamily="2" charset="2"/>
              <a:buChar char="v"/>
              <a:defRPr/>
            </a:pPr>
            <a:r>
              <a:rPr lang="en-US" sz="1800" dirty="0"/>
              <a:t>Defined the rights and responsibilities of nations in their use of the world's oceans</a:t>
            </a:r>
          </a:p>
          <a:p>
            <a:pPr marL="2457450" lvl="8" indent="-400050">
              <a:buFont typeface="Wingdings" pitchFamily="2" charset="2"/>
              <a:buChar char="v"/>
              <a:defRPr/>
            </a:pPr>
            <a:endParaRPr lang="en-US" sz="1800" dirty="0"/>
          </a:p>
          <a:p>
            <a:pPr marL="2286000" lvl="8">
              <a:buFont typeface="Wingdings" pitchFamily="2" charset="2"/>
              <a:buChar char="v"/>
              <a:defRPr/>
            </a:pPr>
            <a:endParaRPr lang="en-US" sz="1800" dirty="0"/>
          </a:p>
          <a:p>
            <a:pPr marL="0" lvl="4" indent="0">
              <a:buNone/>
              <a:defRPr/>
            </a:pPr>
            <a:r>
              <a:rPr lang="en-US" sz="1800" dirty="0"/>
              <a:t>		</a:t>
            </a:r>
          </a:p>
        </p:txBody>
      </p:sp>
      <p:sp>
        <p:nvSpPr>
          <p:cNvPr id="2" name="Slide Number Placeholder 1"/>
          <p:cNvSpPr>
            <a:spLocks noGrp="1"/>
          </p:cNvSpPr>
          <p:nvPr>
            <p:ph type="sldNum" sz="quarter" idx="12"/>
          </p:nvPr>
        </p:nvSpPr>
        <p:spPr/>
        <p:txBody>
          <a:bodyPr/>
          <a:lstStyle/>
          <a:p>
            <a:pPr>
              <a:defRPr/>
            </a:pPr>
            <a:fld id="{E779BC10-2575-48DD-8273-0D50B581A723}" type="slidenum">
              <a:rPr lang="en-US" smtClean="0"/>
              <a:pPr>
                <a:defRPr/>
              </a:pPr>
              <a:t>3</a:t>
            </a:fld>
            <a:endParaRPr lang="en-US" dirty="0"/>
          </a:p>
        </p:txBody>
      </p:sp>
    </p:spTree>
    <p:extLst>
      <p:ext uri="{BB962C8B-B14F-4D97-AF65-F5344CB8AC3E}">
        <p14:creationId xmlns:p14="http://schemas.microsoft.com/office/powerpoint/2010/main" val="2239713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fade">
                                      <p:cBhvr>
                                        <p:cTn id="40" dur="500"/>
                                        <p:tgtEl>
                                          <p:spTgt spid="6">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fade">
                                      <p:cBhvr>
                                        <p:cTn id="4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Asia’s Urban Challenges (2)</a:t>
            </a:r>
          </a:p>
        </p:txBody>
      </p:sp>
      <p:sp>
        <p:nvSpPr>
          <p:cNvPr id="4" name="Content Placeholder 3"/>
          <p:cNvSpPr>
            <a:spLocks noGrp="1"/>
          </p:cNvSpPr>
          <p:nvPr>
            <p:ph idx="1"/>
          </p:nvPr>
        </p:nvSpPr>
        <p:spPr/>
        <p:txBody>
          <a:bodyPr/>
          <a:lstStyle/>
          <a:p>
            <a:pPr lvl="0"/>
            <a:r>
              <a:rPr lang="en-US" sz="2400" dirty="0">
                <a:effectLst/>
              </a:rPr>
              <a:t>Urbanization is placing an enormous strain on urban mobility </a:t>
            </a:r>
          </a:p>
          <a:p>
            <a:pPr lvl="1"/>
            <a:r>
              <a:rPr lang="en-US" sz="2400" dirty="0">
                <a:effectLst/>
              </a:rPr>
              <a:t>Economic cost of up to 2%-4% of GDP in many countries</a:t>
            </a:r>
          </a:p>
          <a:p>
            <a:pPr lvl="1"/>
            <a:r>
              <a:rPr lang="en-US" sz="2400" dirty="0">
                <a:effectLst/>
              </a:rPr>
              <a:t>650,000 lives lost annually in region </a:t>
            </a:r>
          </a:p>
          <a:p>
            <a:pPr lvl="0"/>
            <a:r>
              <a:rPr lang="en-US" sz="2400" dirty="0">
                <a:effectLst/>
              </a:rPr>
              <a:t>Cities face more complex public financial management challenges </a:t>
            </a:r>
          </a:p>
          <a:p>
            <a:pPr marL="0" indent="0">
              <a:buNone/>
            </a:pPr>
            <a:endParaRPr lang="en-US" sz="2400" dirty="0"/>
          </a:p>
        </p:txBody>
      </p:sp>
      <p:sp>
        <p:nvSpPr>
          <p:cNvPr id="2" name="Slide Number Placeholder 1"/>
          <p:cNvSpPr>
            <a:spLocks noGrp="1"/>
          </p:cNvSpPr>
          <p:nvPr>
            <p:ph type="sldNum" sz="quarter" idx="12"/>
          </p:nvPr>
        </p:nvSpPr>
        <p:spPr/>
        <p:txBody>
          <a:bodyPr/>
          <a:lstStyle/>
          <a:p>
            <a:pPr>
              <a:defRPr/>
            </a:pPr>
            <a:fld id="{3A6374B6-97EF-4DCE-A3FD-B1433EF6535C}" type="slidenum">
              <a:rPr lang="en-US" smtClean="0"/>
              <a:pPr>
                <a:defRPr/>
              </a:pPr>
              <a:t>30</a:t>
            </a:fld>
            <a:endParaRPr lang="en-US" dirty="0"/>
          </a:p>
        </p:txBody>
      </p:sp>
    </p:spTree>
    <p:extLst>
      <p:ext uri="{BB962C8B-B14F-4D97-AF65-F5344CB8AC3E}">
        <p14:creationId xmlns:p14="http://schemas.microsoft.com/office/powerpoint/2010/main" val="32620042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Urbanization</a:t>
            </a:r>
          </a:p>
        </p:txBody>
      </p:sp>
      <p:sp>
        <p:nvSpPr>
          <p:cNvPr id="3" name="Content Placeholder 2"/>
          <p:cNvSpPr>
            <a:spLocks noGrp="1"/>
          </p:cNvSpPr>
          <p:nvPr>
            <p:ph idx="1"/>
          </p:nvPr>
        </p:nvSpPr>
        <p:spPr/>
        <p:txBody>
          <a:bodyPr/>
          <a:lstStyle/>
          <a:p>
            <a:r>
              <a:rPr lang="en-US" dirty="0"/>
              <a:t>Need to turn cities to green, smart, inclusive and competitive cities</a:t>
            </a:r>
          </a:p>
          <a:p>
            <a:r>
              <a:rPr lang="en-US" dirty="0"/>
              <a:t>Make them livable cities</a:t>
            </a:r>
          </a:p>
          <a:p>
            <a:r>
              <a:rPr lang="en-US" dirty="0"/>
              <a:t>Need for a New Urban Agenda </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31</a:t>
            </a:fld>
            <a:endParaRPr lang="en-US" dirty="0"/>
          </a:p>
        </p:txBody>
      </p:sp>
    </p:spTree>
    <p:extLst>
      <p:ext uri="{BB962C8B-B14F-4D97-AF65-F5344CB8AC3E}">
        <p14:creationId xmlns:p14="http://schemas.microsoft.com/office/powerpoint/2010/main" val="199454190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tretch>
            <a:fillRect/>
          </a:stretch>
        </p:blipFill>
        <p:spPr>
          <a:xfrm>
            <a:off x="609599" y="1527737"/>
            <a:ext cx="7772401" cy="4138863"/>
          </a:xfrm>
          <a:prstGeom prst="rect">
            <a:avLst/>
          </a:prstGeom>
          <a:ln>
            <a:solidFill>
              <a:schemeClr val="tx1"/>
            </a:solidFill>
          </a:ln>
        </p:spPr>
      </p:pic>
      <p:sp>
        <p:nvSpPr>
          <p:cNvPr id="11" name="Rectangle 10"/>
          <p:cNvSpPr/>
          <p:nvPr/>
        </p:nvSpPr>
        <p:spPr>
          <a:xfrm>
            <a:off x="572946" y="5666601"/>
            <a:ext cx="5382130" cy="276999"/>
          </a:xfrm>
          <a:prstGeom prst="rect">
            <a:avLst/>
          </a:prstGeom>
        </p:spPr>
        <p:txBody>
          <a:bodyPr wrap="square">
            <a:spAutoFit/>
          </a:bodyPr>
          <a:lstStyle/>
          <a:p>
            <a:pPr>
              <a:buNone/>
            </a:pPr>
            <a:r>
              <a:rPr lang="en-US" sz="1200" i="1" dirty="0">
                <a:solidFill>
                  <a:schemeClr val="tx1"/>
                </a:solidFill>
                <a:latin typeface="Times New Roman" pitchFamily="18" charset="0"/>
              </a:rPr>
              <a:t>Source: </a:t>
            </a:r>
            <a:r>
              <a:rPr lang="en-US" sz="1200" dirty="0">
                <a:solidFill>
                  <a:schemeClr val="tx1"/>
                </a:solidFill>
                <a:latin typeface="Times New Roman" pitchFamily="18" charset="0"/>
              </a:rPr>
              <a:t>The 2030 Water Resources Group. 2009. </a:t>
            </a:r>
            <a:r>
              <a:rPr lang="en-US" sz="1200" i="1" dirty="0">
                <a:solidFill>
                  <a:schemeClr val="tx1"/>
                </a:solidFill>
                <a:latin typeface="Times New Roman" pitchFamily="18" charset="0"/>
              </a:rPr>
              <a:t>Charting Our Water Future</a:t>
            </a:r>
            <a:endParaRPr lang="en-US" sz="1200" dirty="0">
              <a:solidFill>
                <a:schemeClr val="tx1"/>
              </a:solidFill>
            </a:endParaRPr>
          </a:p>
        </p:txBody>
      </p:sp>
      <p:sp>
        <p:nvSpPr>
          <p:cNvPr id="2" name="Title 1"/>
          <p:cNvSpPr>
            <a:spLocks noGrp="1"/>
          </p:cNvSpPr>
          <p:nvPr>
            <p:ph type="title"/>
          </p:nvPr>
        </p:nvSpPr>
        <p:spPr>
          <a:xfrm>
            <a:off x="685800" y="76200"/>
            <a:ext cx="7772400" cy="839787"/>
          </a:xfrm>
        </p:spPr>
        <p:txBody>
          <a:bodyPr/>
          <a:lstStyle/>
          <a:p>
            <a:r>
              <a:rPr lang="en-US" sz="4000" dirty="0">
                <a:solidFill>
                  <a:schemeClr val="tx2"/>
                </a:solidFill>
              </a:rPr>
              <a:t>4. Water demand &amp; security</a:t>
            </a:r>
            <a:endParaRPr lang="en-US" sz="4000" dirty="0"/>
          </a:p>
        </p:txBody>
      </p:sp>
      <p:sp>
        <p:nvSpPr>
          <p:cNvPr id="3" name="TextBox 2"/>
          <p:cNvSpPr txBox="1"/>
          <p:nvPr/>
        </p:nvSpPr>
        <p:spPr>
          <a:xfrm>
            <a:off x="1263145" y="926812"/>
            <a:ext cx="6264857" cy="523220"/>
          </a:xfrm>
          <a:prstGeom prst="rect">
            <a:avLst/>
          </a:prstGeom>
          <a:noFill/>
        </p:spPr>
        <p:txBody>
          <a:bodyPr wrap="none" rtlCol="0">
            <a:spAutoFit/>
          </a:bodyPr>
          <a:lstStyle/>
          <a:p>
            <a:pPr>
              <a:buNone/>
            </a:pPr>
            <a:r>
              <a:rPr lang="en-US" sz="2800" dirty="0">
                <a:solidFill>
                  <a:schemeClr val="tx1"/>
                </a:solidFill>
              </a:rPr>
              <a:t> 40% supply gap projected by 2030</a:t>
            </a:r>
          </a:p>
        </p:txBody>
      </p:sp>
      <p:sp>
        <p:nvSpPr>
          <p:cNvPr id="4" name="Slide Number Placeholder 3"/>
          <p:cNvSpPr>
            <a:spLocks noGrp="1"/>
          </p:cNvSpPr>
          <p:nvPr>
            <p:ph type="sldNum" sz="quarter" idx="12"/>
          </p:nvPr>
        </p:nvSpPr>
        <p:spPr/>
        <p:txBody>
          <a:bodyPr/>
          <a:lstStyle/>
          <a:p>
            <a:pPr>
              <a:defRPr/>
            </a:pPr>
            <a:fld id="{749B025E-5B4B-410B-B480-2BA76D35867B}" type="slidenum">
              <a:rPr lang="en-US" smtClean="0"/>
              <a:pPr>
                <a:defRPr/>
              </a:pPr>
              <a:t>32</a:t>
            </a:fld>
            <a:endParaRPr lang="en-US" dirty="0"/>
          </a:p>
        </p:txBody>
      </p:sp>
    </p:spTree>
    <p:extLst>
      <p:ext uri="{BB962C8B-B14F-4D97-AF65-F5344CB8AC3E}">
        <p14:creationId xmlns:p14="http://schemas.microsoft.com/office/powerpoint/2010/main" val="188475845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WDO PPT Slide Pentagon Post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1524000"/>
            <a:ext cx="6400800" cy="5073008"/>
          </a:xfrm>
          <a:prstGeom prst="rect">
            <a:avLst/>
          </a:prstGeom>
        </p:spPr>
      </p:pic>
      <p:sp>
        <p:nvSpPr>
          <p:cNvPr id="2" name="Title 1"/>
          <p:cNvSpPr>
            <a:spLocks noGrp="1"/>
          </p:cNvSpPr>
          <p:nvPr>
            <p:ph type="title"/>
          </p:nvPr>
        </p:nvSpPr>
        <p:spPr/>
        <p:txBody>
          <a:bodyPr/>
          <a:lstStyle/>
          <a:p>
            <a:r>
              <a:rPr lang="en-US" dirty="0"/>
              <a:t>Water Security</a:t>
            </a:r>
          </a:p>
        </p:txBody>
      </p:sp>
      <p:sp>
        <p:nvSpPr>
          <p:cNvPr id="3" name="Slide Number Placeholder 2"/>
          <p:cNvSpPr>
            <a:spLocks noGrp="1"/>
          </p:cNvSpPr>
          <p:nvPr>
            <p:ph type="sldNum" sz="quarter" idx="12"/>
          </p:nvPr>
        </p:nvSpPr>
        <p:spPr/>
        <p:txBody>
          <a:bodyPr/>
          <a:lstStyle/>
          <a:p>
            <a:pPr>
              <a:defRPr/>
            </a:pPr>
            <a:fld id="{749B025E-5B4B-410B-B480-2BA76D35867B}" type="slidenum">
              <a:rPr lang="en-US" smtClean="0"/>
              <a:pPr>
                <a:defRPr/>
              </a:pPr>
              <a:t>33</a:t>
            </a:fld>
            <a:endParaRPr lang="en-US" dirty="0"/>
          </a:p>
        </p:txBody>
      </p:sp>
    </p:spTree>
    <p:extLst>
      <p:ext uri="{BB962C8B-B14F-4D97-AF65-F5344CB8AC3E}">
        <p14:creationId xmlns:p14="http://schemas.microsoft.com/office/powerpoint/2010/main" val="216030684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Declining biodiversity</a:t>
            </a:r>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497002" y="1600200"/>
            <a:ext cx="8071442" cy="3564396"/>
          </a:xfrm>
          <a:prstGeom prst="rect">
            <a:avLst/>
          </a:prstGeom>
          <a:noFill/>
          <a:ln w="28575">
            <a:solidFill>
              <a:schemeClr val="tx2"/>
            </a:solidFill>
            <a:miter lim="800000"/>
            <a:headEnd/>
            <a:tailEnd/>
          </a:ln>
        </p:spPr>
      </p:pic>
      <p:sp>
        <p:nvSpPr>
          <p:cNvPr id="5" name="Rectangle 4"/>
          <p:cNvSpPr/>
          <p:nvPr/>
        </p:nvSpPr>
        <p:spPr>
          <a:xfrm>
            <a:off x="1066800" y="5257800"/>
            <a:ext cx="7236804" cy="1015663"/>
          </a:xfrm>
          <a:prstGeom prst="rect">
            <a:avLst/>
          </a:prstGeom>
        </p:spPr>
        <p:txBody>
          <a:bodyPr wrap="square">
            <a:spAutoFit/>
          </a:bodyPr>
          <a:lstStyle/>
          <a:p>
            <a:pPr>
              <a:buFont typeface="Arial" pitchFamily="34" charset="0"/>
              <a:buChar char="•"/>
            </a:pPr>
            <a:r>
              <a:rPr lang="en-US" sz="2000" dirty="0">
                <a:solidFill>
                  <a:srgbClr val="FFFFFF"/>
                </a:solidFill>
              </a:rPr>
              <a:t> Populations of mammals, birds, fish, reptiles &amp; amphibians have  declined by 64% in Asia-Pacific </a:t>
            </a:r>
            <a:br>
              <a:rPr lang="en-US" sz="2000" dirty="0">
                <a:solidFill>
                  <a:srgbClr val="FFFFFF"/>
                </a:solidFill>
              </a:rPr>
            </a:br>
            <a:r>
              <a:rPr lang="en-US" sz="2000" dirty="0">
                <a:solidFill>
                  <a:srgbClr val="FFFFFF"/>
                </a:solidFill>
              </a:rPr>
              <a:t>(twice the global average!)</a:t>
            </a:r>
          </a:p>
        </p:txBody>
      </p:sp>
      <p:sp>
        <p:nvSpPr>
          <p:cNvPr id="3" name="Slide Number Placeholder 2"/>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34</a:t>
            </a:fld>
            <a:endParaRPr lang="en-US" dirty="0">
              <a:solidFill>
                <a:srgbClr val="FFFFFF"/>
              </a:solidFill>
            </a:endParaRPr>
          </a:p>
        </p:txBody>
      </p:sp>
    </p:spTree>
    <p:extLst>
      <p:ext uri="{BB962C8B-B14F-4D97-AF65-F5344CB8AC3E}">
        <p14:creationId xmlns:p14="http://schemas.microsoft.com/office/powerpoint/2010/main" val="251148923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Forest Trends (1990-2010)</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35</a:t>
            </a:fld>
            <a:endParaRPr lang="en-US" dirty="0">
              <a:solidFill>
                <a:srgbClr val="FFFFFF"/>
              </a:solidFill>
            </a:endParaRPr>
          </a:p>
        </p:txBody>
      </p:sp>
      <p:graphicFrame>
        <p:nvGraphicFramePr>
          <p:cNvPr id="6" name="Chart 5"/>
          <p:cNvGraphicFramePr>
            <a:graphicFrameLocks/>
          </p:cNvGraphicFramePr>
          <p:nvPr>
            <p:extLst>
              <p:ext uri="{D42A27DB-BD31-4B8C-83A1-F6EECF244321}">
                <p14:modId xmlns:p14="http://schemas.microsoft.com/office/powerpoint/2010/main" val="2048626856"/>
              </p:ext>
            </p:extLst>
          </p:nvPr>
        </p:nvGraphicFramePr>
        <p:xfrm>
          <a:off x="304800" y="1828800"/>
          <a:ext cx="4114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354934495"/>
              </p:ext>
            </p:extLst>
          </p:nvPr>
        </p:nvGraphicFramePr>
        <p:xfrm>
          <a:off x="4343400" y="1828800"/>
          <a:ext cx="4448177"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81772" y="5124271"/>
            <a:ext cx="7058343" cy="1200329"/>
          </a:xfrm>
          <a:prstGeom prst="rect">
            <a:avLst/>
          </a:prstGeom>
          <a:noFill/>
        </p:spPr>
        <p:txBody>
          <a:bodyPr wrap="none" rtlCol="0">
            <a:spAutoFit/>
          </a:bodyPr>
          <a:lstStyle/>
          <a:p>
            <a:pPr marL="342900" indent="-342900" algn="l"/>
            <a:r>
              <a:rPr lang="en-US" sz="1800" dirty="0">
                <a:solidFill>
                  <a:srgbClr val="FFFFFF"/>
                </a:solidFill>
              </a:rPr>
              <a:t>Overall: Forest cover increase since 2000</a:t>
            </a:r>
          </a:p>
          <a:p>
            <a:pPr marL="342900" indent="-342900" algn="l"/>
            <a:r>
              <a:rPr lang="en-US" sz="1800" dirty="0">
                <a:solidFill>
                  <a:srgbClr val="FFFFFF"/>
                </a:solidFill>
              </a:rPr>
              <a:t>Significant reforestation in the PRC driving regional trends</a:t>
            </a:r>
          </a:p>
          <a:p>
            <a:pPr marL="342900" indent="-342900" algn="l"/>
            <a:r>
              <a:rPr lang="en-US" sz="1800" dirty="0">
                <a:solidFill>
                  <a:srgbClr val="FFFFFF"/>
                </a:solidFill>
              </a:rPr>
              <a:t>Ongoing loss of primary forest in Indonesia, PNG, Lao PDR</a:t>
            </a:r>
          </a:p>
        </p:txBody>
      </p:sp>
    </p:spTree>
    <p:extLst>
      <p:ext uri="{BB962C8B-B14F-4D97-AF65-F5344CB8AC3E}">
        <p14:creationId xmlns:p14="http://schemas.microsoft.com/office/powerpoint/2010/main" val="241288563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72400" cy="839787"/>
          </a:xfrm>
        </p:spPr>
        <p:txBody>
          <a:bodyPr/>
          <a:lstStyle/>
          <a:p>
            <a:r>
              <a:rPr lang="en-US" dirty="0"/>
              <a:t>Ocean Health</a:t>
            </a:r>
            <a:br>
              <a:rPr lang="en-US" dirty="0"/>
            </a:br>
            <a:r>
              <a:rPr lang="en-US" dirty="0"/>
              <a:t>(Asian performance: MIXED) </a:t>
            </a:r>
          </a:p>
        </p:txBody>
      </p:sp>
      <p:sp>
        <p:nvSpPr>
          <p:cNvPr id="3" name="Slide Number Placeholder 2"/>
          <p:cNvSpPr>
            <a:spLocks noGrp="1"/>
          </p:cNvSpPr>
          <p:nvPr>
            <p:ph type="sldNum" sz="quarter" idx="12"/>
          </p:nvPr>
        </p:nvSpPr>
        <p:spPr/>
        <p:txBody>
          <a:bodyPr/>
          <a:lstStyle/>
          <a:p>
            <a:pPr>
              <a:defRPr/>
            </a:pPr>
            <a:fld id="{749B025E-5B4B-410B-B480-2BA76D35867B}" type="slidenum">
              <a:rPr lang="en-US" smtClean="0">
                <a:solidFill>
                  <a:srgbClr val="FFFFFF"/>
                </a:solidFill>
              </a:rPr>
              <a:pPr>
                <a:defRPr/>
              </a:pPr>
              <a:t>36</a:t>
            </a:fld>
            <a:endParaRPr lang="en-US"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810000"/>
            <a:ext cx="4267200" cy="4662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04800" y="1229380"/>
            <a:ext cx="3522118" cy="523220"/>
          </a:xfrm>
          <a:prstGeom prst="rect">
            <a:avLst/>
          </a:prstGeom>
          <a:noFill/>
        </p:spPr>
        <p:txBody>
          <a:bodyPr wrap="none" rtlCol="0">
            <a:spAutoFit/>
          </a:bodyPr>
          <a:lstStyle/>
          <a:p>
            <a:pPr>
              <a:buFontTx/>
              <a:buNone/>
            </a:pPr>
            <a:r>
              <a:rPr lang="en-US" sz="2800" dirty="0">
                <a:solidFill>
                  <a:srgbClr val="FFFFFF"/>
                </a:solidFill>
              </a:rPr>
              <a:t>Ocean Health Index</a:t>
            </a:r>
          </a:p>
        </p:txBody>
      </p:sp>
      <p:graphicFrame>
        <p:nvGraphicFramePr>
          <p:cNvPr id="6" name="Chart 5"/>
          <p:cNvGraphicFramePr>
            <a:graphicFrameLocks/>
          </p:cNvGraphicFramePr>
          <p:nvPr>
            <p:extLst>
              <p:ext uri="{D42A27DB-BD31-4B8C-83A1-F6EECF244321}">
                <p14:modId xmlns:p14="http://schemas.microsoft.com/office/powerpoint/2010/main" val="1449737448"/>
              </p:ext>
            </p:extLst>
          </p:nvPr>
        </p:nvGraphicFramePr>
        <p:xfrm>
          <a:off x="4800600" y="2667000"/>
          <a:ext cx="3962400" cy="279568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800600" y="1767840"/>
            <a:ext cx="4191000" cy="830997"/>
          </a:xfrm>
          <a:prstGeom prst="rect">
            <a:avLst/>
          </a:prstGeom>
          <a:noFill/>
        </p:spPr>
        <p:txBody>
          <a:bodyPr wrap="square" rtlCol="0">
            <a:spAutoFit/>
          </a:bodyPr>
          <a:lstStyle/>
          <a:p>
            <a:pPr>
              <a:buFontTx/>
              <a:buNone/>
            </a:pPr>
            <a:r>
              <a:rPr lang="en-US" sz="2400" dirty="0">
                <a:solidFill>
                  <a:srgbClr val="FFFFFF"/>
                </a:solidFill>
              </a:rPr>
              <a:t>Seafood captured or raised in a sustainable way</a:t>
            </a:r>
          </a:p>
        </p:txBody>
      </p:sp>
      <p:sp>
        <p:nvSpPr>
          <p:cNvPr id="5" name="TextBox 4"/>
          <p:cNvSpPr txBox="1"/>
          <p:nvPr/>
        </p:nvSpPr>
        <p:spPr>
          <a:xfrm>
            <a:off x="4648200" y="6324600"/>
            <a:ext cx="2383986" cy="415498"/>
          </a:xfrm>
          <a:prstGeom prst="rect">
            <a:avLst/>
          </a:prstGeom>
          <a:noFill/>
        </p:spPr>
        <p:txBody>
          <a:bodyPr wrap="none" rtlCol="0">
            <a:spAutoFit/>
          </a:bodyPr>
          <a:lstStyle/>
          <a:p>
            <a:pPr>
              <a:buFontTx/>
              <a:buNone/>
            </a:pPr>
            <a:r>
              <a:rPr lang="en-US" sz="1050" dirty="0">
                <a:solidFill>
                  <a:srgbClr val="FFFFFF"/>
                </a:solidFill>
              </a:rPr>
              <a:t>Source: Ocean Health Index, 2012 </a:t>
            </a:r>
            <a:br>
              <a:rPr lang="en-US" sz="1050" dirty="0">
                <a:solidFill>
                  <a:srgbClr val="FFFFFF"/>
                </a:solidFill>
              </a:rPr>
            </a:br>
            <a:r>
              <a:rPr lang="en-US" sz="1050" dirty="0">
                <a:solidFill>
                  <a:srgbClr val="FFFFFF"/>
                </a:solidFill>
              </a:rPr>
              <a:t>http://www.oceanhealthindex.org</a:t>
            </a:r>
          </a:p>
        </p:txBody>
      </p:sp>
      <p:cxnSp>
        <p:nvCxnSpPr>
          <p:cNvPr id="9" name="Straight Arrow Connector 8"/>
          <p:cNvCxnSpPr/>
          <p:nvPr/>
        </p:nvCxnSpPr>
        <p:spPr bwMode="auto">
          <a:xfrm>
            <a:off x="5334000" y="5334000"/>
            <a:ext cx="3200400" cy="0"/>
          </a:xfrm>
          <a:prstGeom prst="straightConnector1">
            <a:avLst/>
          </a:prstGeom>
          <a:ln>
            <a:headEnd type="triangle" w="med" len="med"/>
            <a:tailEnd type="none"/>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5861502" y="5407223"/>
            <a:ext cx="1981633" cy="276999"/>
          </a:xfrm>
          <a:prstGeom prst="rect">
            <a:avLst/>
          </a:prstGeom>
          <a:noFill/>
        </p:spPr>
        <p:txBody>
          <a:bodyPr wrap="none" rtlCol="0">
            <a:spAutoFit/>
          </a:bodyPr>
          <a:lstStyle/>
          <a:p>
            <a:pPr>
              <a:buFontTx/>
              <a:buNone/>
            </a:pPr>
            <a:r>
              <a:rPr lang="en-US" sz="1200" dirty="0">
                <a:solidFill>
                  <a:srgbClr val="FFFFFF"/>
                </a:solidFill>
              </a:rPr>
              <a:t>Increasing sustainability</a:t>
            </a:r>
          </a:p>
        </p:txBody>
      </p:sp>
    </p:spTree>
    <p:extLst>
      <p:ext uri="{BB962C8B-B14F-4D97-AF65-F5344CB8AC3E}">
        <p14:creationId xmlns:p14="http://schemas.microsoft.com/office/powerpoint/2010/main" val="38927932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Biodiversity</a:t>
            </a:r>
          </a:p>
        </p:txBody>
      </p:sp>
      <p:sp>
        <p:nvSpPr>
          <p:cNvPr id="3" name="Content Placeholder 2"/>
          <p:cNvSpPr>
            <a:spLocks noGrp="1"/>
          </p:cNvSpPr>
          <p:nvPr>
            <p:ph idx="1"/>
          </p:nvPr>
        </p:nvSpPr>
        <p:spPr/>
        <p:txBody>
          <a:bodyPr/>
          <a:lstStyle/>
          <a:p>
            <a:r>
              <a:rPr lang="en-US" sz="3200" dirty="0"/>
              <a:t>Need to protect, restore and enhance the management of ecosystems </a:t>
            </a:r>
          </a:p>
          <a:p>
            <a:r>
              <a:rPr lang="en-US" sz="3200" dirty="0"/>
              <a:t>Greater attention needed on oceans and coasts</a:t>
            </a:r>
          </a:p>
          <a:p>
            <a:r>
              <a:rPr lang="en-US" sz="3200" dirty="0"/>
              <a:t>Economic valuation of ecosystems services needs to be integrated in decision-making</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37</a:t>
            </a:fld>
            <a:endParaRPr lang="en-US" dirty="0">
              <a:solidFill>
                <a:srgbClr val="FFFFFF"/>
              </a:solidFill>
            </a:endParaRPr>
          </a:p>
        </p:txBody>
      </p:sp>
    </p:spTree>
    <p:extLst>
      <p:ext uri="{BB962C8B-B14F-4D97-AF65-F5344CB8AC3E}">
        <p14:creationId xmlns:p14="http://schemas.microsoft.com/office/powerpoint/2010/main" val="4022336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vert="horz" lIns="91440" tIns="45720" rIns="91440" bIns="45720" rtlCol="0" anchor="ctr">
            <a:normAutofit/>
          </a:bodyPr>
          <a:lstStyle/>
          <a:p>
            <a:r>
              <a:rPr lang="en-US" sz="4000" dirty="0">
                <a:solidFill>
                  <a:schemeClr val="tx2"/>
                </a:solidFill>
                <a:effectLst/>
              </a:rPr>
              <a:t>6. Climate vulnerability in Asia</a:t>
            </a:r>
            <a:endParaRPr lang="en-GB" sz="4000" dirty="0">
              <a:solidFill>
                <a:schemeClr val="tx2"/>
              </a:solidFill>
              <a:effectLst/>
            </a:endParaRPr>
          </a:p>
        </p:txBody>
      </p:sp>
      <p:pic>
        <p:nvPicPr>
          <p:cNvPr id="12291" name="Picture 3"/>
          <p:cNvPicPr>
            <a:picLocks noGrp="1" noChangeAspect="1" noChangeArrowheads="1"/>
          </p:cNvPicPr>
          <p:nvPr>
            <p:ph sz="half" idx="1"/>
          </p:nvPr>
        </p:nvPicPr>
        <p:blipFill>
          <a:blip r:embed="rId3" cstate="print"/>
          <a:srcRect/>
          <a:stretch>
            <a:fillRect/>
          </a:stretch>
        </p:blipFill>
        <p:spPr bwMode="auto">
          <a:xfrm>
            <a:off x="388891" y="1260659"/>
            <a:ext cx="4212011" cy="2828064"/>
          </a:xfrm>
          <a:prstGeom prst="rect">
            <a:avLst/>
          </a:prstGeom>
          <a:noFill/>
          <a:ln w="9525">
            <a:noFill/>
            <a:miter lim="800000"/>
            <a:headEnd/>
            <a:tailEnd/>
          </a:ln>
        </p:spPr>
      </p:pic>
      <p:pic>
        <p:nvPicPr>
          <p:cNvPr id="12290" name="Picture 2"/>
          <p:cNvPicPr>
            <a:picLocks noGrp="1" noChangeAspect="1" noChangeArrowheads="1"/>
          </p:cNvPicPr>
          <p:nvPr>
            <p:ph sz="half" idx="2"/>
          </p:nvPr>
        </p:nvPicPr>
        <p:blipFill>
          <a:blip r:embed="rId4" cstate="print"/>
          <a:srcRect/>
          <a:stretch>
            <a:fillRect/>
          </a:stretch>
        </p:blipFill>
        <p:spPr bwMode="auto">
          <a:xfrm>
            <a:off x="4774328" y="1244893"/>
            <a:ext cx="4038600" cy="2944497"/>
          </a:xfrm>
          <a:prstGeom prst="rect">
            <a:avLst/>
          </a:prstGeom>
          <a:noFill/>
          <a:ln w="9525">
            <a:noFill/>
            <a:miter lim="800000"/>
            <a:headEnd/>
            <a:tailEnd/>
          </a:ln>
        </p:spPr>
      </p:pic>
      <p:pic>
        <p:nvPicPr>
          <p:cNvPr id="6" name="Content Placeholder 3" descr="http://sphotos-b.ak.fbcdn.net/hphotos-ak-ash3/19011_10151971525442203_93136557_n.jpg"/>
          <p:cNvPicPr>
            <a:picLocks/>
          </p:cNvPicPr>
          <p:nvPr/>
        </p:nvPicPr>
        <p:blipFill>
          <a:blip r:embed="rId5" cstate="print">
            <a:extLst>
              <a:ext uri="{28A0092B-C50C-407E-A947-70E740481C1C}">
                <a14:useLocalDpi xmlns:a14="http://schemas.microsoft.com/office/drawing/2010/main"/>
              </a:ext>
            </a:extLst>
          </a:blip>
          <a:srcRect/>
          <a:stretch>
            <a:fillRect/>
          </a:stretch>
        </p:blipFill>
        <p:spPr bwMode="auto">
          <a:xfrm>
            <a:off x="924919" y="4252454"/>
            <a:ext cx="3118943" cy="2391886"/>
          </a:xfrm>
          <a:prstGeom prst="rect">
            <a:avLst/>
          </a:prstGeom>
          <a:noFill/>
          <a:ln w="9525">
            <a:noFill/>
            <a:miter lim="800000"/>
            <a:headEnd/>
            <a:tailEnd/>
          </a:ln>
        </p:spPr>
      </p:pic>
      <p:pic>
        <p:nvPicPr>
          <p:cNvPr id="5" name="Picture 4" descr="http://sphotos-c.ak.fbcdn.net/hphotos-ak-snc6/184552_10151968824832203_1032145618_n.jpg"/>
          <p:cNvPicPr/>
          <p:nvPr/>
        </p:nvPicPr>
        <p:blipFill>
          <a:blip r:embed="rId6" cstate="print"/>
          <a:srcRect/>
          <a:stretch>
            <a:fillRect/>
          </a:stretch>
        </p:blipFill>
        <p:spPr bwMode="auto">
          <a:xfrm>
            <a:off x="4774328" y="4499084"/>
            <a:ext cx="3008591" cy="180712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54103067-66BF-4B7A-B338-E1BA6E894C06}" type="slidenum">
              <a:rPr lang="en-US" smtClean="0">
                <a:solidFill>
                  <a:srgbClr val="FFFFFF"/>
                </a:solidFill>
              </a:rPr>
              <a:pPr>
                <a:defRPr/>
              </a:pPr>
              <a:t>38</a:t>
            </a:fld>
            <a:endParaRPr lang="en-US" dirty="0">
              <a:solidFill>
                <a:srgbClr val="FFFFFF"/>
              </a:solidFill>
            </a:endParaRPr>
          </a:p>
        </p:txBody>
      </p:sp>
    </p:spTree>
    <p:extLst>
      <p:ext uri="{BB962C8B-B14F-4D97-AF65-F5344CB8AC3E}">
        <p14:creationId xmlns:p14="http://schemas.microsoft.com/office/powerpoint/2010/main" val="1027180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8" name="Rectangle 4"/>
          <p:cNvSpPr>
            <a:spLocks noChangeArrowheads="1"/>
          </p:cNvSpPr>
          <p:nvPr/>
        </p:nvSpPr>
        <p:spPr bwMode="auto">
          <a:xfrm>
            <a:off x="4343400" y="1844675"/>
            <a:ext cx="4270375" cy="3024188"/>
          </a:xfrm>
          <a:prstGeom prst="rect">
            <a:avLst/>
          </a:prstGeom>
          <a:noFill/>
          <a:ln w="9525">
            <a:noFill/>
            <a:miter lim="800000"/>
            <a:headEnd/>
            <a:tailEnd/>
          </a:ln>
          <a:effectLst/>
        </p:spPr>
        <p:txBody>
          <a:bodyPr/>
          <a:lstStyle/>
          <a:p>
            <a:pPr lvl="1">
              <a:spcBef>
                <a:spcPct val="20000"/>
              </a:spcBef>
              <a:buClr>
                <a:srgbClr val="FFFFFF"/>
              </a:buClr>
              <a:defRPr/>
            </a:pPr>
            <a:endParaRPr lang="en-US" sz="2800" dirty="0">
              <a:solidFill>
                <a:srgbClr val="000099"/>
              </a:solidFill>
              <a:effectLst>
                <a:outerShdw blurRad="38100" dist="38100" dir="2700000" algn="tl">
                  <a:srgbClr val="000000"/>
                </a:outerShdw>
              </a:effectLst>
              <a:cs typeface="Arial" pitchFamily="34" charset="0"/>
            </a:endParaRPr>
          </a:p>
        </p:txBody>
      </p:sp>
      <p:graphicFrame>
        <p:nvGraphicFramePr>
          <p:cNvPr id="303110" name="Group 6"/>
          <p:cNvGraphicFramePr>
            <a:graphicFrameLocks noGrp="1"/>
          </p:cNvGraphicFramePr>
          <p:nvPr>
            <p:extLst>
              <p:ext uri="{D42A27DB-BD31-4B8C-83A1-F6EECF244321}">
                <p14:modId xmlns:p14="http://schemas.microsoft.com/office/powerpoint/2010/main" val="4268817191"/>
              </p:ext>
            </p:extLst>
          </p:nvPr>
        </p:nvGraphicFramePr>
        <p:xfrm>
          <a:off x="304799" y="1318792"/>
          <a:ext cx="8534401" cy="5240713"/>
        </p:xfrm>
        <a:graphic>
          <a:graphicData uri="http://schemas.openxmlformats.org/drawingml/2006/table">
            <a:tbl>
              <a:tblPr/>
              <a:tblGrid>
                <a:gridCol w="1463558">
                  <a:extLst>
                    <a:ext uri="{9D8B030D-6E8A-4147-A177-3AD203B41FA5}">
                      <a16:colId xmlns:a16="http://schemas.microsoft.com/office/drawing/2014/main" val="20000"/>
                    </a:ext>
                  </a:extLst>
                </a:gridCol>
                <a:gridCol w="1481667">
                  <a:extLst>
                    <a:ext uri="{9D8B030D-6E8A-4147-A177-3AD203B41FA5}">
                      <a16:colId xmlns:a16="http://schemas.microsoft.com/office/drawing/2014/main" val="20001"/>
                    </a:ext>
                  </a:extLst>
                </a:gridCol>
                <a:gridCol w="1447094">
                  <a:extLst>
                    <a:ext uri="{9D8B030D-6E8A-4147-A177-3AD203B41FA5}">
                      <a16:colId xmlns:a16="http://schemas.microsoft.com/office/drawing/2014/main" val="20002"/>
                    </a:ext>
                  </a:extLst>
                </a:gridCol>
                <a:gridCol w="2248841">
                  <a:extLst>
                    <a:ext uri="{9D8B030D-6E8A-4147-A177-3AD203B41FA5}">
                      <a16:colId xmlns:a16="http://schemas.microsoft.com/office/drawing/2014/main" val="20003"/>
                    </a:ext>
                  </a:extLst>
                </a:gridCol>
                <a:gridCol w="1893241">
                  <a:extLst>
                    <a:ext uri="{9D8B030D-6E8A-4147-A177-3AD203B41FA5}">
                      <a16:colId xmlns:a16="http://schemas.microsoft.com/office/drawing/2014/main" val="20004"/>
                    </a:ext>
                  </a:extLst>
                </a:gridCol>
              </a:tblGrid>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1"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Droughts</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1"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Floods</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1"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Storms</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1"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Sea Level rise (1m)</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1"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Agriculture</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3569">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Malawi</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Bangladesh</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Philippines</a:t>
                      </a:r>
                      <a:endParaRPr kumimoji="0" lang="en-US" sz="18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low-lying Island States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Sudan</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Ethiopia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China, PR</a:t>
                      </a:r>
                      <a:endParaRPr kumimoji="0" lang="en-US" sz="18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kern="1200" cap="none" normalizeH="0" baseline="0" dirty="0">
                          <a:ln>
                            <a:noFill/>
                          </a:ln>
                          <a:solidFill>
                            <a:schemeClr val="tx1"/>
                          </a:solidFill>
                          <a:effectLst/>
                          <a:latin typeface="+mj-lt"/>
                          <a:ea typeface="+mn-ea"/>
                          <a:cs typeface="Times New Roman" pitchFamily="18" charset="0"/>
                        </a:rPr>
                        <a:t>Bangladesh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Viet  Nam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Senegal</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3569">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Zimbabwe</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India</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Madagascar</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Egypt</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Zimbabwe</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India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Cambodia</a:t>
                      </a:r>
                      <a:endParaRPr kumimoji="0" lang="en-US" sz="18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Viet Nam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Tunisia</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Mali</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3569">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Mozambique</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Mozambique</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Moldova</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Indonesia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Zambia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Niger</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Lao PDR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Mongolia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Mauritania</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Morocco</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Mauritania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Pakistan</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Haiti</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China, PR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Niger</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Eritrea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Sri Lanka</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Samoa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Mexico</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India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10008"/>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Sudan</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Thailand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Tonga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Myanmar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Malawi</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Chad</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Viet Nam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China, PR</a:t>
                      </a:r>
                      <a:endParaRPr kumimoji="0" lang="en-US" sz="18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Bangladesh</a:t>
                      </a:r>
                      <a:endParaRPr kumimoji="0" lang="en-US" sz="18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Algeria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Kenya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Benin</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Honduras</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Senegal</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Ethiopia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5571">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Iran</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Rwanda</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1" i="0" u="none" strike="noStrike" cap="none" normalizeH="0" baseline="0" dirty="0">
                          <a:ln>
                            <a:noFill/>
                          </a:ln>
                          <a:solidFill>
                            <a:schemeClr val="tx1"/>
                          </a:solidFill>
                          <a:effectLst/>
                          <a:latin typeface="+mj-lt"/>
                          <a:cs typeface="Times New Roman" pitchFamily="18" charset="0"/>
                        </a:rPr>
                        <a:t>Fiji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Libya</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latin typeface="+mj-lt"/>
                          <a:cs typeface="Times New Roman" pitchFamily="18" charset="0"/>
                        </a:rPr>
                        <a:t>Pakistan</a:t>
                      </a:r>
                      <a:endParaRPr kumimoji="0" lang="en-US" sz="1800" b="0"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10012"/>
                  </a:ext>
                </a:extLst>
              </a:tr>
              <a:tr h="546418">
                <a:tc gridSpan="5">
                  <a:txBody>
                    <a:bodyPr/>
                    <a:lstStyle/>
                    <a:p>
                      <a:pPr marL="342900" marR="0" lvl="0" indent="-34290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endParaRPr kumimoji="0" lang="en-US" sz="12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endParaRPr>
                    </a:p>
                    <a:p>
                      <a:pPr marL="342900" marR="0" lvl="0" indent="-342900" algn="l" defTabSz="914400" rtl="0" eaLnBrk="1" fontAlgn="t"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mj-lt"/>
                          <a:cs typeface="Times New Roman" pitchFamily="18" charset="0"/>
                        </a:rPr>
                        <a:t>Note: The typology is based on both absolute effects (e.g., total number of people affected) and relative effects (e.g., number affected as a share of GDP). Source: IPCC data</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mj-lt"/>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133190" name="Rectangle 7"/>
          <p:cNvSpPr>
            <a:spLocks noChangeArrowheads="1"/>
          </p:cNvSpPr>
          <p:nvPr/>
        </p:nvSpPr>
        <p:spPr bwMode="auto">
          <a:xfrm>
            <a:off x="147638" y="152400"/>
            <a:ext cx="8843962" cy="831850"/>
          </a:xfrm>
          <a:prstGeom prst="rect">
            <a:avLst/>
          </a:prstGeom>
          <a:noFill/>
          <a:ln w="9525">
            <a:noFill/>
            <a:miter lim="800000"/>
            <a:headEnd/>
            <a:tailEnd/>
          </a:ln>
        </p:spPr>
        <p:txBody>
          <a:bodyPr tIns="18288" anchor="ctr" anchorCtr="1"/>
          <a:lstStyle/>
          <a:p>
            <a:pPr>
              <a:spcBef>
                <a:spcPts val="1200"/>
              </a:spcBef>
              <a:buFontTx/>
              <a:buNone/>
              <a:defRPr/>
            </a:pPr>
            <a:endParaRPr kumimoji="1" lang="en-US" sz="3800" dirty="0">
              <a:solidFill>
                <a:srgbClr val="FFFF00"/>
              </a:solidFill>
              <a:latin typeface="Tahoma" pitchFamily="34" charset="0"/>
              <a:ea typeface="ＭＳ Ｐゴシック" charset="-128"/>
              <a:cs typeface="Arial" charset="0"/>
            </a:endParaRPr>
          </a:p>
        </p:txBody>
      </p:sp>
      <p:sp>
        <p:nvSpPr>
          <p:cNvPr id="4" name="Title 3"/>
          <p:cNvSpPr>
            <a:spLocks noGrp="1"/>
          </p:cNvSpPr>
          <p:nvPr>
            <p:ph type="title"/>
          </p:nvPr>
        </p:nvSpPr>
        <p:spPr>
          <a:xfrm>
            <a:off x="685800" y="304800"/>
            <a:ext cx="7772400" cy="839787"/>
          </a:xfrm>
        </p:spPr>
        <p:txBody>
          <a:bodyPr/>
          <a:lstStyle/>
          <a:p>
            <a:r>
              <a:rPr lang="en-US" sz="3200" dirty="0">
                <a:solidFill>
                  <a:schemeClr val="tx2"/>
                </a:solidFill>
                <a:latin typeface="Tahoma" pitchFamily="34" charset="0"/>
                <a:ea typeface="ＭＳ Ｐゴシック" charset="-128"/>
                <a:cs typeface="Arial" charset="0"/>
              </a:rPr>
              <a:t>Most Affected Asian Countries by Climate-Related Threats</a:t>
            </a:r>
            <a:endParaRPr lang="en-US" sz="3200" dirty="0"/>
          </a:p>
        </p:txBody>
      </p:sp>
      <p:sp>
        <p:nvSpPr>
          <p:cNvPr id="2" name="Slide Number Placeholder 1"/>
          <p:cNvSpPr>
            <a:spLocks noGrp="1"/>
          </p:cNvSpPr>
          <p:nvPr>
            <p:ph type="sldNum" sz="quarter" idx="12"/>
          </p:nvPr>
        </p:nvSpPr>
        <p:spPr/>
        <p:txBody>
          <a:bodyPr/>
          <a:lstStyle/>
          <a:p>
            <a:pPr>
              <a:defRPr/>
            </a:pPr>
            <a:fld id="{749B025E-5B4B-410B-B480-2BA76D35867B}" type="slidenum">
              <a:rPr lang="en-US" smtClean="0">
                <a:solidFill>
                  <a:srgbClr val="FFFFFF"/>
                </a:solidFill>
              </a:rPr>
              <a:pPr>
                <a:defRPr/>
              </a:pPr>
              <a:t>39</a:t>
            </a:fld>
            <a:endParaRPr lang="en-US" dirty="0">
              <a:solidFill>
                <a:srgbClr val="FFFFFF"/>
              </a:solidFill>
            </a:endParaRPr>
          </a:p>
        </p:txBody>
      </p:sp>
    </p:spTree>
    <p:custDataLst>
      <p:tags r:id="rId1"/>
    </p:custDataLst>
    <p:extLst>
      <p:ext uri="{BB962C8B-B14F-4D97-AF65-F5344CB8AC3E}">
        <p14:creationId xmlns:p14="http://schemas.microsoft.com/office/powerpoint/2010/main" val="23690159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subTitle" idx="1"/>
          </p:nvPr>
        </p:nvSpPr>
        <p:spPr>
          <a:xfrm>
            <a:off x="685800" y="990600"/>
            <a:ext cx="8305800" cy="4953000"/>
          </a:xfrm>
        </p:spPr>
        <p:txBody>
          <a:bodyPr/>
          <a:lstStyle/>
          <a:p>
            <a:pPr marL="342900" indent="-342900" algn="l">
              <a:buFont typeface="Wingdings" pitchFamily="2" charset="2"/>
              <a:buChar char="q"/>
              <a:defRPr/>
            </a:pPr>
            <a:r>
              <a:rPr lang="en-US" sz="2000" b="1" dirty="0"/>
              <a:t>1987     -    Brundtland Commission’s “Our Common 			Future”</a:t>
            </a:r>
          </a:p>
          <a:p>
            <a:pPr marL="1485900" lvl="2" indent="-342900">
              <a:buFont typeface="Wingdings" pitchFamily="2" charset="2"/>
              <a:buChar char="v"/>
              <a:defRPr/>
            </a:pPr>
            <a:r>
              <a:rPr lang="en-PH" sz="1800" dirty="0"/>
              <a:t>Concept of Sustainable Development as development which “meets the needs of the present without compromising the ability of future generations to meet their own needs” </a:t>
            </a:r>
            <a:endParaRPr lang="en-US" sz="1800" dirty="0"/>
          </a:p>
          <a:p>
            <a:pPr marL="1485900" lvl="2" indent="-342900">
              <a:buFont typeface="Wingdings" pitchFamily="2" charset="2"/>
              <a:buChar char="v"/>
              <a:defRPr/>
            </a:pPr>
            <a:r>
              <a:rPr lang="en-US" sz="1800" dirty="0"/>
              <a:t>Integration of environment into macro operations and sectoral policies and </a:t>
            </a:r>
            <a:r>
              <a:rPr lang="en-US" sz="1800" b="1" dirty="0"/>
              <a:t> </a:t>
            </a:r>
            <a:r>
              <a:rPr lang="en-US" sz="1800" dirty="0"/>
              <a:t>creation of environmental cells in sectoral departments or agencies</a:t>
            </a:r>
          </a:p>
          <a:p>
            <a:pPr marL="342900" indent="-342900" algn="l">
              <a:buFont typeface="Wingdings" pitchFamily="2" charset="2"/>
              <a:buChar char="q"/>
              <a:defRPr/>
            </a:pPr>
            <a:r>
              <a:rPr lang="en-US" sz="2000" b="1" dirty="0"/>
              <a:t>1992     -    UNCED  or “Rio Summit”</a:t>
            </a:r>
          </a:p>
          <a:p>
            <a:pPr marL="1485900" lvl="2" indent="-342900">
              <a:buFont typeface="Wingdings" pitchFamily="2" charset="2"/>
              <a:buChar char="v"/>
              <a:defRPr/>
            </a:pPr>
            <a:r>
              <a:rPr lang="en-US" sz="1800" dirty="0"/>
              <a:t>Brought “the environment” to political agenda of governments</a:t>
            </a:r>
            <a:r>
              <a:rPr lang="en-US" sz="1800" b="1" dirty="0"/>
              <a:t> </a:t>
            </a:r>
          </a:p>
          <a:p>
            <a:pPr marL="1485900" lvl="2" indent="-342900">
              <a:buFont typeface="Wingdings" pitchFamily="2" charset="2"/>
              <a:buChar char="v"/>
              <a:defRPr/>
            </a:pPr>
            <a:r>
              <a:rPr lang="en-US" sz="1800" dirty="0"/>
              <a:t>Committed nations to implementation of Agenda 21, </a:t>
            </a:r>
          </a:p>
          <a:p>
            <a:pPr marL="1485900" lvl="2" indent="-342900">
              <a:buFont typeface="Wingdings" pitchFamily="2" charset="2"/>
              <a:buChar char="v"/>
              <a:defRPr/>
            </a:pPr>
            <a:r>
              <a:rPr lang="en-US" sz="1800" dirty="0"/>
              <a:t>United Nations Framework Convention on Climate Change</a:t>
            </a:r>
          </a:p>
          <a:p>
            <a:pPr marL="1485900" lvl="2" indent="-342900">
              <a:buFont typeface="Wingdings" pitchFamily="2" charset="2"/>
              <a:buChar char="v"/>
              <a:defRPr/>
            </a:pPr>
            <a:r>
              <a:rPr lang="en-US" sz="1800" dirty="0"/>
              <a:t>UN Convention on Biodiversity</a:t>
            </a:r>
          </a:p>
          <a:p>
            <a:pPr marL="1485900" lvl="2" indent="-342900">
              <a:buFont typeface="Wingdings" pitchFamily="2" charset="2"/>
              <a:buChar char="v"/>
              <a:defRPr/>
            </a:pPr>
            <a:r>
              <a:rPr lang="en-US" sz="1800" dirty="0"/>
              <a:t>Agreements on Basic Principles for Managing and Conserving World’s Forests</a:t>
            </a:r>
          </a:p>
          <a:p>
            <a:pPr lvl="0" algn="l">
              <a:buNone/>
              <a:defRPr/>
            </a:pPr>
            <a:endParaRPr lang="en-US" sz="1800" dirty="0"/>
          </a:p>
          <a:p>
            <a:pPr marL="57150" lvl="2" indent="0">
              <a:buNone/>
              <a:defRPr/>
            </a:pPr>
            <a:r>
              <a:rPr lang="en-US" sz="1800" dirty="0"/>
              <a:t>        </a:t>
            </a:r>
          </a:p>
          <a:p>
            <a:pPr marL="2286000" lvl="8">
              <a:buFont typeface="Wingdings" pitchFamily="2" charset="2"/>
              <a:buChar char="v"/>
              <a:defRPr/>
            </a:pPr>
            <a:endParaRPr lang="en-US" sz="1800" dirty="0"/>
          </a:p>
          <a:p>
            <a:pPr marL="0" lvl="4" indent="0">
              <a:buNone/>
              <a:defRPr/>
            </a:pPr>
            <a:r>
              <a:rPr lang="en-US" sz="1800" dirty="0"/>
              <a:t>		</a:t>
            </a:r>
          </a:p>
        </p:txBody>
      </p:sp>
      <p:sp>
        <p:nvSpPr>
          <p:cNvPr id="3" name="Rectangle 6"/>
          <p:cNvSpPr>
            <a:spLocks noChangeArrowheads="1"/>
          </p:cNvSpPr>
          <p:nvPr/>
        </p:nvSpPr>
        <p:spPr bwMode="auto">
          <a:xfrm>
            <a:off x="533400" y="152400"/>
            <a:ext cx="8305800" cy="838200"/>
          </a:xfrm>
          <a:prstGeom prst="rect">
            <a:avLst/>
          </a:prstGeom>
          <a:noFill/>
          <a:ln w="9525">
            <a:noFill/>
            <a:miter lim="800000"/>
            <a:headEnd/>
            <a:tailEnd/>
          </a:ln>
        </p:spPr>
        <p:txBody>
          <a:bodyPr/>
          <a:lstStyle/>
          <a:p>
            <a:pPr algn="ctr" eaLnBrk="0" hangingPunct="0">
              <a:spcBef>
                <a:spcPct val="20000"/>
              </a:spcBef>
              <a:spcAft>
                <a:spcPct val="20000"/>
              </a:spcAft>
              <a:buClr>
                <a:srgbClr val="FFFF00"/>
              </a:buClr>
              <a:buNone/>
              <a:defRPr/>
            </a:pPr>
            <a:r>
              <a:rPr kumimoji="1" lang="en-US" sz="3600" b="1" dirty="0">
                <a:solidFill>
                  <a:schemeClr val="accent1"/>
                </a:solidFill>
                <a:effectLst>
                  <a:outerShdw blurRad="38100" dist="38100" dir="2700000" algn="tl">
                    <a:srgbClr val="000000"/>
                  </a:outerShdw>
                </a:effectLst>
                <a:latin typeface="Tahoma" pitchFamily="34" charset="0"/>
              </a:rPr>
              <a:t>Global Milestones</a:t>
            </a:r>
          </a:p>
        </p:txBody>
      </p:sp>
      <p:sp>
        <p:nvSpPr>
          <p:cNvPr id="2" name="Slide Number Placeholder 1"/>
          <p:cNvSpPr>
            <a:spLocks noGrp="1"/>
          </p:cNvSpPr>
          <p:nvPr>
            <p:ph type="sldNum" sz="quarter" idx="12"/>
          </p:nvPr>
        </p:nvSpPr>
        <p:spPr/>
        <p:txBody>
          <a:bodyPr/>
          <a:lstStyle/>
          <a:p>
            <a:pPr>
              <a:defRPr/>
            </a:pPr>
            <a:fld id="{E779BC10-2575-48DD-8273-0D50B581A723}" type="slidenum">
              <a:rPr lang="en-US" smtClean="0"/>
              <a:pPr>
                <a:defRPr/>
              </a:pPr>
              <a:t>4</a:t>
            </a:fld>
            <a:endParaRPr lang="en-US" dirty="0"/>
          </a:p>
        </p:txBody>
      </p:sp>
    </p:spTree>
    <p:extLst>
      <p:ext uri="{BB962C8B-B14F-4D97-AF65-F5344CB8AC3E}">
        <p14:creationId xmlns:p14="http://schemas.microsoft.com/office/powerpoint/2010/main" val="2967152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US" dirty="0"/>
            </a:br>
            <a:r>
              <a:rPr lang="en-US" sz="4000" dirty="0"/>
              <a:t>Economics of Climate Change</a:t>
            </a:r>
          </a:p>
        </p:txBody>
      </p:sp>
      <p:sp>
        <p:nvSpPr>
          <p:cNvPr id="77828" name="Rectangle 4"/>
          <p:cNvSpPr>
            <a:spLocks noGrp="1" noChangeArrowheads="1"/>
          </p:cNvSpPr>
          <p:nvPr>
            <p:ph idx="1"/>
          </p:nvPr>
        </p:nvSpPr>
        <p:spPr>
          <a:xfrm>
            <a:off x="685800" y="1371600"/>
            <a:ext cx="7772400" cy="4114800"/>
          </a:xfrm>
          <a:noFill/>
        </p:spPr>
        <p:txBody>
          <a:bodyPr/>
          <a:lstStyle/>
          <a:p>
            <a:pPr>
              <a:lnSpc>
                <a:spcPct val="80000"/>
              </a:lnSpc>
              <a:buClr>
                <a:schemeClr val="tx1"/>
              </a:buClr>
            </a:pPr>
            <a:r>
              <a:rPr lang="en-US" sz="2200" dirty="0">
                <a:effectLst/>
              </a:rPr>
              <a:t>The costs and risks of climate change is equivalent to losing at least </a:t>
            </a:r>
            <a:r>
              <a:rPr lang="en-US" sz="2200" dirty="0">
                <a:solidFill>
                  <a:schemeClr val="tx2"/>
                </a:solidFill>
                <a:effectLst/>
              </a:rPr>
              <a:t>5-20%</a:t>
            </a:r>
            <a:r>
              <a:rPr lang="en-US" sz="2200" dirty="0">
                <a:effectLst/>
              </a:rPr>
              <a:t> of global GDP per year</a:t>
            </a:r>
          </a:p>
          <a:p>
            <a:pPr>
              <a:lnSpc>
                <a:spcPct val="80000"/>
              </a:lnSpc>
              <a:buClr>
                <a:schemeClr val="tx1"/>
              </a:buClr>
            </a:pPr>
            <a:r>
              <a:rPr lang="en-US" sz="2200" dirty="0">
                <a:effectLst/>
              </a:rPr>
              <a:t>Economics of containing the global warming below 2°C will mean an </a:t>
            </a:r>
            <a:r>
              <a:rPr lang="en-US" sz="2200" dirty="0">
                <a:solidFill>
                  <a:schemeClr val="tx2"/>
                </a:solidFill>
                <a:effectLst/>
              </a:rPr>
              <a:t>annual cost of 1% GDP</a:t>
            </a:r>
          </a:p>
          <a:p>
            <a:pPr>
              <a:lnSpc>
                <a:spcPct val="80000"/>
              </a:lnSpc>
              <a:buClr>
                <a:schemeClr val="tx1"/>
              </a:buClr>
            </a:pPr>
            <a:r>
              <a:rPr lang="en-US" altLang="ja-JP" sz="2200" dirty="0">
                <a:solidFill>
                  <a:schemeClr val="tx2"/>
                </a:solidFill>
                <a:effectLst/>
                <a:ea typeface="MS PGothic" pitchFamily="34" charset="-128"/>
              </a:rPr>
              <a:t>India</a:t>
            </a:r>
            <a:r>
              <a:rPr lang="en-US" altLang="ja-JP" sz="2200" dirty="0">
                <a:effectLst/>
                <a:ea typeface="MS PGothic" pitchFamily="34" charset="-128"/>
              </a:rPr>
              <a:t> and </a:t>
            </a:r>
            <a:r>
              <a:rPr lang="en-US" altLang="ja-JP" sz="2200" dirty="0">
                <a:solidFill>
                  <a:schemeClr val="tx2"/>
                </a:solidFill>
                <a:effectLst/>
                <a:ea typeface="MS PGothic" pitchFamily="34" charset="-128"/>
              </a:rPr>
              <a:t>S.E. Asia</a:t>
            </a:r>
            <a:r>
              <a:rPr lang="en-US" altLang="ja-JP" sz="2200" dirty="0">
                <a:effectLst/>
                <a:ea typeface="MS PGothic" pitchFamily="34" charset="-128"/>
              </a:rPr>
              <a:t> could lose on average 2-3% and as much as a </a:t>
            </a:r>
            <a:r>
              <a:rPr lang="en-US" altLang="ja-JP" sz="2200" dirty="0">
                <a:solidFill>
                  <a:schemeClr val="tx2"/>
                </a:solidFill>
                <a:effectLst/>
                <a:ea typeface="MS PGothic" pitchFamily="34" charset="-128"/>
              </a:rPr>
              <a:t>9-13%</a:t>
            </a:r>
            <a:r>
              <a:rPr lang="en-US" altLang="ja-JP" sz="2200" dirty="0">
                <a:effectLst/>
                <a:ea typeface="MS PGothic" pitchFamily="34" charset="-128"/>
              </a:rPr>
              <a:t> (95 percentile) </a:t>
            </a:r>
            <a:r>
              <a:rPr lang="en-US" altLang="ja-JP" sz="2200" dirty="0">
                <a:solidFill>
                  <a:schemeClr val="tx2"/>
                </a:solidFill>
                <a:effectLst/>
                <a:ea typeface="MS PGothic" pitchFamily="34" charset="-128"/>
              </a:rPr>
              <a:t>of GDP by 2100</a:t>
            </a:r>
            <a:endParaRPr lang="en-US" sz="2200" dirty="0">
              <a:solidFill>
                <a:schemeClr val="tx2"/>
              </a:solidFill>
              <a:effectLst/>
            </a:endParaRPr>
          </a:p>
          <a:p>
            <a:pPr>
              <a:lnSpc>
                <a:spcPct val="80000"/>
              </a:lnSpc>
              <a:buClr>
                <a:schemeClr val="tx1"/>
              </a:buClr>
            </a:pPr>
            <a:r>
              <a:rPr lang="en-US" sz="2200" dirty="0">
                <a:effectLst/>
              </a:rPr>
              <a:t>Based on ADB studies, economy-wide loss by 2100 can be as high as:</a:t>
            </a:r>
          </a:p>
          <a:p>
            <a:pPr lvl="1">
              <a:lnSpc>
                <a:spcPct val="80000"/>
              </a:lnSpc>
              <a:buClr>
                <a:schemeClr val="tx1"/>
              </a:buClr>
            </a:pPr>
            <a:r>
              <a:rPr lang="en-US" sz="2200" dirty="0">
                <a:solidFill>
                  <a:schemeClr val="tx2"/>
                </a:solidFill>
                <a:effectLst/>
              </a:rPr>
              <a:t>6.7% of GDP per year</a:t>
            </a:r>
            <a:r>
              <a:rPr lang="en-US" sz="2200" dirty="0">
                <a:effectLst/>
              </a:rPr>
              <a:t> for </a:t>
            </a:r>
            <a:r>
              <a:rPr lang="en-US" sz="2200" dirty="0">
                <a:solidFill>
                  <a:schemeClr val="tx2"/>
                </a:solidFill>
                <a:effectLst/>
              </a:rPr>
              <a:t>Indonesia, Philippines, Thailand and Viet Nam</a:t>
            </a:r>
            <a:r>
              <a:rPr lang="en-US" sz="2200" dirty="0">
                <a:effectLst/>
              </a:rPr>
              <a:t> </a:t>
            </a:r>
          </a:p>
          <a:p>
            <a:pPr lvl="1">
              <a:lnSpc>
                <a:spcPct val="80000"/>
              </a:lnSpc>
              <a:buClr>
                <a:schemeClr val="tx1"/>
              </a:buClr>
            </a:pPr>
            <a:r>
              <a:rPr lang="en-US" sz="2200" dirty="0">
                <a:solidFill>
                  <a:schemeClr val="tx2"/>
                </a:solidFill>
                <a:effectLst/>
              </a:rPr>
              <a:t>8.8% of GDP per year </a:t>
            </a:r>
            <a:r>
              <a:rPr lang="en-US" sz="2200" dirty="0">
                <a:effectLst/>
              </a:rPr>
              <a:t>for </a:t>
            </a:r>
            <a:r>
              <a:rPr lang="en-US" sz="2200" dirty="0">
                <a:solidFill>
                  <a:schemeClr val="tx2"/>
                </a:solidFill>
                <a:effectLst/>
              </a:rPr>
              <a:t>Bangladesh, Bhutan, India, Maldives, Nepal, Sri Lanka</a:t>
            </a:r>
          </a:p>
          <a:p>
            <a:pPr lvl="1">
              <a:lnSpc>
                <a:spcPct val="80000"/>
              </a:lnSpc>
              <a:buClr>
                <a:schemeClr val="tx1"/>
              </a:buClr>
            </a:pPr>
            <a:r>
              <a:rPr lang="en-US" sz="2200" dirty="0">
                <a:solidFill>
                  <a:schemeClr val="tx2"/>
                </a:solidFill>
                <a:effectLst/>
              </a:rPr>
              <a:t>5.3% of GDP per year </a:t>
            </a:r>
            <a:r>
              <a:rPr lang="en-US" sz="2200" dirty="0">
                <a:solidFill>
                  <a:schemeClr val="tx2"/>
                </a:solidFill>
              </a:rPr>
              <a:t>PRC, Japan, Republic of Korea, and Mongolia. </a:t>
            </a:r>
            <a:endParaRPr lang="en-US" sz="2200" dirty="0">
              <a:solidFill>
                <a:schemeClr val="tx2"/>
              </a:solidFill>
              <a:effectLst/>
            </a:endParaRPr>
          </a:p>
        </p:txBody>
      </p:sp>
      <p:sp>
        <p:nvSpPr>
          <p:cNvPr id="10" name="Slide Number Placeholder 9"/>
          <p:cNvSpPr>
            <a:spLocks noGrp="1"/>
          </p:cNvSpPr>
          <p:nvPr>
            <p:ph type="sldNum" sz="quarter" idx="12"/>
          </p:nvPr>
        </p:nvSpPr>
        <p:spPr/>
        <p:txBody>
          <a:bodyPr/>
          <a:lstStyle/>
          <a:p>
            <a:pPr>
              <a:defRPr/>
            </a:pPr>
            <a:fld id="{E0ED0D49-16FB-468E-8885-1812935A93A6}" type="slidenum">
              <a:rPr lang="en-US" smtClean="0">
                <a:solidFill>
                  <a:srgbClr val="FFFFFF"/>
                </a:solidFill>
              </a:rPr>
              <a:pPr>
                <a:defRPr/>
              </a:pPr>
              <a:t>40</a:t>
            </a:fld>
            <a:endParaRPr lang="en-US">
              <a:solidFill>
                <a:srgbClr val="FFFFFF"/>
              </a:solidFill>
            </a:endParaRPr>
          </a:p>
        </p:txBody>
      </p:sp>
    </p:spTree>
    <p:extLst>
      <p:ext uri="{BB962C8B-B14F-4D97-AF65-F5344CB8AC3E}">
        <p14:creationId xmlns:p14="http://schemas.microsoft.com/office/powerpoint/2010/main" val="123564821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0" y="1524000"/>
            <a:ext cx="9144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75" name="Rectangle 74"/>
          <p:cNvSpPr/>
          <p:nvPr/>
        </p:nvSpPr>
        <p:spPr>
          <a:xfrm>
            <a:off x="1243851" y="4535056"/>
            <a:ext cx="6850282" cy="4772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76" name="Rectangle 75"/>
          <p:cNvSpPr/>
          <p:nvPr/>
        </p:nvSpPr>
        <p:spPr>
          <a:xfrm>
            <a:off x="1243851" y="4043167"/>
            <a:ext cx="6909549" cy="4772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77" name="Rectangle 76"/>
          <p:cNvSpPr/>
          <p:nvPr/>
        </p:nvSpPr>
        <p:spPr>
          <a:xfrm>
            <a:off x="1243851" y="3529590"/>
            <a:ext cx="6909549" cy="4772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78" name="Rectangle 77"/>
          <p:cNvSpPr/>
          <p:nvPr/>
        </p:nvSpPr>
        <p:spPr>
          <a:xfrm>
            <a:off x="1243850" y="3016013"/>
            <a:ext cx="6909549" cy="4772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79" name="Rectangle 78"/>
          <p:cNvSpPr/>
          <p:nvPr/>
        </p:nvSpPr>
        <p:spPr>
          <a:xfrm>
            <a:off x="1243850" y="2502436"/>
            <a:ext cx="6909549" cy="4772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0" name="Rectangle 79"/>
          <p:cNvSpPr/>
          <p:nvPr/>
        </p:nvSpPr>
        <p:spPr>
          <a:xfrm>
            <a:off x="1243851" y="5070322"/>
            <a:ext cx="6909549" cy="4772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grpSp>
        <p:nvGrpSpPr>
          <p:cNvPr id="81" name="Group 80"/>
          <p:cNvGrpSpPr/>
          <p:nvPr/>
        </p:nvGrpSpPr>
        <p:grpSpPr>
          <a:xfrm>
            <a:off x="473948" y="2724639"/>
            <a:ext cx="7839729" cy="3114328"/>
            <a:chOff x="169148" y="2414052"/>
            <a:chExt cx="7839729" cy="3114328"/>
          </a:xfrm>
        </p:grpSpPr>
        <p:sp>
          <p:nvSpPr>
            <p:cNvPr id="82" name="TextBox 81"/>
            <p:cNvSpPr txBox="1"/>
            <p:nvPr/>
          </p:nvSpPr>
          <p:spPr>
            <a:xfrm>
              <a:off x="204693" y="2414052"/>
              <a:ext cx="633507"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5,000</a:t>
              </a:r>
            </a:p>
          </p:txBody>
        </p:sp>
        <p:sp>
          <p:nvSpPr>
            <p:cNvPr id="83" name="TextBox 82"/>
            <p:cNvSpPr txBox="1"/>
            <p:nvPr/>
          </p:nvSpPr>
          <p:spPr>
            <a:xfrm>
              <a:off x="182157" y="2983013"/>
              <a:ext cx="633507"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4,000</a:t>
              </a:r>
            </a:p>
          </p:txBody>
        </p:sp>
        <p:sp>
          <p:nvSpPr>
            <p:cNvPr id="84" name="TextBox 83"/>
            <p:cNvSpPr txBox="1"/>
            <p:nvPr/>
          </p:nvSpPr>
          <p:spPr>
            <a:xfrm>
              <a:off x="228600" y="3479698"/>
              <a:ext cx="633507"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3,000</a:t>
              </a:r>
            </a:p>
          </p:txBody>
        </p:sp>
        <p:sp>
          <p:nvSpPr>
            <p:cNvPr id="85" name="TextBox 84"/>
            <p:cNvSpPr txBox="1"/>
            <p:nvPr/>
          </p:nvSpPr>
          <p:spPr>
            <a:xfrm>
              <a:off x="182157" y="3993966"/>
              <a:ext cx="633507"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2,000</a:t>
              </a:r>
            </a:p>
          </p:txBody>
        </p:sp>
        <p:sp>
          <p:nvSpPr>
            <p:cNvPr id="86" name="TextBox 85"/>
            <p:cNvSpPr txBox="1"/>
            <p:nvPr/>
          </p:nvSpPr>
          <p:spPr>
            <a:xfrm>
              <a:off x="169148" y="4555275"/>
              <a:ext cx="633507"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1,000</a:t>
              </a:r>
            </a:p>
          </p:txBody>
        </p:sp>
        <p:sp>
          <p:nvSpPr>
            <p:cNvPr id="87" name="TextBox 86"/>
            <p:cNvSpPr txBox="1"/>
            <p:nvPr/>
          </p:nvSpPr>
          <p:spPr>
            <a:xfrm>
              <a:off x="616814" y="4999515"/>
              <a:ext cx="285655"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0</a:t>
              </a:r>
            </a:p>
          </p:txBody>
        </p:sp>
        <p:sp>
          <p:nvSpPr>
            <p:cNvPr id="88" name="TextBox 87"/>
            <p:cNvSpPr txBox="1"/>
            <p:nvPr/>
          </p:nvSpPr>
          <p:spPr>
            <a:xfrm>
              <a:off x="86705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1970</a:t>
              </a:r>
            </a:p>
          </p:txBody>
        </p:sp>
        <p:sp>
          <p:nvSpPr>
            <p:cNvPr id="89" name="TextBox 88"/>
            <p:cNvSpPr txBox="1"/>
            <p:nvPr/>
          </p:nvSpPr>
          <p:spPr>
            <a:xfrm>
              <a:off x="168620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1975</a:t>
              </a:r>
            </a:p>
          </p:txBody>
        </p:sp>
        <p:sp>
          <p:nvSpPr>
            <p:cNvPr id="90" name="TextBox 89"/>
            <p:cNvSpPr txBox="1"/>
            <p:nvPr/>
          </p:nvSpPr>
          <p:spPr>
            <a:xfrm>
              <a:off x="250535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1980</a:t>
              </a:r>
            </a:p>
          </p:txBody>
        </p:sp>
        <p:sp>
          <p:nvSpPr>
            <p:cNvPr id="91" name="TextBox 90"/>
            <p:cNvSpPr txBox="1"/>
            <p:nvPr/>
          </p:nvSpPr>
          <p:spPr>
            <a:xfrm>
              <a:off x="332450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1985</a:t>
              </a:r>
            </a:p>
          </p:txBody>
        </p:sp>
        <p:sp>
          <p:nvSpPr>
            <p:cNvPr id="92" name="TextBox 91"/>
            <p:cNvSpPr txBox="1"/>
            <p:nvPr/>
          </p:nvSpPr>
          <p:spPr>
            <a:xfrm>
              <a:off x="414365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1990</a:t>
              </a:r>
            </a:p>
          </p:txBody>
        </p:sp>
        <p:sp>
          <p:nvSpPr>
            <p:cNvPr id="93" name="TextBox 92"/>
            <p:cNvSpPr txBox="1"/>
            <p:nvPr/>
          </p:nvSpPr>
          <p:spPr>
            <a:xfrm>
              <a:off x="4929231" y="5153675"/>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1995</a:t>
              </a:r>
            </a:p>
          </p:txBody>
        </p:sp>
        <p:sp>
          <p:nvSpPr>
            <p:cNvPr id="94" name="TextBox 93"/>
            <p:cNvSpPr txBox="1"/>
            <p:nvPr/>
          </p:nvSpPr>
          <p:spPr>
            <a:xfrm>
              <a:off x="578195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2000</a:t>
              </a:r>
            </a:p>
          </p:txBody>
        </p:sp>
        <p:sp>
          <p:nvSpPr>
            <p:cNvPr id="95" name="TextBox 94"/>
            <p:cNvSpPr txBox="1"/>
            <p:nvPr/>
          </p:nvSpPr>
          <p:spPr>
            <a:xfrm>
              <a:off x="660110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2005</a:t>
              </a:r>
            </a:p>
          </p:txBody>
        </p:sp>
        <p:sp>
          <p:nvSpPr>
            <p:cNvPr id="96" name="TextBox 95"/>
            <p:cNvSpPr txBox="1"/>
            <p:nvPr/>
          </p:nvSpPr>
          <p:spPr>
            <a:xfrm>
              <a:off x="7420254" y="5189826"/>
              <a:ext cx="588623"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solidFill>
                  <a:latin typeface="Arial" pitchFamily="34" charset="0"/>
                  <a:cs typeface="Arial" pitchFamily="34" charset="0"/>
                </a:rPr>
                <a:t>2010</a:t>
              </a:r>
            </a:p>
          </p:txBody>
        </p:sp>
      </p:grpSp>
      <p:sp>
        <p:nvSpPr>
          <p:cNvPr id="97" name="TextBox 96"/>
          <p:cNvSpPr txBox="1"/>
          <p:nvPr/>
        </p:nvSpPr>
        <p:spPr>
          <a:xfrm>
            <a:off x="8328476" y="3239260"/>
            <a:ext cx="700833" cy="1077218"/>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lumMod val="95000"/>
                  </a:prstClr>
                </a:solidFill>
                <a:latin typeface="Arial" pitchFamily="34" charset="0"/>
                <a:cs typeface="Arial" pitchFamily="34" charset="0"/>
              </a:rPr>
              <a:t>Fitted</a:t>
            </a:r>
          </a:p>
          <a:p>
            <a:pPr>
              <a:buFontTx/>
              <a:buNone/>
            </a:pPr>
            <a:r>
              <a:rPr lang="en-US" sz="1600" spc="-100" dirty="0">
                <a:solidFill>
                  <a:prstClr val="white">
                    <a:lumMod val="95000"/>
                  </a:prstClr>
                </a:solidFill>
                <a:latin typeface="Arial" pitchFamily="34" charset="0"/>
                <a:cs typeface="Arial" pitchFamily="34" charset="0"/>
              </a:rPr>
              <a:t>Loss</a:t>
            </a:r>
          </a:p>
          <a:p>
            <a:pPr>
              <a:buFontTx/>
              <a:buNone/>
            </a:pPr>
            <a:r>
              <a:rPr lang="en-US" sz="1600" spc="-100" dirty="0">
                <a:solidFill>
                  <a:prstClr val="white">
                    <a:lumMod val="95000"/>
                  </a:prstClr>
                </a:solidFill>
                <a:latin typeface="Arial" pitchFamily="34" charset="0"/>
                <a:cs typeface="Arial" pitchFamily="34" charset="0"/>
              </a:rPr>
              <a:t>Curve</a:t>
            </a:r>
          </a:p>
        </p:txBody>
      </p:sp>
      <p:sp>
        <p:nvSpPr>
          <p:cNvPr id="98" name="TextBox 97"/>
          <p:cNvSpPr txBox="1"/>
          <p:nvPr/>
        </p:nvSpPr>
        <p:spPr>
          <a:xfrm>
            <a:off x="8418938" y="5130526"/>
            <a:ext cx="590226" cy="338554"/>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600" spc="-100" dirty="0">
                <a:solidFill>
                  <a:prstClr val="white">
                    <a:lumMod val="95000"/>
                  </a:prstClr>
                </a:solidFill>
                <a:latin typeface="Arial" pitchFamily="34" charset="0"/>
                <a:cs typeface="Arial" pitchFamily="34" charset="0"/>
              </a:rPr>
              <a:t>GDP</a:t>
            </a:r>
          </a:p>
        </p:txBody>
      </p:sp>
      <p:cxnSp>
        <p:nvCxnSpPr>
          <p:cNvPr id="99" name="Straight Connector 98"/>
          <p:cNvCxnSpPr/>
          <p:nvPr/>
        </p:nvCxnSpPr>
        <p:spPr>
          <a:xfrm>
            <a:off x="8222264" y="4632995"/>
            <a:ext cx="4914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704462" y="4269196"/>
            <a:ext cx="0" cy="37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222265" y="4843338"/>
            <a:ext cx="4914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8704462" y="4833814"/>
            <a:ext cx="2060" cy="377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Freeform 102"/>
          <p:cNvSpPr/>
          <p:nvPr/>
        </p:nvSpPr>
        <p:spPr>
          <a:xfrm>
            <a:off x="1285875" y="3201863"/>
            <a:ext cx="6847469" cy="2335747"/>
          </a:xfrm>
          <a:custGeom>
            <a:avLst/>
            <a:gdLst>
              <a:gd name="connsiteX0" fmla="*/ 0 w 6847469"/>
              <a:gd name="connsiteY0" fmla="*/ 2286001 h 2335747"/>
              <a:gd name="connsiteX1" fmla="*/ 561975 w 6847469"/>
              <a:gd name="connsiteY1" fmla="*/ 2276476 h 2335747"/>
              <a:gd name="connsiteX2" fmla="*/ 742950 w 6847469"/>
              <a:gd name="connsiteY2" fmla="*/ 2152651 h 2335747"/>
              <a:gd name="connsiteX3" fmla="*/ 923925 w 6847469"/>
              <a:gd name="connsiteY3" fmla="*/ 2276476 h 2335747"/>
              <a:gd name="connsiteX4" fmla="*/ 1028700 w 6847469"/>
              <a:gd name="connsiteY4" fmla="*/ 1933576 h 2335747"/>
              <a:gd name="connsiteX5" fmla="*/ 1133475 w 6847469"/>
              <a:gd name="connsiteY5" fmla="*/ 2286001 h 2335747"/>
              <a:gd name="connsiteX6" fmla="*/ 1323975 w 6847469"/>
              <a:gd name="connsiteY6" fmla="*/ 2181226 h 2335747"/>
              <a:gd name="connsiteX7" fmla="*/ 1447800 w 6847469"/>
              <a:gd name="connsiteY7" fmla="*/ 2333626 h 2335747"/>
              <a:gd name="connsiteX8" fmla="*/ 1724025 w 6847469"/>
              <a:gd name="connsiteY8" fmla="*/ 2066926 h 2335747"/>
              <a:gd name="connsiteX9" fmla="*/ 1857375 w 6847469"/>
              <a:gd name="connsiteY9" fmla="*/ 2314576 h 2335747"/>
              <a:gd name="connsiteX10" fmla="*/ 2305050 w 6847469"/>
              <a:gd name="connsiteY10" fmla="*/ 2305051 h 2335747"/>
              <a:gd name="connsiteX11" fmla="*/ 2590800 w 6847469"/>
              <a:gd name="connsiteY11" fmla="*/ 2305051 h 2335747"/>
              <a:gd name="connsiteX12" fmla="*/ 2828925 w 6847469"/>
              <a:gd name="connsiteY12" fmla="*/ 2143126 h 2335747"/>
              <a:gd name="connsiteX13" fmla="*/ 3048000 w 6847469"/>
              <a:gd name="connsiteY13" fmla="*/ 2324101 h 2335747"/>
              <a:gd name="connsiteX14" fmla="*/ 3305175 w 6847469"/>
              <a:gd name="connsiteY14" fmla="*/ 2266951 h 2335747"/>
              <a:gd name="connsiteX15" fmla="*/ 3524250 w 6847469"/>
              <a:gd name="connsiteY15" fmla="*/ 1857376 h 2335747"/>
              <a:gd name="connsiteX16" fmla="*/ 3667125 w 6847469"/>
              <a:gd name="connsiteY16" fmla="*/ 2266951 h 2335747"/>
              <a:gd name="connsiteX17" fmla="*/ 3800475 w 6847469"/>
              <a:gd name="connsiteY17" fmla="*/ 1866901 h 2335747"/>
              <a:gd name="connsiteX18" fmla="*/ 3914775 w 6847469"/>
              <a:gd name="connsiteY18" fmla="*/ 1838326 h 2335747"/>
              <a:gd name="connsiteX19" fmla="*/ 4133850 w 6847469"/>
              <a:gd name="connsiteY19" fmla="*/ 1 h 2335747"/>
              <a:gd name="connsiteX20" fmla="*/ 4410075 w 6847469"/>
              <a:gd name="connsiteY20" fmla="*/ 1828801 h 2335747"/>
              <a:gd name="connsiteX21" fmla="*/ 4457700 w 6847469"/>
              <a:gd name="connsiteY21" fmla="*/ 2047876 h 2335747"/>
              <a:gd name="connsiteX22" fmla="*/ 4552950 w 6847469"/>
              <a:gd name="connsiteY22" fmla="*/ 1990726 h 2335747"/>
              <a:gd name="connsiteX23" fmla="*/ 4724400 w 6847469"/>
              <a:gd name="connsiteY23" fmla="*/ 1438276 h 2335747"/>
              <a:gd name="connsiteX24" fmla="*/ 5353050 w 6847469"/>
              <a:gd name="connsiteY24" fmla="*/ 2133601 h 2335747"/>
              <a:gd name="connsiteX25" fmla="*/ 5638800 w 6847469"/>
              <a:gd name="connsiteY25" fmla="*/ 1971676 h 2335747"/>
              <a:gd name="connsiteX26" fmla="*/ 5895975 w 6847469"/>
              <a:gd name="connsiteY26" fmla="*/ 1162051 h 2335747"/>
              <a:gd name="connsiteX27" fmla="*/ 6038850 w 6847469"/>
              <a:gd name="connsiteY27" fmla="*/ 1895476 h 2335747"/>
              <a:gd name="connsiteX28" fmla="*/ 6305550 w 6847469"/>
              <a:gd name="connsiteY28" fmla="*/ 1866901 h 2335747"/>
              <a:gd name="connsiteX29" fmla="*/ 6448425 w 6847469"/>
              <a:gd name="connsiteY29" fmla="*/ 552451 h 2335747"/>
              <a:gd name="connsiteX30" fmla="*/ 6610350 w 6847469"/>
              <a:gd name="connsiteY30" fmla="*/ 2095501 h 2335747"/>
              <a:gd name="connsiteX31" fmla="*/ 6819900 w 6847469"/>
              <a:gd name="connsiteY31" fmla="*/ 1657351 h 2335747"/>
              <a:gd name="connsiteX32" fmla="*/ 6838950 w 6847469"/>
              <a:gd name="connsiteY32" fmla="*/ 1638301 h 233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47469" h="2335747">
                <a:moveTo>
                  <a:pt x="0" y="2286001"/>
                </a:moveTo>
                <a:cubicBezTo>
                  <a:pt x="219075" y="2292351"/>
                  <a:pt x="438150" y="2298701"/>
                  <a:pt x="561975" y="2276476"/>
                </a:cubicBezTo>
                <a:cubicBezTo>
                  <a:pt x="685800" y="2254251"/>
                  <a:pt x="682625" y="2152651"/>
                  <a:pt x="742950" y="2152651"/>
                </a:cubicBezTo>
                <a:cubicBezTo>
                  <a:pt x="803275" y="2152651"/>
                  <a:pt x="876300" y="2312989"/>
                  <a:pt x="923925" y="2276476"/>
                </a:cubicBezTo>
                <a:cubicBezTo>
                  <a:pt x="971550" y="2239963"/>
                  <a:pt x="993775" y="1931988"/>
                  <a:pt x="1028700" y="1933576"/>
                </a:cubicBezTo>
                <a:cubicBezTo>
                  <a:pt x="1063625" y="1935164"/>
                  <a:pt x="1084263" y="2244726"/>
                  <a:pt x="1133475" y="2286001"/>
                </a:cubicBezTo>
                <a:cubicBezTo>
                  <a:pt x="1182687" y="2327276"/>
                  <a:pt x="1271588" y="2173289"/>
                  <a:pt x="1323975" y="2181226"/>
                </a:cubicBezTo>
                <a:cubicBezTo>
                  <a:pt x="1376362" y="2189163"/>
                  <a:pt x="1381125" y="2352676"/>
                  <a:pt x="1447800" y="2333626"/>
                </a:cubicBezTo>
                <a:cubicBezTo>
                  <a:pt x="1514475" y="2314576"/>
                  <a:pt x="1655763" y="2070101"/>
                  <a:pt x="1724025" y="2066926"/>
                </a:cubicBezTo>
                <a:cubicBezTo>
                  <a:pt x="1792287" y="2063751"/>
                  <a:pt x="1760538" y="2274889"/>
                  <a:pt x="1857375" y="2314576"/>
                </a:cubicBezTo>
                <a:cubicBezTo>
                  <a:pt x="1954212" y="2354263"/>
                  <a:pt x="2182813" y="2306639"/>
                  <a:pt x="2305050" y="2305051"/>
                </a:cubicBezTo>
                <a:cubicBezTo>
                  <a:pt x="2427288" y="2303464"/>
                  <a:pt x="2503488" y="2332039"/>
                  <a:pt x="2590800" y="2305051"/>
                </a:cubicBezTo>
                <a:cubicBezTo>
                  <a:pt x="2678113" y="2278063"/>
                  <a:pt x="2752725" y="2139951"/>
                  <a:pt x="2828925" y="2143126"/>
                </a:cubicBezTo>
                <a:cubicBezTo>
                  <a:pt x="2905125" y="2146301"/>
                  <a:pt x="2968625" y="2303464"/>
                  <a:pt x="3048000" y="2324101"/>
                </a:cubicBezTo>
                <a:cubicBezTo>
                  <a:pt x="3127375" y="2344738"/>
                  <a:pt x="3225800" y="2344738"/>
                  <a:pt x="3305175" y="2266951"/>
                </a:cubicBezTo>
                <a:cubicBezTo>
                  <a:pt x="3384550" y="2189164"/>
                  <a:pt x="3463925" y="1857376"/>
                  <a:pt x="3524250" y="1857376"/>
                </a:cubicBezTo>
                <a:cubicBezTo>
                  <a:pt x="3584575" y="1857376"/>
                  <a:pt x="3621088" y="2265364"/>
                  <a:pt x="3667125" y="2266951"/>
                </a:cubicBezTo>
                <a:cubicBezTo>
                  <a:pt x="3713162" y="2268538"/>
                  <a:pt x="3759200" y="1938338"/>
                  <a:pt x="3800475" y="1866901"/>
                </a:cubicBezTo>
                <a:cubicBezTo>
                  <a:pt x="3841750" y="1795464"/>
                  <a:pt x="3859213" y="2149476"/>
                  <a:pt x="3914775" y="1838326"/>
                </a:cubicBezTo>
                <a:cubicBezTo>
                  <a:pt x="3970337" y="1527176"/>
                  <a:pt x="4051300" y="1588"/>
                  <a:pt x="4133850" y="1"/>
                </a:cubicBezTo>
                <a:cubicBezTo>
                  <a:pt x="4216400" y="-1586"/>
                  <a:pt x="4356100" y="1487488"/>
                  <a:pt x="4410075" y="1828801"/>
                </a:cubicBezTo>
                <a:cubicBezTo>
                  <a:pt x="4464050" y="2170113"/>
                  <a:pt x="4433888" y="2020889"/>
                  <a:pt x="4457700" y="2047876"/>
                </a:cubicBezTo>
                <a:cubicBezTo>
                  <a:pt x="4481512" y="2074863"/>
                  <a:pt x="4508500" y="2092326"/>
                  <a:pt x="4552950" y="1990726"/>
                </a:cubicBezTo>
                <a:cubicBezTo>
                  <a:pt x="4597400" y="1889126"/>
                  <a:pt x="4591050" y="1414463"/>
                  <a:pt x="4724400" y="1438276"/>
                </a:cubicBezTo>
                <a:cubicBezTo>
                  <a:pt x="4857750" y="1462088"/>
                  <a:pt x="5200650" y="2044701"/>
                  <a:pt x="5353050" y="2133601"/>
                </a:cubicBezTo>
                <a:cubicBezTo>
                  <a:pt x="5505450" y="2222501"/>
                  <a:pt x="5548313" y="2133601"/>
                  <a:pt x="5638800" y="1971676"/>
                </a:cubicBezTo>
                <a:cubicBezTo>
                  <a:pt x="5729287" y="1809751"/>
                  <a:pt x="5829300" y="1174751"/>
                  <a:pt x="5895975" y="1162051"/>
                </a:cubicBezTo>
                <a:cubicBezTo>
                  <a:pt x="5962650" y="1149351"/>
                  <a:pt x="5970587" y="1778001"/>
                  <a:pt x="6038850" y="1895476"/>
                </a:cubicBezTo>
                <a:cubicBezTo>
                  <a:pt x="6107113" y="2012951"/>
                  <a:pt x="6237288" y="2090738"/>
                  <a:pt x="6305550" y="1866901"/>
                </a:cubicBezTo>
                <a:cubicBezTo>
                  <a:pt x="6373813" y="1643063"/>
                  <a:pt x="6397625" y="514351"/>
                  <a:pt x="6448425" y="552451"/>
                </a:cubicBezTo>
                <a:cubicBezTo>
                  <a:pt x="6499225" y="590551"/>
                  <a:pt x="6548438" y="1911351"/>
                  <a:pt x="6610350" y="2095501"/>
                </a:cubicBezTo>
                <a:cubicBezTo>
                  <a:pt x="6672262" y="2279651"/>
                  <a:pt x="6781800" y="1733551"/>
                  <a:pt x="6819900" y="1657351"/>
                </a:cubicBezTo>
                <a:cubicBezTo>
                  <a:pt x="6858000" y="1581151"/>
                  <a:pt x="6848475" y="1609726"/>
                  <a:pt x="6838950" y="1638301"/>
                </a:cubicBezTo>
              </a:path>
            </a:pathLst>
          </a:cu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solidFill>
                <a:prstClr val="black"/>
              </a:solidFill>
            </a:endParaRPr>
          </a:p>
        </p:txBody>
      </p:sp>
      <p:sp>
        <p:nvSpPr>
          <p:cNvPr id="104" name="TextBox 103"/>
          <p:cNvSpPr txBox="1"/>
          <p:nvPr/>
        </p:nvSpPr>
        <p:spPr>
          <a:xfrm>
            <a:off x="6174687" y="3069983"/>
            <a:ext cx="1564851" cy="338554"/>
          </a:xfrm>
          <a:prstGeom prst="rect">
            <a:avLst/>
          </a:prstGeom>
          <a:noFill/>
        </p:spPr>
        <p:txBody>
          <a:bodyPr wrap="none" rtlCol="0">
            <a:spAutoFit/>
          </a:bodyPr>
          <a:lstStyle/>
          <a:p>
            <a:pPr>
              <a:buFontTx/>
              <a:buNone/>
            </a:pPr>
            <a:r>
              <a:rPr lang="en-US" sz="1600" spc="-100" dirty="0">
                <a:solidFill>
                  <a:srgbClr val="FFFFFF"/>
                </a:solidFill>
                <a:latin typeface="Arial" pitchFamily="34" charset="0"/>
                <a:cs typeface="Arial" pitchFamily="34" charset="0"/>
              </a:rPr>
              <a:t>Disaster Losses</a:t>
            </a:r>
          </a:p>
        </p:txBody>
      </p:sp>
      <p:sp>
        <p:nvSpPr>
          <p:cNvPr id="105" name="Freeform 104"/>
          <p:cNvSpPr/>
          <p:nvPr/>
        </p:nvSpPr>
        <p:spPr>
          <a:xfrm>
            <a:off x="1320800" y="4641903"/>
            <a:ext cx="6773333" cy="846667"/>
          </a:xfrm>
          <a:custGeom>
            <a:avLst/>
            <a:gdLst>
              <a:gd name="connsiteX0" fmla="*/ 0 w 6773333"/>
              <a:gd name="connsiteY0" fmla="*/ 846667 h 846667"/>
              <a:gd name="connsiteX1" fmla="*/ 2709333 w 6773333"/>
              <a:gd name="connsiteY1" fmla="*/ 778933 h 846667"/>
              <a:gd name="connsiteX2" fmla="*/ 4199467 w 6773333"/>
              <a:gd name="connsiteY2" fmla="*/ 643467 h 846667"/>
              <a:gd name="connsiteX3" fmla="*/ 5508978 w 6773333"/>
              <a:gd name="connsiteY3" fmla="*/ 395111 h 846667"/>
              <a:gd name="connsiteX4" fmla="*/ 6773333 w 6773333"/>
              <a:gd name="connsiteY4" fmla="*/ 0 h 84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3333" h="846667">
                <a:moveTo>
                  <a:pt x="0" y="846667"/>
                </a:moveTo>
                <a:lnTo>
                  <a:pt x="2709333" y="778933"/>
                </a:lnTo>
                <a:cubicBezTo>
                  <a:pt x="3409244" y="745066"/>
                  <a:pt x="3732860" y="707437"/>
                  <a:pt x="4199467" y="643467"/>
                </a:cubicBezTo>
                <a:cubicBezTo>
                  <a:pt x="4666074" y="579497"/>
                  <a:pt x="5080000" y="502355"/>
                  <a:pt x="5508978" y="395111"/>
                </a:cubicBezTo>
                <a:cubicBezTo>
                  <a:pt x="5937956" y="287867"/>
                  <a:pt x="6355644" y="143933"/>
                  <a:pt x="6773333" y="0"/>
                </a:cubicBezTo>
              </a:path>
            </a:pathLst>
          </a:custGeom>
          <a:ln w="44450">
            <a:solidFill>
              <a:srgbClr val="CA363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solidFill>
                <a:prstClr val="black"/>
              </a:solidFill>
            </a:endParaRPr>
          </a:p>
        </p:txBody>
      </p:sp>
      <p:sp>
        <p:nvSpPr>
          <p:cNvPr id="106" name="Freeform 105"/>
          <p:cNvSpPr/>
          <p:nvPr/>
        </p:nvSpPr>
        <p:spPr>
          <a:xfrm>
            <a:off x="1298222" y="4833814"/>
            <a:ext cx="6807200" cy="666044"/>
          </a:xfrm>
          <a:custGeom>
            <a:avLst/>
            <a:gdLst>
              <a:gd name="connsiteX0" fmla="*/ 0 w 6807200"/>
              <a:gd name="connsiteY0" fmla="*/ 666044 h 666044"/>
              <a:gd name="connsiteX1" fmla="*/ 2765778 w 6807200"/>
              <a:gd name="connsiteY1" fmla="*/ 632178 h 666044"/>
              <a:gd name="connsiteX2" fmla="*/ 4267200 w 6807200"/>
              <a:gd name="connsiteY2" fmla="*/ 508000 h 666044"/>
              <a:gd name="connsiteX3" fmla="*/ 5960534 w 6807200"/>
              <a:gd name="connsiteY3" fmla="*/ 225778 h 666044"/>
              <a:gd name="connsiteX4" fmla="*/ 6807200 w 6807200"/>
              <a:gd name="connsiteY4" fmla="*/ 0 h 666044"/>
              <a:gd name="connsiteX5" fmla="*/ 6807200 w 6807200"/>
              <a:gd name="connsiteY5" fmla="*/ 0 h 66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7200" h="666044">
                <a:moveTo>
                  <a:pt x="0" y="666044"/>
                </a:moveTo>
                <a:lnTo>
                  <a:pt x="2765778" y="632178"/>
                </a:lnTo>
                <a:cubicBezTo>
                  <a:pt x="3476978" y="605837"/>
                  <a:pt x="3734741" y="575733"/>
                  <a:pt x="4267200" y="508000"/>
                </a:cubicBezTo>
                <a:cubicBezTo>
                  <a:pt x="4799659" y="440267"/>
                  <a:pt x="5537201" y="310445"/>
                  <a:pt x="5960534" y="225778"/>
                </a:cubicBezTo>
                <a:cubicBezTo>
                  <a:pt x="6383867" y="141111"/>
                  <a:pt x="6807200" y="0"/>
                  <a:pt x="6807200" y="0"/>
                </a:cubicBezTo>
                <a:lnTo>
                  <a:pt x="6807200" y="0"/>
                </a:lnTo>
              </a:path>
            </a:pathLst>
          </a:custGeom>
          <a:ln w="44450">
            <a:solidFill>
              <a:srgbClr val="051C24"/>
            </a:solidFill>
          </a:ln>
        </p:spPr>
        <p:style>
          <a:lnRef idx="1">
            <a:schemeClr val="accent1"/>
          </a:lnRef>
          <a:fillRef idx="0">
            <a:schemeClr val="accent1"/>
          </a:fillRef>
          <a:effectRef idx="0">
            <a:schemeClr val="accent1"/>
          </a:effectRef>
          <a:fontRef idx="minor">
            <a:schemeClr val="tx1"/>
          </a:fontRef>
        </p:style>
        <p:txBody>
          <a:bodyPr rtlCol="0" anchor="ctr"/>
          <a:lstStyle/>
          <a:p>
            <a:pPr>
              <a:buFontTx/>
              <a:buNone/>
            </a:pPr>
            <a:r>
              <a:rPr lang="en-US" dirty="0">
                <a:solidFill>
                  <a:prstClr val="black"/>
                </a:solidFill>
              </a:rPr>
              <a:t> </a:t>
            </a:r>
          </a:p>
        </p:txBody>
      </p:sp>
      <p:sp>
        <p:nvSpPr>
          <p:cNvPr id="107" name="TextBox 106"/>
          <p:cNvSpPr txBox="1"/>
          <p:nvPr/>
        </p:nvSpPr>
        <p:spPr>
          <a:xfrm rot="16200000">
            <a:off x="-787253" y="3829895"/>
            <a:ext cx="2117887" cy="369332"/>
          </a:xfrm>
          <a:prstGeom prst="rect">
            <a:avLst/>
          </a:prstGeom>
          <a:noFill/>
          <a:effectLst>
            <a:outerShdw blurRad="50800" dist="38100" dir="2700000" algn="tl" rotWithShape="0">
              <a:prstClr val="black">
                <a:alpha val="40000"/>
              </a:prstClr>
            </a:outerShdw>
          </a:effectLst>
        </p:spPr>
        <p:txBody>
          <a:bodyPr wrap="none" rtlCol="0">
            <a:spAutoFit/>
          </a:bodyPr>
          <a:lstStyle/>
          <a:p>
            <a:pPr>
              <a:buFontTx/>
              <a:buNone/>
            </a:pPr>
            <a:r>
              <a:rPr lang="en-US" sz="1800" dirty="0">
                <a:solidFill>
                  <a:prstClr val="white"/>
                </a:solidFill>
                <a:latin typeface="Arial" pitchFamily="34" charset="0"/>
                <a:cs typeface="Arial" pitchFamily="34" charset="0"/>
              </a:rPr>
              <a:t>Index (1970=100)</a:t>
            </a:r>
          </a:p>
        </p:txBody>
      </p:sp>
      <p:cxnSp>
        <p:nvCxnSpPr>
          <p:cNvPr id="108" name="Straight Connector 107"/>
          <p:cNvCxnSpPr/>
          <p:nvPr/>
        </p:nvCxnSpPr>
        <p:spPr>
          <a:xfrm>
            <a:off x="5528343" y="3264436"/>
            <a:ext cx="643857"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0" y="-4140"/>
            <a:ext cx="9144000" cy="1528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9" name="TextBox 38"/>
          <p:cNvSpPr txBox="1"/>
          <p:nvPr/>
        </p:nvSpPr>
        <p:spPr>
          <a:xfrm>
            <a:off x="509493" y="152400"/>
            <a:ext cx="8519815" cy="1815882"/>
          </a:xfrm>
          <a:prstGeom prst="rect">
            <a:avLst/>
          </a:prstGeom>
          <a:noFill/>
          <a:effectLst>
            <a:outerShdw blurRad="50800" dist="38100" dir="2700000" algn="tl" rotWithShape="0">
              <a:prstClr val="black">
                <a:alpha val="40000"/>
              </a:prstClr>
            </a:outerShdw>
          </a:effectLst>
        </p:spPr>
        <p:txBody>
          <a:bodyPr wrap="square" rtlCol="0">
            <a:spAutoFit/>
          </a:bodyPr>
          <a:lstStyle/>
          <a:p>
            <a:pPr>
              <a:buFontTx/>
              <a:buNone/>
            </a:pPr>
            <a:r>
              <a:rPr lang="en-US" spc="-200" dirty="0">
                <a:solidFill>
                  <a:srgbClr val="FFFF00"/>
                </a:solidFill>
                <a:latin typeface="Tahoma" panose="020B0604030504040204" pitchFamily="34" charset="0"/>
                <a:ea typeface="Tahoma" panose="020B0604030504040204" pitchFamily="34" charset="0"/>
                <a:cs typeface="Tahoma" panose="020B0604030504040204" pitchFamily="34" charset="0"/>
              </a:rPr>
              <a:t>Growth in direct physical losses is outpacing growth in GDP in Asia and the Pacific</a:t>
            </a:r>
          </a:p>
          <a:p>
            <a:endParaRPr lang="en-US" dirty="0">
              <a:solidFill>
                <a:prstClr val="black"/>
              </a:solidFill>
            </a:endParaRPr>
          </a:p>
        </p:txBody>
      </p:sp>
      <p:sp>
        <p:nvSpPr>
          <p:cNvPr id="2" name="Slide Number Placeholder 1"/>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41</a:t>
            </a:fld>
            <a:endParaRPr lang="en-US" dirty="0">
              <a:solidFill>
                <a:srgbClr val="FFFFFF"/>
              </a:solidFill>
            </a:endParaRPr>
          </a:p>
        </p:txBody>
      </p:sp>
    </p:spTree>
    <p:extLst>
      <p:ext uri="{BB962C8B-B14F-4D97-AF65-F5344CB8AC3E}">
        <p14:creationId xmlns:p14="http://schemas.microsoft.com/office/powerpoint/2010/main" val="3561791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Vulnerability</a:t>
            </a:r>
          </a:p>
        </p:txBody>
      </p:sp>
      <p:sp>
        <p:nvSpPr>
          <p:cNvPr id="3" name="Content Placeholder 2"/>
          <p:cNvSpPr>
            <a:spLocks noGrp="1"/>
          </p:cNvSpPr>
          <p:nvPr>
            <p:ph idx="1"/>
          </p:nvPr>
        </p:nvSpPr>
        <p:spPr/>
        <p:txBody>
          <a:bodyPr/>
          <a:lstStyle/>
          <a:p>
            <a:r>
              <a:rPr lang="en-US" dirty="0"/>
              <a:t>Need to address climate vulnerability</a:t>
            </a:r>
          </a:p>
          <a:p>
            <a:pPr lvl="1"/>
            <a:r>
              <a:rPr lang="en-US" dirty="0"/>
              <a:t>Mitigation</a:t>
            </a:r>
          </a:p>
          <a:p>
            <a:pPr lvl="1"/>
            <a:r>
              <a:rPr lang="en-US" dirty="0"/>
              <a:t>Adaptation</a:t>
            </a:r>
          </a:p>
          <a:p>
            <a:r>
              <a:rPr lang="en-US" dirty="0"/>
              <a:t>Need to strengthen disaster risk management and financing</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42</a:t>
            </a:fld>
            <a:endParaRPr lang="en-US" dirty="0">
              <a:solidFill>
                <a:srgbClr val="FFFFFF"/>
              </a:solidFill>
            </a:endParaRPr>
          </a:p>
        </p:txBody>
      </p:sp>
    </p:spTree>
    <p:extLst>
      <p:ext uri="{BB962C8B-B14F-4D97-AF65-F5344CB8AC3E}">
        <p14:creationId xmlns:p14="http://schemas.microsoft.com/office/powerpoint/2010/main" val="580519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0"/>
            <a:ext cx="7772400" cy="1362075"/>
          </a:xfrm>
        </p:spPr>
        <p:txBody>
          <a:bodyPr/>
          <a:lstStyle/>
          <a:p>
            <a:pPr algn="ctr"/>
            <a:r>
              <a:rPr lang="en-US" dirty="0"/>
              <a:t> PATHWAYS to Green Growth</a:t>
            </a:r>
          </a:p>
        </p:txBody>
      </p:sp>
      <p:sp>
        <p:nvSpPr>
          <p:cNvPr id="3" name="Text Placeholder 2"/>
          <p:cNvSpPr>
            <a:spLocks noGrp="1"/>
          </p:cNvSpPr>
          <p:nvPr>
            <p:ph type="body" idx="1"/>
          </p:nvPr>
        </p:nvSpPr>
        <p:spPr>
          <a:xfrm>
            <a:off x="722313" y="1524000"/>
            <a:ext cx="7772400" cy="596900"/>
          </a:xfrm>
        </p:spPr>
        <p:txBody>
          <a:bodyPr/>
          <a:lstStyle/>
          <a:p>
            <a:r>
              <a:rPr lang="en-US" sz="2400" dirty="0"/>
              <a:t>What approaches do we need? </a:t>
            </a:r>
          </a:p>
        </p:txBody>
      </p:sp>
      <p:sp>
        <p:nvSpPr>
          <p:cNvPr id="4" name="Slide Number Placeholder 3"/>
          <p:cNvSpPr>
            <a:spLocks noGrp="1"/>
          </p:cNvSpPr>
          <p:nvPr>
            <p:ph type="sldNum" sz="quarter" idx="12"/>
          </p:nvPr>
        </p:nvSpPr>
        <p:spPr/>
        <p:txBody>
          <a:bodyPr/>
          <a:lstStyle/>
          <a:p>
            <a:pPr>
              <a:defRPr/>
            </a:pPr>
            <a:fld id="{873DB700-77B4-40BD-A971-769A9FF74CE8}" type="slidenum">
              <a:rPr lang="en-US" smtClean="0">
                <a:solidFill>
                  <a:srgbClr val="FFFFFF"/>
                </a:solidFill>
              </a:rPr>
              <a:pPr>
                <a:defRPr/>
              </a:pPr>
              <a:t>43</a:t>
            </a:fld>
            <a:endParaRPr lang="en-US" dirty="0">
              <a:solidFill>
                <a:srgbClr val="FFFFFF"/>
              </a:solidFill>
            </a:endParaRPr>
          </a:p>
        </p:txBody>
      </p:sp>
    </p:spTree>
    <p:extLst>
      <p:ext uri="{BB962C8B-B14F-4D97-AF65-F5344CB8AC3E}">
        <p14:creationId xmlns:p14="http://schemas.microsoft.com/office/powerpoint/2010/main" val="93623625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0813"/>
            <a:ext cx="7772400" cy="687387"/>
          </a:xfrm>
        </p:spPr>
        <p:txBody>
          <a:bodyPr/>
          <a:lstStyle/>
          <a:p>
            <a:r>
              <a:rPr lang="en-US" dirty="0"/>
              <a:t>Green growth</a:t>
            </a:r>
          </a:p>
        </p:txBody>
      </p:sp>
      <p:sp>
        <p:nvSpPr>
          <p:cNvPr id="6" name="Content Placeholder 5"/>
          <p:cNvSpPr>
            <a:spLocks noGrp="1"/>
          </p:cNvSpPr>
          <p:nvPr>
            <p:ph idx="1"/>
          </p:nvPr>
        </p:nvSpPr>
        <p:spPr>
          <a:xfrm>
            <a:off x="685800" y="838200"/>
            <a:ext cx="7772400" cy="4114800"/>
          </a:xfrm>
        </p:spPr>
        <p:txBody>
          <a:bodyPr/>
          <a:lstStyle/>
          <a:p>
            <a:r>
              <a:rPr lang="en-US" sz="3200" dirty="0"/>
              <a:t>Alternative paths that will bring about transformational change</a:t>
            </a:r>
          </a:p>
          <a:p>
            <a:pPr lvl="1"/>
            <a:r>
              <a:rPr lang="en-US" sz="2800" dirty="0"/>
              <a:t>Shift to more resilient infrastructure development</a:t>
            </a:r>
          </a:p>
          <a:p>
            <a:pPr lvl="1"/>
            <a:r>
              <a:rPr lang="en-US" sz="2800" dirty="0"/>
              <a:t>Achieve gains in resource-use efficiency</a:t>
            </a:r>
          </a:p>
          <a:p>
            <a:pPr lvl="1"/>
            <a:r>
              <a:rPr lang="en-US" sz="2800" dirty="0"/>
              <a:t>Achieve resilience against climate change and other shocks and stresses</a:t>
            </a:r>
          </a:p>
          <a:p>
            <a:pPr lvl="1"/>
            <a:r>
              <a:rPr lang="en-US" sz="2800" dirty="0"/>
              <a:t>Life-style change</a:t>
            </a:r>
          </a:p>
          <a:p>
            <a:pPr lvl="1"/>
            <a:r>
              <a:rPr lang="en-US" sz="2800" dirty="0"/>
              <a:t>Adopting green technologies</a:t>
            </a:r>
          </a:p>
          <a:p>
            <a:pPr lvl="1"/>
            <a:r>
              <a:rPr lang="en-US" sz="2800" dirty="0"/>
              <a:t>Others</a:t>
            </a:r>
          </a:p>
        </p:txBody>
      </p:sp>
      <p:sp>
        <p:nvSpPr>
          <p:cNvPr id="4" name="Slide Number Placeholder 3"/>
          <p:cNvSpPr>
            <a:spLocks noGrp="1"/>
          </p:cNvSpPr>
          <p:nvPr>
            <p:ph type="sldNum" sz="quarter" idx="12"/>
          </p:nvPr>
        </p:nvSpPr>
        <p:spPr/>
        <p:txBody>
          <a:bodyPr/>
          <a:lstStyle/>
          <a:p>
            <a:pPr>
              <a:defRPr/>
            </a:pPr>
            <a:fld id="{873DB700-77B4-40BD-A971-769A9FF74CE8}" type="slidenum">
              <a:rPr lang="en-US" smtClean="0">
                <a:solidFill>
                  <a:srgbClr val="FFFFFF"/>
                </a:solidFill>
              </a:rPr>
              <a:pPr>
                <a:defRPr/>
              </a:pPr>
              <a:t>44</a:t>
            </a:fld>
            <a:endParaRPr lang="en-US" dirty="0">
              <a:solidFill>
                <a:srgbClr val="FFFFFF"/>
              </a:solidFill>
            </a:endParaRPr>
          </a:p>
        </p:txBody>
      </p:sp>
    </p:spTree>
    <p:extLst>
      <p:ext uri="{BB962C8B-B14F-4D97-AF65-F5344CB8AC3E}">
        <p14:creationId xmlns:p14="http://schemas.microsoft.com/office/powerpoint/2010/main" val="33830342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9906" name="Straight Connector 5"/>
          <p:cNvCxnSpPr>
            <a:cxnSpLocks noChangeShapeType="1"/>
          </p:cNvCxnSpPr>
          <p:nvPr/>
        </p:nvCxnSpPr>
        <p:spPr bwMode="auto">
          <a:xfrm rot="5400000">
            <a:off x="-1067593" y="3525044"/>
            <a:ext cx="3935412" cy="0"/>
          </a:xfrm>
          <a:prstGeom prst="line">
            <a:avLst/>
          </a:prstGeom>
          <a:noFill/>
          <a:ln w="50800" algn="ctr">
            <a:solidFill>
              <a:schemeClr val="tx1"/>
            </a:solidFill>
            <a:round/>
            <a:headEnd/>
            <a:tailEnd/>
          </a:ln>
          <a:extLst>
            <a:ext uri="{909E8E84-426E-40dd-AFC4-6F175D3DCCD1}">
              <a14:hiddenFill xmlns:a14="http://schemas.microsoft.com/office/drawing/2010/main" xmlns="">
                <a:noFill/>
              </a14:hiddenFill>
            </a:ext>
          </a:extLst>
        </p:spPr>
      </p:cxnSp>
      <p:sp>
        <p:nvSpPr>
          <p:cNvPr id="14341" name="TextBox 10"/>
          <p:cNvSpPr txBox="1">
            <a:spLocks noChangeArrowheads="1"/>
          </p:cNvSpPr>
          <p:nvPr/>
        </p:nvSpPr>
        <p:spPr bwMode="auto">
          <a:xfrm>
            <a:off x="468313" y="4884738"/>
            <a:ext cx="50323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25</a:t>
            </a:r>
          </a:p>
        </p:txBody>
      </p:sp>
      <p:sp>
        <p:nvSpPr>
          <p:cNvPr id="14344" name="TextBox 13"/>
          <p:cNvSpPr txBox="1">
            <a:spLocks noChangeArrowheads="1"/>
          </p:cNvSpPr>
          <p:nvPr/>
        </p:nvSpPr>
        <p:spPr bwMode="auto">
          <a:xfrm>
            <a:off x="792163" y="5589588"/>
            <a:ext cx="7164387" cy="523220"/>
          </a:xfrm>
          <a:prstGeom prst="rect">
            <a:avLst/>
          </a:prstGeom>
          <a:noFill/>
          <a:ln w="9525">
            <a:noFill/>
            <a:miter lim="800000"/>
            <a:headEnd/>
            <a:tailEnd/>
          </a:ln>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400" dirty="0">
                <a:solidFill>
                  <a:srgbClr val="FFFFFF"/>
                </a:solidFill>
                <a:latin typeface="Tahoma" charset="0"/>
              </a:rPr>
              <a:t>Year n               Year n+10	   Year n+20	Year n +30		</a:t>
            </a:r>
          </a:p>
        </p:txBody>
      </p:sp>
      <p:cxnSp>
        <p:nvCxnSpPr>
          <p:cNvPr id="379909" name="Straight Connector 18"/>
          <p:cNvCxnSpPr>
            <a:cxnSpLocks noChangeShapeType="1"/>
          </p:cNvCxnSpPr>
          <p:nvPr/>
        </p:nvCxnSpPr>
        <p:spPr bwMode="auto">
          <a:xfrm>
            <a:off x="904875" y="5492750"/>
            <a:ext cx="7010400" cy="1588"/>
          </a:xfrm>
          <a:prstGeom prst="line">
            <a:avLst/>
          </a:prstGeom>
          <a:noFill/>
          <a:ln w="50800" algn="ctr">
            <a:solidFill>
              <a:schemeClr val="tx1"/>
            </a:solidFill>
            <a:round/>
            <a:headEnd/>
            <a:tailEnd/>
          </a:ln>
          <a:extLst>
            <a:ext uri="{909E8E84-426E-40dd-AFC4-6F175D3DCCD1}">
              <a14:hiddenFill xmlns:a14="http://schemas.microsoft.com/office/drawing/2010/main" xmlns="">
                <a:noFill/>
              </a14:hiddenFill>
            </a:ext>
          </a:extLst>
        </p:spPr>
      </p:cxnSp>
      <p:cxnSp>
        <p:nvCxnSpPr>
          <p:cNvPr id="379910" name="Straight Connector 27"/>
          <p:cNvCxnSpPr>
            <a:cxnSpLocks noChangeShapeType="1"/>
          </p:cNvCxnSpPr>
          <p:nvPr/>
        </p:nvCxnSpPr>
        <p:spPr bwMode="auto">
          <a:xfrm>
            <a:off x="904875" y="4614863"/>
            <a:ext cx="6934200" cy="1587"/>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379911" name="Straight Connector 28"/>
          <p:cNvCxnSpPr>
            <a:cxnSpLocks noChangeShapeType="1"/>
          </p:cNvCxnSpPr>
          <p:nvPr/>
        </p:nvCxnSpPr>
        <p:spPr bwMode="auto">
          <a:xfrm>
            <a:off x="904875" y="3789363"/>
            <a:ext cx="6934200" cy="1587"/>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379912" name="Straight Connector 29"/>
          <p:cNvCxnSpPr>
            <a:cxnSpLocks noChangeShapeType="1"/>
          </p:cNvCxnSpPr>
          <p:nvPr/>
        </p:nvCxnSpPr>
        <p:spPr bwMode="auto">
          <a:xfrm>
            <a:off x="904875" y="2889250"/>
            <a:ext cx="6934200" cy="1588"/>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379913" name="Straight Connector 30"/>
          <p:cNvCxnSpPr>
            <a:cxnSpLocks noChangeShapeType="1"/>
          </p:cNvCxnSpPr>
          <p:nvPr/>
        </p:nvCxnSpPr>
        <p:spPr bwMode="auto">
          <a:xfrm>
            <a:off x="904875" y="2097088"/>
            <a:ext cx="6934200" cy="1587"/>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grpSp>
        <p:nvGrpSpPr>
          <p:cNvPr id="379914" name="Group 33"/>
          <p:cNvGrpSpPr>
            <a:grpSpLocks/>
          </p:cNvGrpSpPr>
          <p:nvPr/>
        </p:nvGrpSpPr>
        <p:grpSpPr bwMode="auto">
          <a:xfrm>
            <a:off x="904875" y="1844675"/>
            <a:ext cx="5467350" cy="1914525"/>
            <a:chOff x="904875" y="1844675"/>
            <a:chExt cx="5467350" cy="1914525"/>
          </a:xfrm>
        </p:grpSpPr>
        <p:cxnSp>
          <p:nvCxnSpPr>
            <p:cNvPr id="379915" name="Straight Connector 40"/>
            <p:cNvCxnSpPr>
              <a:cxnSpLocks noChangeShapeType="1"/>
            </p:cNvCxnSpPr>
            <p:nvPr/>
          </p:nvCxnSpPr>
          <p:spPr bwMode="auto">
            <a:xfrm flipV="1">
              <a:off x="904875" y="1844675"/>
              <a:ext cx="5467350" cy="1914525"/>
            </a:xfrm>
            <a:prstGeom prst="line">
              <a:avLst/>
            </a:prstGeom>
            <a:noFill/>
            <a:ln w="76200" algn="ctr">
              <a:solidFill>
                <a:srgbClr val="FFC000"/>
              </a:solidFill>
              <a:round/>
              <a:headEnd/>
              <a:tailEnd/>
            </a:ln>
            <a:extLst>
              <a:ext uri="{909E8E84-426E-40dd-AFC4-6F175D3DCCD1}">
                <a14:hiddenFill xmlns:a14="http://schemas.microsoft.com/office/drawing/2010/main" xmlns="">
                  <a:noFill/>
                </a14:hiddenFill>
              </a:ext>
            </a:extLst>
          </p:spPr>
        </p:cxnSp>
        <p:sp>
          <p:nvSpPr>
            <p:cNvPr id="14359" name="TextBox 48"/>
            <p:cNvSpPr txBox="1">
              <a:spLocks noChangeArrowheads="1"/>
            </p:cNvSpPr>
            <p:nvPr/>
          </p:nvSpPr>
          <p:spPr bwMode="auto">
            <a:xfrm rot="20442280">
              <a:off x="2044700" y="2336769"/>
              <a:ext cx="3352800" cy="400110"/>
            </a:xfrm>
            <a:prstGeom prst="rect">
              <a:avLst/>
            </a:prstGeom>
            <a:noFill/>
            <a:ln w="9525">
              <a:noFill/>
              <a:miter lim="800000"/>
              <a:headEnd/>
              <a:tailEnd/>
            </a:ln>
          </p:spPr>
          <p:txBody>
            <a:bodyPr>
              <a:spAutoFit/>
            </a:bodyPr>
            <a:lstStyle/>
            <a:p>
              <a:pPr>
                <a:spcBef>
                  <a:spcPct val="0"/>
                </a:spcBef>
                <a:buFontTx/>
                <a:buNone/>
                <a:defRPr/>
              </a:pPr>
              <a:r>
                <a:rPr lang="en-US" sz="2000" dirty="0">
                  <a:solidFill>
                    <a:srgbClr val="FFFFFF"/>
                  </a:solidFill>
                </a:rPr>
                <a:t>Economic activity (GDP)</a:t>
              </a:r>
            </a:p>
          </p:txBody>
        </p:sp>
      </p:grpSp>
      <p:sp>
        <p:nvSpPr>
          <p:cNvPr id="30" name="Rectangle 2"/>
          <p:cNvSpPr txBox="1">
            <a:spLocks noChangeArrowheads="1"/>
          </p:cNvSpPr>
          <p:nvPr/>
        </p:nvSpPr>
        <p:spPr>
          <a:xfrm>
            <a:off x="215900" y="228600"/>
            <a:ext cx="8856663" cy="973137"/>
          </a:xfrm>
          <a:prstGeom prst="rect">
            <a:avLst/>
          </a:prstGeom>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eaLnBrk="0" hangingPunct="0">
              <a:spcBef>
                <a:spcPct val="0"/>
              </a:spcBef>
              <a:buFontTx/>
              <a:buNone/>
            </a:pPr>
            <a:r>
              <a:rPr kumimoji="0" lang="en-US" altLang="en-US" sz="4000" dirty="0">
                <a:solidFill>
                  <a:srgbClr val="FFFF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Decoupling growth? </a:t>
            </a:r>
          </a:p>
        </p:txBody>
      </p:sp>
      <p:grpSp>
        <p:nvGrpSpPr>
          <p:cNvPr id="3" name="Group 40"/>
          <p:cNvGrpSpPr>
            <a:grpSpLocks/>
          </p:cNvGrpSpPr>
          <p:nvPr/>
        </p:nvGrpSpPr>
        <p:grpSpPr bwMode="auto">
          <a:xfrm>
            <a:off x="944563" y="1916113"/>
            <a:ext cx="8215312" cy="2989262"/>
            <a:chOff x="944563" y="1916113"/>
            <a:chExt cx="8215312" cy="2989262"/>
          </a:xfrm>
        </p:grpSpPr>
        <p:sp>
          <p:nvSpPr>
            <p:cNvPr id="43" name="TextBox 42"/>
            <p:cNvSpPr txBox="1"/>
            <p:nvPr/>
          </p:nvSpPr>
          <p:spPr>
            <a:xfrm>
              <a:off x="6172200" y="3694093"/>
              <a:ext cx="2987675" cy="954107"/>
            </a:xfrm>
            <a:prstGeom prst="rect">
              <a:avLst/>
            </a:prstGeom>
            <a:noFill/>
          </p:spPr>
          <p:txBody>
            <a:bodyPr>
              <a:spAutoFit/>
            </a:bodyPr>
            <a:lstStyle/>
            <a:p>
              <a:pPr>
                <a:spcBef>
                  <a:spcPct val="0"/>
                </a:spcBef>
                <a:buClr>
                  <a:srgbClr val="FFFF00"/>
                </a:buClr>
                <a:buSzPct val="120000"/>
                <a:buFontTx/>
                <a:buNone/>
                <a:defRPr/>
              </a:pPr>
              <a:r>
                <a:rPr lang="en-US" sz="2000" dirty="0">
                  <a:solidFill>
                    <a:srgbClr val="FFFFFF"/>
                  </a:solidFill>
                </a:rPr>
                <a:t> </a:t>
              </a:r>
              <a:r>
                <a:rPr lang="en-US" sz="1200" dirty="0">
                  <a:solidFill>
                    <a:srgbClr val="FFFFFF"/>
                  </a:solidFill>
                </a:rPr>
                <a:t>Less climate change</a:t>
              </a:r>
            </a:p>
            <a:p>
              <a:pPr>
                <a:spcBef>
                  <a:spcPct val="0"/>
                </a:spcBef>
                <a:buClr>
                  <a:srgbClr val="FFFF00"/>
                </a:buClr>
                <a:buSzPct val="120000"/>
                <a:buFontTx/>
                <a:buNone/>
                <a:defRPr/>
              </a:pPr>
              <a:r>
                <a:rPr lang="en-US" sz="1200" dirty="0">
                  <a:solidFill>
                    <a:srgbClr val="FFFFFF"/>
                  </a:solidFill>
                </a:rPr>
                <a:t> Resource risks mitigated</a:t>
              </a:r>
            </a:p>
            <a:p>
              <a:pPr>
                <a:spcBef>
                  <a:spcPct val="0"/>
                </a:spcBef>
                <a:buClr>
                  <a:srgbClr val="FFFF00"/>
                </a:buClr>
                <a:buSzPct val="120000"/>
                <a:buFontTx/>
                <a:buNone/>
                <a:defRPr/>
              </a:pPr>
              <a:r>
                <a:rPr lang="en-US" sz="1200" dirty="0">
                  <a:solidFill>
                    <a:srgbClr val="FFFFFF"/>
                  </a:solidFill>
                </a:rPr>
                <a:t>Biodiversity maintained</a:t>
              </a:r>
            </a:p>
            <a:p>
              <a:pPr>
                <a:spcBef>
                  <a:spcPct val="0"/>
                </a:spcBef>
                <a:buClr>
                  <a:srgbClr val="FFFF00"/>
                </a:buClr>
                <a:buSzPct val="120000"/>
                <a:buFontTx/>
                <a:buNone/>
                <a:defRPr/>
              </a:pPr>
              <a:r>
                <a:rPr lang="en-US" sz="1200" dirty="0">
                  <a:solidFill>
                    <a:srgbClr val="FFFFFF"/>
                  </a:solidFill>
                </a:rPr>
                <a:t> Increased resilience</a:t>
              </a:r>
              <a:endParaRPr lang="en-US" sz="1200" dirty="0">
                <a:solidFill>
                  <a:srgbClr val="FFFFFF"/>
                </a:solidFill>
                <a:latin typeface="Times New Roman" pitchFamily="18" charset="0"/>
              </a:endParaRPr>
            </a:p>
          </p:txBody>
        </p:sp>
        <p:grpSp>
          <p:nvGrpSpPr>
            <p:cNvPr id="379920" name="Group 38"/>
            <p:cNvGrpSpPr>
              <a:grpSpLocks/>
            </p:cNvGrpSpPr>
            <p:nvPr/>
          </p:nvGrpSpPr>
          <p:grpSpPr bwMode="auto">
            <a:xfrm>
              <a:off x="944563" y="1916113"/>
              <a:ext cx="6013450" cy="2989262"/>
              <a:chOff x="944563" y="1916113"/>
              <a:chExt cx="6013450" cy="2989262"/>
            </a:xfrm>
          </p:grpSpPr>
          <p:cxnSp>
            <p:nvCxnSpPr>
              <p:cNvPr id="379921" name="Straight Arrow Connector 53"/>
              <p:cNvCxnSpPr>
                <a:cxnSpLocks noChangeShapeType="1"/>
              </p:cNvCxnSpPr>
              <p:nvPr/>
            </p:nvCxnSpPr>
            <p:spPr bwMode="auto">
              <a:xfrm>
                <a:off x="6402388" y="1916113"/>
                <a:ext cx="6350" cy="2773362"/>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14365" name="TextBox 61"/>
              <p:cNvSpPr txBox="1">
                <a:spLocks noChangeArrowheads="1"/>
              </p:cNvSpPr>
              <p:nvPr/>
            </p:nvSpPr>
            <p:spPr bwMode="auto">
              <a:xfrm>
                <a:off x="5203825" y="3461866"/>
                <a:ext cx="1347788" cy="430887"/>
              </a:xfrm>
              <a:prstGeom prst="rect">
                <a:avLst/>
              </a:prstGeom>
              <a:noFill/>
              <a:ln w="9525">
                <a:noFill/>
                <a:miter lim="800000"/>
                <a:headEnd/>
                <a:tailEnd/>
              </a:ln>
            </p:spPr>
            <p:txBody>
              <a:bodyPr>
                <a:spAutoFit/>
              </a:bodyPr>
              <a:lstStyle/>
              <a:p>
                <a:pPr>
                  <a:spcBef>
                    <a:spcPct val="0"/>
                  </a:spcBef>
                  <a:buFontTx/>
                  <a:buNone/>
                  <a:defRPr/>
                </a:pPr>
                <a:r>
                  <a:rPr lang="en-US" sz="1100" dirty="0">
                    <a:solidFill>
                      <a:srgbClr val="FFFFFF"/>
                    </a:solidFill>
                  </a:rPr>
                  <a:t>Absolute decoupling</a:t>
                </a:r>
              </a:p>
            </p:txBody>
          </p:sp>
          <p:grpSp>
            <p:nvGrpSpPr>
              <p:cNvPr id="379923" name="Group 35"/>
              <p:cNvGrpSpPr>
                <a:grpSpLocks/>
              </p:cNvGrpSpPr>
              <p:nvPr/>
            </p:nvGrpSpPr>
            <p:grpSpPr bwMode="auto">
              <a:xfrm>
                <a:off x="944563" y="3824288"/>
                <a:ext cx="6013450" cy="1081087"/>
                <a:chOff x="944563" y="3824288"/>
                <a:chExt cx="6013450" cy="1081087"/>
              </a:xfrm>
            </p:grpSpPr>
            <p:cxnSp>
              <p:nvCxnSpPr>
                <p:cNvPr id="379924" name="Straight Connector 45"/>
                <p:cNvCxnSpPr>
                  <a:cxnSpLocks noChangeShapeType="1"/>
                </p:cNvCxnSpPr>
                <p:nvPr/>
              </p:nvCxnSpPr>
              <p:spPr bwMode="auto">
                <a:xfrm>
                  <a:off x="944563" y="3824288"/>
                  <a:ext cx="5832475" cy="938212"/>
                </a:xfrm>
                <a:prstGeom prst="line">
                  <a:avLst/>
                </a:prstGeom>
                <a:noFill/>
                <a:ln w="76200" algn="ctr">
                  <a:solidFill>
                    <a:srgbClr val="FF0000"/>
                  </a:solidFill>
                  <a:round/>
                  <a:headEnd/>
                  <a:tailEnd/>
                </a:ln>
                <a:extLst>
                  <a:ext uri="{909E8E84-426E-40dd-AFC4-6F175D3DCCD1}">
                    <a14:hiddenFill xmlns:a14="http://schemas.microsoft.com/office/drawing/2010/main" xmlns="">
                      <a:noFill/>
                    </a14:hiddenFill>
                  </a:ext>
                </a:extLst>
              </p:spPr>
            </p:cxnSp>
            <p:sp>
              <p:nvSpPr>
                <p:cNvPr id="14361" name="TextBox 51"/>
                <p:cNvSpPr txBox="1">
                  <a:spLocks noChangeArrowheads="1"/>
                </p:cNvSpPr>
                <p:nvPr/>
              </p:nvSpPr>
              <p:spPr bwMode="auto">
                <a:xfrm rot="505504">
                  <a:off x="2170113" y="3891726"/>
                  <a:ext cx="3200400" cy="400110"/>
                </a:xfrm>
                <a:prstGeom prst="rect">
                  <a:avLst/>
                </a:prstGeom>
                <a:noFill/>
                <a:ln w="9525">
                  <a:noFill/>
                  <a:miter lim="800000"/>
                  <a:headEnd/>
                  <a:tailEnd/>
                </a:ln>
              </p:spPr>
              <p:txBody>
                <a:bodyPr>
                  <a:spAutoFit/>
                </a:bodyPr>
                <a:lstStyle/>
                <a:p>
                  <a:pPr>
                    <a:spcBef>
                      <a:spcPct val="0"/>
                    </a:spcBef>
                    <a:buFontTx/>
                    <a:buNone/>
                    <a:defRPr/>
                  </a:pPr>
                  <a:r>
                    <a:rPr lang="en-US" sz="2000" dirty="0">
                      <a:solidFill>
                        <a:srgbClr val="FFFFFF"/>
                      </a:solidFill>
                    </a:rPr>
                    <a:t>Declining Resource Use</a:t>
                  </a:r>
                </a:p>
              </p:txBody>
            </p:sp>
            <p:sp>
              <p:nvSpPr>
                <p:cNvPr id="379926" name="Oval 50"/>
                <p:cNvSpPr>
                  <a:spLocks noChangeArrowheads="1"/>
                </p:cNvSpPr>
                <p:nvPr/>
              </p:nvSpPr>
              <p:spPr bwMode="auto">
                <a:xfrm>
                  <a:off x="6742113" y="4689475"/>
                  <a:ext cx="215900" cy="215900"/>
                </a:xfrm>
                <a:prstGeom prst="ellipse">
                  <a:avLst/>
                </a:prstGeom>
                <a:solidFill>
                  <a:srgbClr val="FF0000"/>
                </a:solidFill>
                <a:ln w="12700" cap="sq" algn="ctr">
                  <a:solidFill>
                    <a:schemeClr val="tx1"/>
                  </a:solidFill>
                  <a:round/>
                  <a:headEnd type="none" w="sm" len="sm"/>
                  <a:tailEnd type="none" w="sm" len="sm"/>
                </a:ln>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endParaRPr kumimoji="0" lang="en-US" altLang="en-US" sz="1600">
                    <a:solidFill>
                      <a:srgbClr val="FFFFFF"/>
                    </a:solidFill>
                  </a:endParaRPr>
                </a:p>
              </p:txBody>
            </p:sp>
          </p:grpSp>
        </p:grpSp>
      </p:grpSp>
      <p:grpSp>
        <p:nvGrpSpPr>
          <p:cNvPr id="6" name="Group 39"/>
          <p:cNvGrpSpPr>
            <a:grpSpLocks/>
          </p:cNvGrpSpPr>
          <p:nvPr/>
        </p:nvGrpSpPr>
        <p:grpSpPr bwMode="auto">
          <a:xfrm>
            <a:off x="944563" y="1295400"/>
            <a:ext cx="8199437" cy="2493963"/>
            <a:chOff x="944563" y="1295400"/>
            <a:chExt cx="8199437" cy="2493963"/>
          </a:xfrm>
        </p:grpSpPr>
        <p:grpSp>
          <p:nvGrpSpPr>
            <p:cNvPr id="379928" name="Group 37"/>
            <p:cNvGrpSpPr>
              <a:grpSpLocks/>
            </p:cNvGrpSpPr>
            <p:nvPr/>
          </p:nvGrpSpPr>
          <p:grpSpPr bwMode="auto">
            <a:xfrm>
              <a:off x="944563" y="2177725"/>
              <a:ext cx="6003925" cy="1611638"/>
              <a:chOff x="944563" y="2177725"/>
              <a:chExt cx="6003925" cy="1611638"/>
            </a:xfrm>
          </p:grpSpPr>
          <p:sp>
            <p:nvSpPr>
              <p:cNvPr id="14364" name="TextBox 60"/>
              <p:cNvSpPr txBox="1">
                <a:spLocks noChangeArrowheads="1"/>
              </p:cNvSpPr>
              <p:nvPr/>
            </p:nvSpPr>
            <p:spPr bwMode="auto">
              <a:xfrm>
                <a:off x="5257800" y="2388513"/>
                <a:ext cx="1295400" cy="430887"/>
              </a:xfrm>
              <a:prstGeom prst="rect">
                <a:avLst/>
              </a:prstGeom>
              <a:noFill/>
              <a:ln w="9525">
                <a:noFill/>
                <a:miter lim="800000"/>
                <a:headEnd/>
                <a:tailEnd/>
              </a:ln>
            </p:spPr>
            <p:txBody>
              <a:bodyPr>
                <a:spAutoFit/>
              </a:bodyPr>
              <a:lstStyle/>
              <a:p>
                <a:pPr>
                  <a:spcBef>
                    <a:spcPct val="0"/>
                  </a:spcBef>
                  <a:buFontTx/>
                  <a:buNone/>
                  <a:defRPr/>
                </a:pPr>
                <a:r>
                  <a:rPr lang="en-US" sz="1100" dirty="0">
                    <a:solidFill>
                      <a:srgbClr val="FFFFFF"/>
                    </a:solidFill>
                  </a:rPr>
                  <a:t>Relative decoupling</a:t>
                </a:r>
              </a:p>
            </p:txBody>
          </p:sp>
          <p:grpSp>
            <p:nvGrpSpPr>
              <p:cNvPr id="379930" name="Group 36"/>
              <p:cNvGrpSpPr>
                <a:grpSpLocks/>
              </p:cNvGrpSpPr>
              <p:nvPr/>
            </p:nvGrpSpPr>
            <p:grpSpPr bwMode="auto">
              <a:xfrm>
                <a:off x="944563" y="2177725"/>
                <a:ext cx="6003925" cy="1611638"/>
                <a:chOff x="944563" y="2177725"/>
                <a:chExt cx="6003925" cy="1611638"/>
              </a:xfrm>
            </p:grpSpPr>
            <p:cxnSp>
              <p:nvCxnSpPr>
                <p:cNvPr id="379931" name="Straight Arrow Connector 54"/>
                <p:cNvCxnSpPr>
                  <a:cxnSpLocks noChangeShapeType="1"/>
                </p:cNvCxnSpPr>
                <p:nvPr/>
              </p:nvCxnSpPr>
              <p:spPr bwMode="auto">
                <a:xfrm flipH="1">
                  <a:off x="5484813" y="2177725"/>
                  <a:ext cx="1587" cy="927425"/>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grpSp>
              <p:nvGrpSpPr>
                <p:cNvPr id="379932" name="Group 34"/>
                <p:cNvGrpSpPr>
                  <a:grpSpLocks/>
                </p:cNvGrpSpPr>
                <p:nvPr/>
              </p:nvGrpSpPr>
              <p:grpSpPr bwMode="auto">
                <a:xfrm>
                  <a:off x="944563" y="2889250"/>
                  <a:ext cx="6003925" cy="900113"/>
                  <a:chOff x="944563" y="2889250"/>
                  <a:chExt cx="6003925" cy="900113"/>
                </a:xfrm>
              </p:grpSpPr>
              <p:cxnSp>
                <p:nvCxnSpPr>
                  <p:cNvPr id="379933" name="Straight Connector 41"/>
                  <p:cNvCxnSpPr>
                    <a:cxnSpLocks noChangeShapeType="1"/>
                  </p:cNvCxnSpPr>
                  <p:nvPr/>
                </p:nvCxnSpPr>
                <p:spPr bwMode="auto">
                  <a:xfrm flipV="1">
                    <a:off x="944563" y="2997200"/>
                    <a:ext cx="5822950" cy="792163"/>
                  </a:xfrm>
                  <a:prstGeom prst="line">
                    <a:avLst/>
                  </a:prstGeom>
                  <a:noFill/>
                  <a:ln w="76200" algn="ctr">
                    <a:solidFill>
                      <a:srgbClr val="CCFF99"/>
                    </a:solidFill>
                    <a:round/>
                    <a:headEnd/>
                    <a:tailEnd/>
                  </a:ln>
                  <a:extLst>
                    <a:ext uri="{909E8E84-426E-40dd-AFC4-6F175D3DCCD1}">
                      <a14:hiddenFill xmlns:a14="http://schemas.microsoft.com/office/drawing/2010/main" xmlns="">
                        <a:noFill/>
                      </a14:hiddenFill>
                    </a:ext>
                  </a:extLst>
                </p:spPr>
              </p:cxnSp>
              <p:sp>
                <p:nvSpPr>
                  <p:cNvPr id="14360" name="TextBox 49"/>
                  <p:cNvSpPr txBox="1">
                    <a:spLocks noChangeArrowheads="1"/>
                  </p:cNvSpPr>
                  <p:nvPr/>
                </p:nvSpPr>
                <p:spPr bwMode="auto">
                  <a:xfrm rot="20968244">
                    <a:off x="2201863" y="2970976"/>
                    <a:ext cx="3200400" cy="400110"/>
                  </a:xfrm>
                  <a:prstGeom prst="rect">
                    <a:avLst/>
                  </a:prstGeom>
                  <a:noFill/>
                  <a:ln w="9525">
                    <a:noFill/>
                    <a:miter lim="800000"/>
                    <a:headEnd/>
                    <a:tailEnd/>
                  </a:ln>
                </p:spPr>
                <p:txBody>
                  <a:bodyPr>
                    <a:spAutoFit/>
                  </a:bodyPr>
                  <a:lstStyle/>
                  <a:p>
                    <a:pPr>
                      <a:spcBef>
                        <a:spcPct val="0"/>
                      </a:spcBef>
                      <a:buFontTx/>
                      <a:buNone/>
                      <a:defRPr/>
                    </a:pPr>
                    <a:r>
                      <a:rPr lang="en-US" sz="2000" dirty="0">
                        <a:solidFill>
                          <a:srgbClr val="FFFFFF"/>
                        </a:solidFill>
                      </a:rPr>
                      <a:t>Growing Resource Use</a:t>
                    </a:r>
                  </a:p>
                </p:txBody>
              </p:sp>
              <p:sp>
                <p:nvSpPr>
                  <p:cNvPr id="379935" name="Oval 49"/>
                  <p:cNvSpPr>
                    <a:spLocks noChangeArrowheads="1"/>
                  </p:cNvSpPr>
                  <p:nvPr/>
                </p:nvSpPr>
                <p:spPr bwMode="auto">
                  <a:xfrm>
                    <a:off x="6732588" y="2889250"/>
                    <a:ext cx="215900" cy="215900"/>
                  </a:xfrm>
                  <a:prstGeom prst="ellipse">
                    <a:avLst/>
                  </a:prstGeom>
                  <a:solidFill>
                    <a:srgbClr val="CCFF99"/>
                  </a:solidFill>
                  <a:ln w="12700" cap="sq" algn="ctr">
                    <a:solidFill>
                      <a:schemeClr val="tx1"/>
                    </a:solidFill>
                    <a:round/>
                    <a:headEnd type="none" w="sm" len="sm"/>
                    <a:tailEnd type="none" w="sm" len="sm"/>
                  </a:ln>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endParaRPr kumimoji="0" lang="en-US" altLang="en-US" sz="1600">
                      <a:solidFill>
                        <a:srgbClr val="FFFFFF"/>
                      </a:solidFill>
                    </a:endParaRPr>
                  </a:p>
                </p:txBody>
              </p:sp>
            </p:grpSp>
          </p:grpSp>
        </p:grpSp>
        <p:sp>
          <p:nvSpPr>
            <p:cNvPr id="52" name="TextBox 51"/>
            <p:cNvSpPr txBox="1"/>
            <p:nvPr/>
          </p:nvSpPr>
          <p:spPr>
            <a:xfrm>
              <a:off x="6372225" y="1295400"/>
              <a:ext cx="2771775" cy="830997"/>
            </a:xfrm>
            <a:prstGeom prst="rect">
              <a:avLst/>
            </a:prstGeom>
            <a:noFill/>
          </p:spPr>
          <p:txBody>
            <a:bodyPr>
              <a:spAutoFit/>
            </a:bodyPr>
            <a:lstStyle/>
            <a:p>
              <a:pPr>
                <a:spcBef>
                  <a:spcPct val="0"/>
                </a:spcBef>
                <a:buClr>
                  <a:srgbClr val="FFFF00"/>
                </a:buClr>
                <a:buSzPct val="120000"/>
                <a:buFontTx/>
                <a:buNone/>
                <a:defRPr/>
              </a:pPr>
              <a:r>
                <a:rPr lang="en-US" sz="1200" dirty="0">
                  <a:solidFill>
                    <a:srgbClr val="FFFFFF"/>
                  </a:solidFill>
                </a:rPr>
                <a:t> Rapid climate change</a:t>
              </a:r>
            </a:p>
            <a:p>
              <a:pPr>
                <a:spcBef>
                  <a:spcPct val="0"/>
                </a:spcBef>
                <a:buClr>
                  <a:srgbClr val="FFFF00"/>
                </a:buClr>
                <a:buSzPct val="120000"/>
                <a:buFontTx/>
                <a:buNone/>
                <a:defRPr/>
              </a:pPr>
              <a:r>
                <a:rPr lang="en-US" sz="1200" dirty="0">
                  <a:solidFill>
                    <a:srgbClr val="FFFFFF"/>
                  </a:solidFill>
                </a:rPr>
                <a:t> Increasing resource risks</a:t>
              </a:r>
            </a:p>
            <a:p>
              <a:pPr>
                <a:spcBef>
                  <a:spcPct val="0"/>
                </a:spcBef>
                <a:buClr>
                  <a:srgbClr val="FFFF00"/>
                </a:buClr>
                <a:buSzPct val="120000"/>
                <a:buFontTx/>
                <a:buNone/>
                <a:defRPr/>
              </a:pPr>
              <a:r>
                <a:rPr lang="en-US" sz="1200" dirty="0">
                  <a:solidFill>
                    <a:srgbClr val="FFFFFF"/>
                  </a:solidFill>
                </a:rPr>
                <a:t>Declining biodiversity</a:t>
              </a:r>
            </a:p>
            <a:p>
              <a:pPr>
                <a:spcBef>
                  <a:spcPct val="0"/>
                </a:spcBef>
                <a:buClr>
                  <a:srgbClr val="FFFF00"/>
                </a:buClr>
                <a:buSzPct val="120000"/>
                <a:buFontTx/>
                <a:buNone/>
                <a:defRPr/>
              </a:pPr>
              <a:r>
                <a:rPr lang="en-US" sz="1200" dirty="0">
                  <a:solidFill>
                    <a:srgbClr val="FFFFFF"/>
                  </a:solidFill>
                </a:rPr>
                <a:t> Reduced resilience</a:t>
              </a:r>
              <a:endParaRPr lang="en-US" sz="1200" dirty="0">
                <a:solidFill>
                  <a:srgbClr val="FFFFFF"/>
                </a:solidFill>
                <a:latin typeface="Times New Roman" pitchFamily="18" charset="0"/>
              </a:endParaRPr>
            </a:p>
          </p:txBody>
        </p:sp>
      </p:grpSp>
      <p:pic>
        <p:nvPicPr>
          <p:cNvPr id="379937" name="Picture 12" descr="ADB-Logo-12m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97825" y="5711825"/>
            <a:ext cx="887413"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0"/>
          <p:cNvSpPr txBox="1">
            <a:spLocks noChangeArrowheads="1"/>
          </p:cNvSpPr>
          <p:nvPr/>
        </p:nvSpPr>
        <p:spPr bwMode="auto">
          <a:xfrm>
            <a:off x="468313" y="4435475"/>
            <a:ext cx="50323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50</a:t>
            </a:r>
          </a:p>
        </p:txBody>
      </p:sp>
      <p:sp>
        <p:nvSpPr>
          <p:cNvPr id="4" name="TextBox 10"/>
          <p:cNvSpPr txBox="1">
            <a:spLocks noChangeArrowheads="1"/>
          </p:cNvSpPr>
          <p:nvPr/>
        </p:nvSpPr>
        <p:spPr bwMode="auto">
          <a:xfrm>
            <a:off x="468313" y="3984625"/>
            <a:ext cx="50323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75</a:t>
            </a:r>
          </a:p>
        </p:txBody>
      </p:sp>
      <p:sp>
        <p:nvSpPr>
          <p:cNvPr id="5" name="TextBox 10"/>
          <p:cNvSpPr txBox="1">
            <a:spLocks noChangeArrowheads="1"/>
          </p:cNvSpPr>
          <p:nvPr/>
        </p:nvSpPr>
        <p:spPr bwMode="auto">
          <a:xfrm>
            <a:off x="431800" y="3587750"/>
            <a:ext cx="5032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100</a:t>
            </a:r>
          </a:p>
        </p:txBody>
      </p:sp>
      <p:sp>
        <p:nvSpPr>
          <p:cNvPr id="7" name="TextBox 10"/>
          <p:cNvSpPr txBox="1">
            <a:spLocks noChangeArrowheads="1"/>
          </p:cNvSpPr>
          <p:nvPr/>
        </p:nvSpPr>
        <p:spPr bwMode="auto">
          <a:xfrm>
            <a:off x="431800" y="3140075"/>
            <a:ext cx="5032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125</a:t>
            </a:r>
          </a:p>
        </p:txBody>
      </p:sp>
      <p:sp>
        <p:nvSpPr>
          <p:cNvPr id="8" name="TextBox 10"/>
          <p:cNvSpPr txBox="1">
            <a:spLocks noChangeArrowheads="1"/>
          </p:cNvSpPr>
          <p:nvPr/>
        </p:nvSpPr>
        <p:spPr bwMode="auto">
          <a:xfrm>
            <a:off x="431800" y="2728913"/>
            <a:ext cx="5032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150</a:t>
            </a:r>
          </a:p>
        </p:txBody>
      </p:sp>
      <p:sp>
        <p:nvSpPr>
          <p:cNvPr id="9" name="TextBox 10"/>
          <p:cNvSpPr txBox="1">
            <a:spLocks noChangeArrowheads="1"/>
          </p:cNvSpPr>
          <p:nvPr/>
        </p:nvSpPr>
        <p:spPr bwMode="auto">
          <a:xfrm>
            <a:off x="431800" y="2295525"/>
            <a:ext cx="5032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175</a:t>
            </a:r>
          </a:p>
        </p:txBody>
      </p:sp>
      <p:sp>
        <p:nvSpPr>
          <p:cNvPr id="10" name="TextBox 10"/>
          <p:cNvSpPr txBox="1">
            <a:spLocks noChangeArrowheads="1"/>
          </p:cNvSpPr>
          <p:nvPr/>
        </p:nvSpPr>
        <p:spPr bwMode="auto">
          <a:xfrm>
            <a:off x="431800" y="1916113"/>
            <a:ext cx="50323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050">
                <a:solidFill>
                  <a:srgbClr val="FFFFFF"/>
                </a:solidFill>
                <a:latin typeface="Tahoma" charset="0"/>
              </a:rPr>
              <a:t>200</a:t>
            </a:r>
          </a:p>
        </p:txBody>
      </p:sp>
      <p:sp>
        <p:nvSpPr>
          <p:cNvPr id="11" name="TextBox 10"/>
          <p:cNvSpPr txBox="1">
            <a:spLocks noChangeArrowheads="1"/>
          </p:cNvSpPr>
          <p:nvPr/>
        </p:nvSpPr>
        <p:spPr bwMode="auto">
          <a:xfrm>
            <a:off x="0" y="1196975"/>
            <a:ext cx="14049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0"/>
              </a:spcBef>
              <a:buFontTx/>
              <a:buNone/>
            </a:pPr>
            <a:r>
              <a:rPr kumimoji="0" lang="en-US" altLang="en-US" sz="1400" dirty="0">
                <a:solidFill>
                  <a:srgbClr val="FFFFFF"/>
                </a:solidFill>
                <a:latin typeface="Tahoma" charset="0"/>
              </a:rPr>
              <a:t>Year n = 100</a:t>
            </a:r>
          </a:p>
        </p:txBody>
      </p:sp>
      <p:sp>
        <p:nvSpPr>
          <p:cNvPr id="12" name="Slide Number Placeholder 11"/>
          <p:cNvSpPr>
            <a:spLocks noGrp="1"/>
          </p:cNvSpPr>
          <p:nvPr>
            <p:ph type="sldNum" sz="quarter" idx="12"/>
          </p:nvPr>
        </p:nvSpPr>
        <p:spPr/>
        <p:txBody>
          <a:bodyPr/>
          <a:lstStyle/>
          <a:p>
            <a:pPr>
              <a:defRPr/>
            </a:pPr>
            <a:fld id="{3A6374B6-97EF-4DCE-A3FD-B1433EF6535C}" type="slidenum">
              <a:rPr lang="en-US" smtClean="0">
                <a:solidFill>
                  <a:srgbClr val="FFFFFF"/>
                </a:solidFill>
              </a:rPr>
              <a:pPr>
                <a:defRPr/>
              </a:pPr>
              <a:t>45</a:t>
            </a:fld>
            <a:endParaRPr lang="en-US" dirty="0">
              <a:solidFill>
                <a:srgbClr val="FFFFFF"/>
              </a:solidFill>
            </a:endParaRPr>
          </a:p>
        </p:txBody>
      </p:sp>
    </p:spTree>
    <p:extLst>
      <p:ext uri="{BB962C8B-B14F-4D97-AF65-F5344CB8AC3E}">
        <p14:creationId xmlns:p14="http://schemas.microsoft.com/office/powerpoint/2010/main" val="3832656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6374B6-97EF-4DCE-A3FD-B1433EF6535C}" type="slidenum">
              <a:rPr lang="en-US" smtClean="0">
                <a:solidFill>
                  <a:srgbClr val="FFFFFF"/>
                </a:solidFill>
              </a:rPr>
              <a:pPr>
                <a:defRPr/>
              </a:pPr>
              <a:t>46</a:t>
            </a:fld>
            <a:endParaRPr lang="en-US" dirty="0">
              <a:solidFill>
                <a:srgbClr val="FFFFFF"/>
              </a:solidFill>
            </a:endParaRPr>
          </a:p>
        </p:txBody>
      </p:sp>
      <p:sp>
        <p:nvSpPr>
          <p:cNvPr id="4" name="TextBox 3"/>
          <p:cNvSpPr txBox="1"/>
          <p:nvPr/>
        </p:nvSpPr>
        <p:spPr>
          <a:xfrm>
            <a:off x="1752600" y="2133600"/>
            <a:ext cx="61722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defRPr kumimoji="1" sz="4000" cap="all">
                <a:solidFill>
                  <a:srgbClr val="FFFF00"/>
                </a:solidFill>
                <a:effectLst>
                  <a:outerShdw blurRad="38100" dist="38100" dir="2700000" algn="tl">
                    <a:srgbClr val="000000"/>
                  </a:outerShdw>
                </a:effectLst>
                <a:latin typeface="+mj-lt"/>
                <a:ea typeface="+mj-ea"/>
                <a:cs typeface="+mj-cs"/>
              </a:defRPr>
            </a:lvl1pPr>
            <a:lvl2pPr eaLnBrk="0" hangingPunct="0">
              <a:spcBef>
                <a:spcPct val="0"/>
              </a:spcBef>
              <a:defRPr kumimoji="1" sz="4400">
                <a:solidFill>
                  <a:srgbClr val="FFFF00"/>
                </a:solidFill>
                <a:effectLst>
                  <a:outerShdw blurRad="38100" dist="38100" dir="2700000" algn="tl">
                    <a:srgbClr val="000000"/>
                  </a:outerShdw>
                </a:effectLst>
                <a:latin typeface="Tahoma" pitchFamily="34" charset="0"/>
              </a:defRPr>
            </a:lvl2pPr>
            <a:lvl3pPr eaLnBrk="0" hangingPunct="0">
              <a:spcBef>
                <a:spcPct val="0"/>
              </a:spcBef>
              <a:defRPr kumimoji="1" sz="4400">
                <a:solidFill>
                  <a:srgbClr val="FFFF00"/>
                </a:solidFill>
                <a:effectLst>
                  <a:outerShdw blurRad="38100" dist="38100" dir="2700000" algn="tl">
                    <a:srgbClr val="000000"/>
                  </a:outerShdw>
                </a:effectLst>
                <a:latin typeface="Tahoma" pitchFamily="34" charset="0"/>
              </a:defRPr>
            </a:lvl3pPr>
            <a:lvl4pPr eaLnBrk="0" hangingPunct="0">
              <a:spcBef>
                <a:spcPct val="0"/>
              </a:spcBef>
              <a:defRPr kumimoji="1" sz="4400">
                <a:solidFill>
                  <a:srgbClr val="FFFF00"/>
                </a:solidFill>
                <a:effectLst>
                  <a:outerShdw blurRad="38100" dist="38100" dir="2700000" algn="tl">
                    <a:srgbClr val="000000"/>
                  </a:outerShdw>
                </a:effectLst>
                <a:latin typeface="Tahoma" pitchFamily="34" charset="0"/>
              </a:defRPr>
            </a:lvl4pPr>
            <a:lvl5pPr eaLnBrk="0" hangingPunct="0">
              <a:spcBef>
                <a:spcPct val="0"/>
              </a:spcBef>
              <a:defRPr kumimoji="1" sz="4400">
                <a:solidFill>
                  <a:srgbClr val="FFFF00"/>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kumimoji="1" sz="4400">
                <a:solidFill>
                  <a:srgbClr val="FFFF00"/>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kumimoji="1" sz="4400">
                <a:solidFill>
                  <a:srgbClr val="FFFF00"/>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kumimoji="1" sz="4400">
                <a:solidFill>
                  <a:srgbClr val="FFFF00"/>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kumimoji="1" sz="4400">
                <a:solidFill>
                  <a:srgbClr val="FFFF00"/>
                </a:solidFill>
                <a:effectLst>
                  <a:outerShdw blurRad="38100" dist="38100" dir="2700000" algn="tl">
                    <a:srgbClr val="000000"/>
                  </a:outerShdw>
                </a:effectLst>
                <a:latin typeface="Tahoma" pitchFamily="34" charset="0"/>
              </a:defRPr>
            </a:lvl9pPr>
          </a:lstStyle>
          <a:p>
            <a:pPr>
              <a:buNone/>
            </a:pPr>
            <a:r>
              <a:rPr lang="en-US" dirty="0"/>
              <a:t>Sustainable Consumption and</a:t>
            </a:r>
          </a:p>
          <a:p>
            <a:pPr>
              <a:buNone/>
            </a:pPr>
            <a:r>
              <a:rPr lang="en-US" dirty="0"/>
              <a:t>Production</a:t>
            </a:r>
          </a:p>
          <a:p>
            <a:endParaRPr lang="en-US" dirty="0"/>
          </a:p>
          <a:p>
            <a:endParaRPr lang="en-US" dirty="0"/>
          </a:p>
        </p:txBody>
      </p:sp>
    </p:spTree>
    <p:extLst>
      <p:ext uri="{BB962C8B-B14F-4D97-AF65-F5344CB8AC3E}">
        <p14:creationId xmlns:p14="http://schemas.microsoft.com/office/powerpoint/2010/main" val="359432447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107950" y="331788"/>
            <a:ext cx="9036050" cy="973137"/>
          </a:xfrm>
        </p:spPr>
        <p:txBody>
          <a:bodyPr/>
          <a:lstStyle/>
          <a:p>
            <a:pPr algn="ctr">
              <a:defRPr/>
            </a:pPr>
            <a:r>
              <a:rPr lang="en-US" sz="3600" dirty="0"/>
              <a:t>Sustainability Operational Framework</a:t>
            </a:r>
            <a:br>
              <a:rPr lang="en-US" sz="3600" dirty="0"/>
            </a:br>
            <a:r>
              <a:rPr lang="en-US" sz="3600" dirty="0"/>
              <a:t>: An illustration of an Organization</a:t>
            </a:r>
          </a:p>
        </p:txBody>
      </p:sp>
      <p:graphicFrame>
        <p:nvGraphicFramePr>
          <p:cNvPr id="7" name="Diagram 6"/>
          <p:cNvGraphicFramePr/>
          <p:nvPr>
            <p:extLst>
              <p:ext uri="{D42A27DB-BD31-4B8C-83A1-F6EECF244321}">
                <p14:modId xmlns:p14="http://schemas.microsoft.com/office/powerpoint/2010/main" val="2054848010"/>
              </p:ext>
            </p:extLst>
          </p:nvPr>
        </p:nvGraphicFramePr>
        <p:xfrm>
          <a:off x="914400" y="1524000"/>
          <a:ext cx="7330008" cy="4541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872180" y="5268416"/>
            <a:ext cx="5833648" cy="369332"/>
          </a:xfrm>
          <a:prstGeom prst="rect">
            <a:avLst/>
          </a:prstGeom>
          <a:noFill/>
        </p:spPr>
        <p:txBody>
          <a:bodyPr wrap="none">
            <a:spAutoFit/>
          </a:bodyPr>
          <a:lstStyle/>
          <a:p>
            <a:pPr eaLnBrk="0" hangingPunct="0">
              <a:lnSpc>
                <a:spcPct val="90000"/>
              </a:lnSpc>
              <a:spcBef>
                <a:spcPct val="20000"/>
              </a:spcBef>
              <a:spcAft>
                <a:spcPct val="20000"/>
              </a:spcAft>
              <a:buClr>
                <a:srgbClr val="FFFF00"/>
              </a:buClr>
              <a:buSzPct val="130000"/>
              <a:buFont typeface="Wingdings" pitchFamily="2" charset="2"/>
              <a:buNone/>
              <a:defRPr/>
            </a:pPr>
            <a:r>
              <a:rPr lang="en-US" sz="2000" dirty="0">
                <a:solidFill>
                  <a:srgbClr val="000099"/>
                </a:solidFill>
                <a:latin typeface="Tahoma"/>
                <a:ea typeface="ＭＳ Ｐゴシック" charset="-128"/>
              </a:rPr>
              <a:t>Climate change (mitigation and adaptation)</a:t>
            </a:r>
          </a:p>
        </p:txBody>
      </p:sp>
      <p:sp>
        <p:nvSpPr>
          <p:cNvPr id="2" name="Slide Number Placeholder 1"/>
          <p:cNvSpPr>
            <a:spLocks noGrp="1"/>
          </p:cNvSpPr>
          <p:nvPr>
            <p:ph type="sldNum" sz="quarter" idx="12"/>
          </p:nvPr>
        </p:nvSpPr>
        <p:spPr>
          <a:xfrm>
            <a:off x="6172200" y="6248400"/>
            <a:ext cx="1143000" cy="457200"/>
          </a:xfrm>
        </p:spPr>
        <p:txBody>
          <a:bodyPr/>
          <a:lstStyle/>
          <a:p>
            <a:pPr>
              <a:defRPr/>
            </a:pPr>
            <a:fld id="{0D8E02F3-0C59-4BA9-BA23-EBF5EAD99FD0}" type="slidenum">
              <a:rPr lang="en-US" smtClean="0">
                <a:solidFill>
                  <a:srgbClr val="FFFFFF"/>
                </a:solidFill>
              </a:rPr>
              <a:pPr>
                <a:defRPr/>
              </a:pPr>
              <a:t>47</a:t>
            </a:fld>
            <a:endParaRPr lang="en-US" dirty="0">
              <a:solidFill>
                <a:srgbClr val="FFFFFF"/>
              </a:solidFill>
            </a:endParaRPr>
          </a:p>
        </p:txBody>
      </p:sp>
    </p:spTree>
    <p:extLst>
      <p:ext uri="{BB962C8B-B14F-4D97-AF65-F5344CB8AC3E}">
        <p14:creationId xmlns:p14="http://schemas.microsoft.com/office/powerpoint/2010/main" val="55802849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9106"/>
            <a:ext cx="7772400" cy="839787"/>
          </a:xfrm>
        </p:spPr>
        <p:txBody>
          <a:bodyPr/>
          <a:lstStyle/>
          <a:p>
            <a:r>
              <a:rPr lang="en-US" dirty="0"/>
              <a:t>Thank You !!!!</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solidFill>
                  <a:srgbClr val="FFFFFF"/>
                </a:solidFill>
              </a:rPr>
              <a:pPr>
                <a:defRPr/>
              </a:pPr>
              <a:t>48</a:t>
            </a:fld>
            <a:endParaRPr lang="en-US" dirty="0">
              <a:solidFill>
                <a:srgbClr val="FFFFFF"/>
              </a:solidFill>
            </a:endParaRPr>
          </a:p>
        </p:txBody>
      </p:sp>
    </p:spTree>
    <p:extLst>
      <p:ext uri="{BB962C8B-B14F-4D97-AF65-F5344CB8AC3E}">
        <p14:creationId xmlns:p14="http://schemas.microsoft.com/office/powerpoint/2010/main" val="15109072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F7300C-3374-4B34-B914-8EAA45E038FE}" type="slidenum">
              <a:rPr lang="en-US" smtClean="0"/>
              <a:pPr>
                <a:defRPr/>
              </a:pPr>
              <a:t>5</a:t>
            </a:fld>
            <a:endParaRPr lang="en-US" dirty="0"/>
          </a:p>
        </p:txBody>
      </p:sp>
      <p:sp>
        <p:nvSpPr>
          <p:cNvPr id="5" name="Rectangle 2"/>
          <p:cNvSpPr txBox="1">
            <a:spLocks noChangeArrowheads="1"/>
          </p:cNvSpPr>
          <p:nvPr/>
        </p:nvSpPr>
        <p:spPr bwMode="auto">
          <a:xfrm>
            <a:off x="647700" y="1066800"/>
            <a:ext cx="8077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0000"/>
              </a:spcAft>
              <a:buClr>
                <a:srgbClr val="FFFF00"/>
              </a:buClr>
              <a:defRPr kumimoji="1" sz="36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20000"/>
              </a:spcAft>
              <a:buClr>
                <a:srgbClr val="FFFF00"/>
              </a:buClr>
              <a:buChar char="•"/>
              <a:defRPr kumimoji="1" sz="36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rgbClr val="FFFF00"/>
              </a:buClr>
              <a:buChar char="•"/>
              <a:defRPr kumimoji="1" sz="36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rgbClr val="FFCC00"/>
              </a:buClr>
              <a:buChar char="•"/>
              <a:defRPr kumimoji="1" sz="3200">
                <a:solidFill>
                  <a:srgbClr val="FFFFFF"/>
                </a:solidFill>
                <a:effectLst>
                  <a:outerShdw blurRad="38100" dist="38100" dir="2700000" algn="tl">
                    <a:srgbClr val="000000"/>
                  </a:outerShdw>
                </a:effectLst>
                <a:latin typeface="+mn-lt"/>
              </a:defRPr>
            </a:lvl9pPr>
          </a:lstStyle>
          <a:p>
            <a:pPr lvl="0">
              <a:buFont typeface="Wingdings" pitchFamily="2" charset="2"/>
              <a:buChar char="q"/>
              <a:defRPr/>
            </a:pPr>
            <a:r>
              <a:rPr lang="en-US" sz="2000" b="1" dirty="0"/>
              <a:t>1994   -   Convention to Combat Desertification</a:t>
            </a:r>
          </a:p>
          <a:p>
            <a:pPr>
              <a:buFont typeface="Wingdings" pitchFamily="2" charset="2"/>
              <a:buChar char="q"/>
              <a:defRPr/>
            </a:pPr>
            <a:r>
              <a:rPr lang="en-US" sz="2000" b="1" dirty="0"/>
              <a:t>1997   -   Kyoto Protocol</a:t>
            </a:r>
          </a:p>
          <a:p>
            <a:pPr lvl="3" indent="-457200">
              <a:buFont typeface="Wingdings" panose="05000000000000000000" pitchFamily="2" charset="2"/>
              <a:buChar char="v"/>
              <a:defRPr/>
            </a:pPr>
            <a:r>
              <a:rPr lang="en-US" sz="1800" b="0" dirty="0">
                <a:effectLst/>
              </a:rPr>
              <a:t>established legally binding obligations for developed countries to reduce GHG emissions</a:t>
            </a:r>
            <a:endParaRPr lang="en-US" sz="1800" b="0" dirty="0"/>
          </a:p>
          <a:p>
            <a:pPr>
              <a:buFont typeface="Wingdings" pitchFamily="2" charset="2"/>
              <a:buChar char="q"/>
              <a:defRPr/>
            </a:pPr>
            <a:r>
              <a:rPr lang="en-US" sz="2000" b="1" dirty="0"/>
              <a:t>2002   -   WSSD </a:t>
            </a:r>
            <a:r>
              <a:rPr lang="en-US" sz="2000" dirty="0"/>
              <a:t>/</a:t>
            </a:r>
            <a:r>
              <a:rPr lang="en-US" sz="2000" b="1" dirty="0"/>
              <a:t> Rio + 10</a:t>
            </a:r>
          </a:p>
          <a:p>
            <a:pPr marL="1485900">
              <a:buFont typeface="Wingdings" panose="05000000000000000000" pitchFamily="2" charset="2"/>
              <a:buChar char="v"/>
              <a:defRPr/>
            </a:pPr>
            <a:r>
              <a:rPr lang="en-US" sz="1800" b="0" kern="0" dirty="0">
                <a:effectLst>
                  <a:outerShdw blurRad="38100" dist="38100" dir="2700000" algn="tl">
                    <a:srgbClr val="000000">
                      <a:alpha val="43137"/>
                    </a:srgbClr>
                  </a:outerShdw>
                </a:effectLst>
              </a:rPr>
              <a:t>Stockholm Convention (POPs) in 2004</a:t>
            </a:r>
          </a:p>
          <a:p>
            <a:pPr>
              <a:buFont typeface="Wingdings" pitchFamily="2" charset="2"/>
              <a:buChar char="q"/>
              <a:defRPr/>
            </a:pPr>
            <a:r>
              <a:rPr lang="en-US" sz="2000" b="1" kern="0" dirty="0"/>
              <a:t>2006    -   Stern Review</a:t>
            </a:r>
          </a:p>
          <a:p>
            <a:pPr marL="1543050" lvl="3" indent="-285750">
              <a:buFont typeface="Wingdings" pitchFamily="2" charset="2"/>
              <a:buChar char="v"/>
              <a:defRPr/>
            </a:pPr>
            <a:r>
              <a:rPr lang="en-US" sz="1800" b="0" kern="0" dirty="0"/>
              <a:t>Helped galvanize attention to climate change among finance ministers</a:t>
            </a:r>
          </a:p>
          <a:p>
            <a:pPr marL="400050" lvl="2" indent="-400050">
              <a:buFont typeface="Wingdings" panose="05000000000000000000" pitchFamily="2" charset="2"/>
              <a:buChar char="q"/>
              <a:defRPr/>
            </a:pPr>
            <a:r>
              <a:rPr lang="en-US" sz="2000" b="1" kern="0" dirty="0">
                <a:effectLst>
                  <a:outerShdw blurRad="38100" dist="38100" dir="2700000" algn="tl">
                    <a:srgbClr val="000000">
                      <a:alpha val="43137"/>
                    </a:srgbClr>
                  </a:outerShdw>
                </a:effectLst>
              </a:rPr>
              <a:t>2009     -   UNFCCC Copenhagen Accord (Climate Change)</a:t>
            </a:r>
          </a:p>
          <a:p>
            <a:pPr marL="1543050" lvl="3" indent="-285750">
              <a:buFont typeface="Wingdings" pitchFamily="2" charset="2"/>
              <a:buChar char="v"/>
              <a:defRPr/>
            </a:pPr>
            <a:r>
              <a:rPr lang="en-US" sz="1800" b="0" kern="0" dirty="0"/>
              <a:t> Commitments on the establishment of a </a:t>
            </a:r>
            <a:br>
              <a:rPr lang="en-US" sz="1800" b="0" kern="0" dirty="0"/>
            </a:br>
            <a:r>
              <a:rPr lang="en-US" sz="1800" b="0" kern="0" dirty="0"/>
              <a:t>“Green Climate Fund”</a:t>
            </a:r>
          </a:p>
        </p:txBody>
      </p:sp>
      <p:sp>
        <p:nvSpPr>
          <p:cNvPr id="6" name="Rectangle 6"/>
          <p:cNvSpPr>
            <a:spLocks noChangeArrowheads="1"/>
          </p:cNvSpPr>
          <p:nvPr/>
        </p:nvSpPr>
        <p:spPr bwMode="auto">
          <a:xfrm>
            <a:off x="533400" y="152400"/>
            <a:ext cx="8305800" cy="838200"/>
          </a:xfrm>
          <a:prstGeom prst="rect">
            <a:avLst/>
          </a:prstGeom>
          <a:noFill/>
          <a:ln w="9525">
            <a:noFill/>
            <a:miter lim="800000"/>
            <a:headEnd/>
            <a:tailEnd/>
          </a:ln>
        </p:spPr>
        <p:txBody>
          <a:bodyPr/>
          <a:lstStyle/>
          <a:p>
            <a:pPr algn="ctr" eaLnBrk="0" hangingPunct="0">
              <a:spcBef>
                <a:spcPct val="20000"/>
              </a:spcBef>
              <a:spcAft>
                <a:spcPct val="20000"/>
              </a:spcAft>
              <a:buClr>
                <a:srgbClr val="FFFF00"/>
              </a:buClr>
              <a:buNone/>
              <a:defRPr/>
            </a:pPr>
            <a:r>
              <a:rPr kumimoji="1" lang="en-US" sz="3600" b="1" dirty="0">
                <a:solidFill>
                  <a:schemeClr val="accent1"/>
                </a:solidFill>
                <a:effectLst>
                  <a:outerShdw blurRad="38100" dist="38100" dir="2700000" algn="tl">
                    <a:srgbClr val="000000"/>
                  </a:outerShdw>
                </a:effectLst>
                <a:latin typeface="Tahoma" pitchFamily="34" charset="0"/>
              </a:rPr>
              <a:t>Global Milestones</a:t>
            </a:r>
          </a:p>
        </p:txBody>
      </p:sp>
    </p:spTree>
    <p:extLst>
      <p:ext uri="{BB962C8B-B14F-4D97-AF65-F5344CB8AC3E}">
        <p14:creationId xmlns:p14="http://schemas.microsoft.com/office/powerpoint/2010/main" val="354151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475" y="990600"/>
            <a:ext cx="8077200" cy="5715000"/>
          </a:xfrm>
        </p:spPr>
        <p:txBody>
          <a:bodyPr/>
          <a:lstStyle/>
          <a:p>
            <a:pPr>
              <a:buFont typeface="Wingdings" panose="05000000000000000000" pitchFamily="2" charset="2"/>
              <a:buChar char="q"/>
              <a:defRPr/>
            </a:pPr>
            <a:r>
              <a:rPr lang="en-US" sz="2000" b="1" dirty="0"/>
              <a:t>2009   - </a:t>
            </a:r>
            <a:r>
              <a:rPr lang="en-US" sz="2000" b="1" dirty="0">
                <a:effectLst/>
              </a:rPr>
              <a:t>Declaration on Green Growth</a:t>
            </a:r>
            <a:r>
              <a:rPr lang="en-US" sz="2000" dirty="0">
                <a:effectLst/>
              </a:rPr>
              <a:t> </a:t>
            </a:r>
            <a:r>
              <a:rPr lang="en-US" sz="2000" b="1" dirty="0">
                <a:effectLst/>
              </a:rPr>
              <a:t>(OECD)</a:t>
            </a:r>
          </a:p>
          <a:p>
            <a:pPr marL="1085850" lvl="3" indent="-342900">
              <a:buFont typeface="Wingdings" panose="05000000000000000000" pitchFamily="2" charset="2"/>
              <a:buChar char="v"/>
              <a:defRPr/>
            </a:pPr>
            <a:r>
              <a:rPr lang="en-US" sz="1800" dirty="0"/>
              <a:t>Pursue green growth strategies as part of response to crisis and beyond</a:t>
            </a:r>
          </a:p>
          <a:p>
            <a:pPr marL="342900" lvl="3" indent="-342900">
              <a:buFont typeface="Wingdings" panose="05000000000000000000" pitchFamily="2" charset="2"/>
              <a:buChar char="q"/>
              <a:defRPr/>
            </a:pPr>
            <a:r>
              <a:rPr lang="en-US" sz="2000" b="1" dirty="0"/>
              <a:t>2010    - Incheon Declaration on Green Growth (ESCAP) </a:t>
            </a:r>
          </a:p>
          <a:p>
            <a:pPr marL="1085850" lvl="1" indent="-342900">
              <a:spcBef>
                <a:spcPts val="600"/>
              </a:spcBef>
              <a:spcAft>
                <a:spcPts val="0"/>
              </a:spcAft>
              <a:buFont typeface="Wingdings" pitchFamily="2" charset="2"/>
              <a:buChar char="v"/>
              <a:defRPr/>
            </a:pPr>
            <a:r>
              <a:rPr lang="en-US" sz="1800" dirty="0"/>
              <a:t>strengthen efforts to purse green growth strategies as part of response to the current crisis and beyond” </a:t>
            </a:r>
          </a:p>
          <a:p>
            <a:pPr marL="1085850" lvl="1" indent="-342900">
              <a:spcBef>
                <a:spcPts val="600"/>
              </a:spcBef>
              <a:spcAft>
                <a:spcPts val="0"/>
              </a:spcAft>
              <a:buFont typeface="Wingdings" pitchFamily="2" charset="2"/>
              <a:buChar char="v"/>
              <a:defRPr/>
            </a:pPr>
            <a:r>
              <a:rPr lang="en-US" sz="1800" dirty="0"/>
              <a:t>ASEAN Leaders’ Statement on Sustained Recovery and Development – promote green growth, investments in long term sustainability and sustainable use of natural resources</a:t>
            </a:r>
          </a:p>
          <a:p>
            <a:pPr marL="1085850" lvl="1" indent="-342900">
              <a:spcBef>
                <a:spcPts val="600"/>
              </a:spcBef>
              <a:spcAft>
                <a:spcPts val="0"/>
              </a:spcAft>
              <a:buFont typeface="Wingdings" pitchFamily="2" charset="2"/>
              <a:buChar char="v"/>
              <a:defRPr/>
            </a:pPr>
            <a:r>
              <a:rPr lang="en-US" sz="1800" dirty="0"/>
              <a:t>PRC, Japan and Republic of Korea pursued green growth initiatives</a:t>
            </a:r>
          </a:p>
          <a:p>
            <a:pPr lvl="1" indent="0">
              <a:spcBef>
                <a:spcPts val="600"/>
              </a:spcBef>
              <a:spcAft>
                <a:spcPts val="0"/>
              </a:spcAft>
              <a:buNone/>
              <a:defRPr/>
            </a:pPr>
            <a:endParaRPr lang="en-US" sz="1800" dirty="0"/>
          </a:p>
          <a:p>
            <a:pPr marL="0" lvl="1">
              <a:spcBef>
                <a:spcPts val="0"/>
              </a:spcBef>
              <a:spcAft>
                <a:spcPts val="0"/>
              </a:spcAft>
              <a:buFont typeface="Wingdings" panose="05000000000000000000" pitchFamily="2" charset="2"/>
              <a:buChar char="q"/>
              <a:defRPr/>
            </a:pPr>
            <a:r>
              <a:rPr lang="en-US" sz="2000" b="1" dirty="0"/>
              <a:t>2010     - Aichi Biodiversity Targets  and Nagoya Protocol        </a:t>
            </a:r>
          </a:p>
          <a:p>
            <a:pPr marL="1085850" lvl="1" indent="-342900">
              <a:spcBef>
                <a:spcPts val="0"/>
              </a:spcBef>
              <a:spcAft>
                <a:spcPts val="0"/>
              </a:spcAft>
              <a:buFont typeface="Wingdings" panose="05000000000000000000" pitchFamily="2" charset="2"/>
              <a:buChar char="v"/>
              <a:defRPr/>
            </a:pPr>
            <a:r>
              <a:rPr lang="en-US" sz="1800" dirty="0">
                <a:effectLst/>
              </a:rPr>
              <a:t>20 ambitious targets on biodiversity</a:t>
            </a:r>
          </a:p>
          <a:p>
            <a:pPr marL="1085850" lvl="1" indent="-342900">
              <a:spcBef>
                <a:spcPts val="0"/>
              </a:spcBef>
              <a:spcAft>
                <a:spcPts val="0"/>
              </a:spcAft>
              <a:buFont typeface="Wingdings" panose="05000000000000000000" pitchFamily="2" charset="2"/>
              <a:buChar char="v"/>
              <a:defRPr/>
            </a:pPr>
            <a:r>
              <a:rPr lang="en-US" sz="1800" dirty="0">
                <a:effectLst/>
              </a:rPr>
              <a:t>Access to Genetic Resources and the Fair and Equitable Sharing of Benefits Arising from their Utilization</a:t>
            </a:r>
          </a:p>
        </p:txBody>
      </p:sp>
      <p:sp>
        <p:nvSpPr>
          <p:cNvPr id="4" name="Slide Number Placeholder 3"/>
          <p:cNvSpPr>
            <a:spLocks noGrp="1"/>
          </p:cNvSpPr>
          <p:nvPr>
            <p:ph type="sldNum" sz="quarter" idx="12"/>
          </p:nvPr>
        </p:nvSpPr>
        <p:spPr/>
        <p:txBody>
          <a:bodyPr/>
          <a:lstStyle/>
          <a:p>
            <a:pPr>
              <a:defRPr/>
            </a:pPr>
            <a:fld id="{C4F7300C-3374-4B34-B914-8EAA45E038FE}" type="slidenum">
              <a:rPr lang="en-US" smtClean="0"/>
              <a:pPr>
                <a:defRPr/>
              </a:pPr>
              <a:t>6</a:t>
            </a:fld>
            <a:endParaRPr lang="en-US" dirty="0"/>
          </a:p>
        </p:txBody>
      </p:sp>
      <p:sp>
        <p:nvSpPr>
          <p:cNvPr id="5" name="Rectangle 6"/>
          <p:cNvSpPr>
            <a:spLocks noChangeArrowheads="1"/>
          </p:cNvSpPr>
          <p:nvPr/>
        </p:nvSpPr>
        <p:spPr bwMode="auto">
          <a:xfrm>
            <a:off x="533400" y="304800"/>
            <a:ext cx="8305800" cy="838200"/>
          </a:xfrm>
          <a:prstGeom prst="rect">
            <a:avLst/>
          </a:prstGeom>
          <a:noFill/>
          <a:ln w="9525">
            <a:noFill/>
            <a:miter lim="800000"/>
            <a:headEnd/>
            <a:tailEnd/>
          </a:ln>
        </p:spPr>
        <p:txBody>
          <a:bodyPr/>
          <a:lstStyle/>
          <a:p>
            <a:pPr algn="ctr" eaLnBrk="0" hangingPunct="0">
              <a:spcBef>
                <a:spcPct val="20000"/>
              </a:spcBef>
              <a:spcAft>
                <a:spcPct val="20000"/>
              </a:spcAft>
              <a:buClr>
                <a:srgbClr val="FFFF00"/>
              </a:buClr>
              <a:buNone/>
              <a:defRPr/>
            </a:pPr>
            <a:r>
              <a:rPr kumimoji="1" lang="en-US" sz="3600" b="1" dirty="0">
                <a:solidFill>
                  <a:schemeClr val="accent1"/>
                </a:solidFill>
                <a:effectLst>
                  <a:outerShdw blurRad="38100" dist="38100" dir="2700000" algn="tl">
                    <a:srgbClr val="000000"/>
                  </a:outerShdw>
                </a:effectLst>
                <a:latin typeface="Tahoma" pitchFamily="34" charset="0"/>
              </a:rPr>
              <a:t>Global Milestones</a:t>
            </a:r>
          </a:p>
        </p:txBody>
      </p:sp>
    </p:spTree>
    <p:extLst>
      <p:ext uri="{BB962C8B-B14F-4D97-AF65-F5344CB8AC3E}">
        <p14:creationId xmlns:p14="http://schemas.microsoft.com/office/powerpoint/2010/main" val="3615957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077200" cy="5181600"/>
          </a:xfrm>
        </p:spPr>
        <p:txBody>
          <a:bodyPr/>
          <a:lstStyle/>
          <a:p>
            <a:pPr marL="400050" indent="-400050">
              <a:spcBef>
                <a:spcPts val="600"/>
              </a:spcBef>
              <a:spcAft>
                <a:spcPts val="600"/>
              </a:spcAft>
              <a:buFont typeface="Wingdings" pitchFamily="2" charset="2"/>
              <a:buChar char="q"/>
              <a:defRPr/>
            </a:pPr>
            <a:r>
              <a:rPr lang="en-US" sz="2000" b="1" dirty="0"/>
              <a:t>2012</a:t>
            </a:r>
            <a:r>
              <a:rPr kumimoji="0" lang="en-US" sz="2000" b="1" dirty="0">
                <a:effectLst/>
                <a:latin typeface="Tahoma" panose="020B0604030504040204" pitchFamily="34" charset="0"/>
                <a:ea typeface="Tahoma" panose="020B0604030504040204" pitchFamily="34" charset="0"/>
                <a:cs typeface="Tahoma" panose="020B0604030504040204" pitchFamily="34" charset="0"/>
              </a:rPr>
              <a:t>     -    UNCSD or “Rio + 20”</a:t>
            </a:r>
          </a:p>
          <a:p>
            <a:pPr marL="1085850" lvl="1" indent="-342900" eaLnBrk="1" hangingPunct="1">
              <a:spcBef>
                <a:spcPts val="600"/>
              </a:spcBef>
              <a:spcAft>
                <a:spcPts val="600"/>
              </a:spcAft>
              <a:buClr>
                <a:schemeClr val="accent1"/>
              </a:buClr>
              <a:buFont typeface="Wingdings" pitchFamily="2" charset="2"/>
              <a:buChar char="v"/>
              <a:defRPr/>
            </a:pPr>
            <a:r>
              <a:rPr kumimoji="0" lang="en-US" sz="1800" dirty="0">
                <a:effectLst/>
                <a:latin typeface="Tahoma" panose="020B0604030504040204" pitchFamily="34" charset="0"/>
                <a:ea typeface="Tahoma" panose="020B0604030504040204" pitchFamily="34" charset="0"/>
                <a:cs typeface="Tahoma" panose="020B0604030504040204" pitchFamily="34" charset="0"/>
              </a:rPr>
              <a:t>Outcome document: “</a:t>
            </a:r>
            <a:r>
              <a:rPr kumimoji="0" lang="en-US" sz="1800" i="1" dirty="0">
                <a:effectLst/>
                <a:latin typeface="Tahoma" panose="020B0604030504040204" pitchFamily="34" charset="0"/>
                <a:ea typeface="Tahoma" panose="020B0604030504040204" pitchFamily="34" charset="0"/>
                <a:cs typeface="Tahoma" panose="020B0604030504040204" pitchFamily="34" charset="0"/>
              </a:rPr>
              <a:t>The Future We Want</a:t>
            </a:r>
            <a:r>
              <a:rPr kumimoji="0"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tx1"/>
                </a:solidFill>
                <a:effectLst/>
              </a:rPr>
              <a:t>(green economy as a tool for SD,  stronger UNEP,  CSR, beyond GDP, SD financing strategy, oceans and marine BD, SCP 10 years framework) </a:t>
            </a:r>
            <a:endParaRPr lang="en-US" sz="2000" dirty="0">
              <a:solidFill>
                <a:schemeClr val="tx1"/>
              </a:solidFill>
              <a:effectLst/>
            </a:endParaRPr>
          </a:p>
          <a:p>
            <a:pPr marL="1085850" lvl="1" indent="-342900" eaLnBrk="1" hangingPunct="1">
              <a:spcBef>
                <a:spcPct val="0"/>
              </a:spcBef>
              <a:spcAft>
                <a:spcPct val="0"/>
              </a:spcAft>
              <a:buClr>
                <a:schemeClr val="accent1"/>
              </a:buClr>
              <a:buFont typeface="Wingdings" pitchFamily="2" charset="2"/>
              <a:buChar char="v"/>
              <a:defRPr/>
            </a:pPr>
            <a:endParaRPr kumimoji="0" lang="en-US" sz="1800" dirty="0">
              <a:effectLst/>
              <a:latin typeface="Tahoma" panose="020B0604030504040204" pitchFamily="34" charset="0"/>
              <a:ea typeface="Tahoma" panose="020B0604030504040204" pitchFamily="34" charset="0"/>
              <a:cs typeface="Tahoma" panose="020B0604030504040204" pitchFamily="34" charset="0"/>
            </a:endParaRPr>
          </a:p>
          <a:p>
            <a:pPr marL="1085850" lvl="1" indent="-342900" eaLnBrk="1" hangingPunct="1">
              <a:spcBef>
                <a:spcPct val="0"/>
              </a:spcBef>
              <a:spcAft>
                <a:spcPct val="0"/>
              </a:spcAft>
              <a:buClr>
                <a:schemeClr val="accent1"/>
              </a:buClr>
              <a:buFont typeface="Wingdings" pitchFamily="2" charset="2"/>
              <a:buChar char="v"/>
              <a:defRPr/>
            </a:pPr>
            <a:r>
              <a:rPr kumimoji="0" lang="en-US" sz="1800" dirty="0">
                <a:effectLst/>
                <a:latin typeface="Tahoma" panose="020B0604030504040204" pitchFamily="34" charset="0"/>
                <a:ea typeface="Tahoma" panose="020B0604030504040204" pitchFamily="34" charset="0"/>
                <a:cs typeface="Tahoma" panose="020B0604030504040204" pitchFamily="34" charset="0"/>
              </a:rPr>
              <a:t>Commitment to a process to establish Sustainable Development Goals to be integrated into the post 2015 development agenda</a:t>
            </a:r>
          </a:p>
          <a:p>
            <a:pPr lvl="1" indent="0" eaLnBrk="1" hangingPunct="1">
              <a:spcBef>
                <a:spcPct val="0"/>
              </a:spcBef>
              <a:spcAft>
                <a:spcPct val="0"/>
              </a:spcAft>
              <a:buClr>
                <a:schemeClr val="accent1"/>
              </a:buClr>
              <a:buNone/>
              <a:defRPr/>
            </a:pPr>
            <a:endParaRPr kumimoji="0" lang="en-US" sz="1800" dirty="0">
              <a:effectLst/>
              <a:latin typeface="Tahoma" panose="020B0604030504040204" pitchFamily="34" charset="0"/>
              <a:ea typeface="Tahoma" panose="020B0604030504040204" pitchFamily="34" charset="0"/>
              <a:cs typeface="Tahoma" panose="020B0604030504040204" pitchFamily="34" charset="0"/>
            </a:endParaRPr>
          </a:p>
          <a:p>
            <a:pPr marL="400050" lvl="0" indent="-400050">
              <a:spcBef>
                <a:spcPts val="600"/>
              </a:spcBef>
              <a:spcAft>
                <a:spcPts val="600"/>
              </a:spcAft>
              <a:buFont typeface="Wingdings" pitchFamily="2" charset="2"/>
              <a:buChar char="q"/>
              <a:defRPr/>
            </a:pPr>
            <a:r>
              <a:rPr lang="en-US" sz="2000" b="1" dirty="0"/>
              <a:t>2013</a:t>
            </a:r>
            <a:r>
              <a:rPr kumimoji="0" lang="en-US" sz="2000" b="1" dirty="0">
                <a:effectLst/>
                <a:latin typeface="Tahoma" panose="020B0604030504040204" pitchFamily="34" charset="0"/>
                <a:ea typeface="Tahoma" panose="020B0604030504040204" pitchFamily="34" charset="0"/>
                <a:cs typeface="Tahoma" panose="020B0604030504040204" pitchFamily="34" charset="0"/>
              </a:rPr>
              <a:t>     -    Minamata Convention</a:t>
            </a:r>
          </a:p>
          <a:p>
            <a:pPr marL="1085850" lvl="1" indent="-342900" eaLnBrk="1" hangingPunct="1">
              <a:spcBef>
                <a:spcPct val="0"/>
              </a:spcBef>
              <a:spcAft>
                <a:spcPct val="0"/>
              </a:spcAft>
              <a:buClr>
                <a:schemeClr val="accent1"/>
              </a:buClr>
              <a:buFont typeface="Wingdings" pitchFamily="2" charset="2"/>
              <a:buChar char="v"/>
              <a:defRPr/>
            </a:pPr>
            <a:r>
              <a:rPr kumimoji="0" lang="en-US" sz="1800" dirty="0">
                <a:effectLst/>
                <a:latin typeface="Tahoma" panose="020B0604030504040204" pitchFamily="34" charset="0"/>
                <a:ea typeface="Tahoma" panose="020B0604030504040204" pitchFamily="34" charset="0"/>
                <a:cs typeface="Tahoma" panose="020B0604030504040204" pitchFamily="34" charset="0"/>
              </a:rPr>
              <a:t>Protect human health and environment from anthropogenic emissions and releases of mercury and mercury compounds</a:t>
            </a:r>
          </a:p>
          <a:p>
            <a:pPr marL="1085850" lvl="1" indent="-342900" eaLnBrk="1" hangingPunct="1">
              <a:spcBef>
                <a:spcPct val="0"/>
              </a:spcBef>
              <a:spcAft>
                <a:spcPct val="0"/>
              </a:spcAft>
              <a:buClr>
                <a:schemeClr val="accent1"/>
              </a:buClr>
              <a:buFont typeface="Wingdings" pitchFamily="2" charset="2"/>
              <a:buChar char="v"/>
              <a:defRPr/>
            </a:pPr>
            <a:endParaRPr kumimoji="0" lang="en-US" sz="1800" dirty="0">
              <a:effectLst/>
              <a:latin typeface="Tahoma" panose="020B0604030504040204" pitchFamily="34" charset="0"/>
              <a:ea typeface="Tahoma" panose="020B0604030504040204" pitchFamily="34" charset="0"/>
              <a:cs typeface="Tahoma" panose="020B0604030504040204" pitchFamily="34" charset="0"/>
            </a:endParaRPr>
          </a:p>
          <a:p>
            <a:pPr marL="0" indent="0">
              <a:spcBef>
                <a:spcPts val="600"/>
              </a:spcBef>
              <a:spcAft>
                <a:spcPts val="600"/>
              </a:spcAft>
              <a:buNone/>
              <a:defRPr/>
            </a:pPr>
            <a:endParaRPr lang="en-US" sz="2000" b="1" dirty="0">
              <a:latin typeface="Tahoma" panose="020B0604030504040204" pitchFamily="34" charset="0"/>
              <a:ea typeface="Tahoma" panose="020B0604030504040204" pitchFamily="34" charset="0"/>
              <a:cs typeface="Tahoma" panose="020B0604030504040204" pitchFamily="34" charset="0"/>
            </a:endParaRPr>
          </a:p>
          <a:p>
            <a:pPr marL="0" indent="0">
              <a:spcBef>
                <a:spcPts val="600"/>
              </a:spcBef>
              <a:spcAft>
                <a:spcPts val="600"/>
              </a:spcAft>
              <a:buNone/>
              <a:defRPr/>
            </a:pPr>
            <a:endParaRPr lang="en-US" sz="1800" b="1" dirty="0"/>
          </a:p>
        </p:txBody>
      </p:sp>
      <p:sp>
        <p:nvSpPr>
          <p:cNvPr id="4" name="Slide Number Placeholder 3"/>
          <p:cNvSpPr>
            <a:spLocks noGrp="1"/>
          </p:cNvSpPr>
          <p:nvPr>
            <p:ph type="sldNum" sz="quarter" idx="12"/>
          </p:nvPr>
        </p:nvSpPr>
        <p:spPr/>
        <p:txBody>
          <a:bodyPr/>
          <a:lstStyle/>
          <a:p>
            <a:pPr>
              <a:defRPr/>
            </a:pPr>
            <a:fld id="{C4F7300C-3374-4B34-B914-8EAA45E038FE}" type="slidenum">
              <a:rPr lang="en-US" smtClean="0"/>
              <a:pPr>
                <a:defRPr/>
              </a:pPr>
              <a:t>7</a:t>
            </a:fld>
            <a:endParaRPr lang="en-US" dirty="0"/>
          </a:p>
        </p:txBody>
      </p:sp>
      <p:sp>
        <p:nvSpPr>
          <p:cNvPr id="5" name="Rectangle 6"/>
          <p:cNvSpPr>
            <a:spLocks noChangeArrowheads="1"/>
          </p:cNvSpPr>
          <p:nvPr/>
        </p:nvSpPr>
        <p:spPr bwMode="auto">
          <a:xfrm>
            <a:off x="533400" y="304800"/>
            <a:ext cx="8305800" cy="838200"/>
          </a:xfrm>
          <a:prstGeom prst="rect">
            <a:avLst/>
          </a:prstGeom>
          <a:noFill/>
          <a:ln w="9525">
            <a:noFill/>
            <a:miter lim="800000"/>
            <a:headEnd/>
            <a:tailEnd/>
          </a:ln>
        </p:spPr>
        <p:txBody>
          <a:bodyPr/>
          <a:lstStyle/>
          <a:p>
            <a:pPr algn="ctr" eaLnBrk="0" hangingPunct="0">
              <a:spcBef>
                <a:spcPct val="20000"/>
              </a:spcBef>
              <a:spcAft>
                <a:spcPct val="20000"/>
              </a:spcAft>
              <a:buClr>
                <a:srgbClr val="FFFF00"/>
              </a:buClr>
              <a:buNone/>
              <a:defRPr/>
            </a:pPr>
            <a:r>
              <a:rPr kumimoji="1" lang="en-US" sz="3600" b="1" dirty="0">
                <a:solidFill>
                  <a:schemeClr val="accent1"/>
                </a:solidFill>
                <a:effectLst>
                  <a:outerShdw blurRad="38100" dist="38100" dir="2700000" algn="tl">
                    <a:srgbClr val="000000"/>
                  </a:outerShdw>
                </a:effectLst>
                <a:latin typeface="Tahoma" pitchFamily="34" charset="0"/>
              </a:rPr>
              <a:t>Global Milestones</a:t>
            </a:r>
          </a:p>
        </p:txBody>
      </p:sp>
    </p:spTree>
    <p:extLst>
      <p:ext uri="{BB962C8B-B14F-4D97-AF65-F5344CB8AC3E}">
        <p14:creationId xmlns:p14="http://schemas.microsoft.com/office/powerpoint/2010/main" val="4237581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9787"/>
          </a:xfrm>
        </p:spPr>
        <p:txBody>
          <a:bodyPr/>
          <a:lstStyle/>
          <a:p>
            <a:r>
              <a:rPr lang="en-US" dirty="0"/>
              <a:t>MDGs 2000</a:t>
            </a:r>
          </a:p>
        </p:txBody>
      </p:sp>
      <p:sp>
        <p:nvSpPr>
          <p:cNvPr id="3" name="Content Placeholder 2"/>
          <p:cNvSpPr>
            <a:spLocks noGrp="1"/>
          </p:cNvSpPr>
          <p:nvPr>
            <p:ph idx="1"/>
          </p:nvPr>
        </p:nvSpPr>
        <p:spPr>
          <a:xfrm>
            <a:off x="685800" y="990600"/>
            <a:ext cx="7772400" cy="4114800"/>
          </a:xfrm>
        </p:spPr>
        <p:txBody>
          <a:bodyPr/>
          <a:lstStyle/>
          <a:p>
            <a:pPr marL="0" indent="0">
              <a:buNone/>
            </a:pPr>
            <a:r>
              <a:rPr lang="en-US" sz="2800" dirty="0"/>
              <a:t> 8 Goals</a:t>
            </a:r>
          </a:p>
          <a:p>
            <a:r>
              <a:rPr lang="en-US" sz="2800" dirty="0"/>
              <a:t>Poverty</a:t>
            </a:r>
          </a:p>
          <a:p>
            <a:r>
              <a:rPr lang="en-US" sz="2800" dirty="0"/>
              <a:t>Primary education</a:t>
            </a:r>
          </a:p>
          <a:p>
            <a:r>
              <a:rPr lang="en-US" sz="2800" dirty="0"/>
              <a:t>Gender equality,</a:t>
            </a:r>
          </a:p>
          <a:p>
            <a:r>
              <a:rPr lang="en-US" sz="2800" dirty="0"/>
              <a:t>Child mortality</a:t>
            </a:r>
          </a:p>
          <a:p>
            <a:r>
              <a:rPr lang="en-US" sz="2800" dirty="0"/>
              <a:t>Maternity health</a:t>
            </a:r>
          </a:p>
          <a:p>
            <a:r>
              <a:rPr lang="en-US" sz="2800" dirty="0"/>
              <a:t>Combatting HIV/AIDs</a:t>
            </a:r>
          </a:p>
          <a:p>
            <a:r>
              <a:rPr lang="en-US" sz="2800" dirty="0"/>
              <a:t>Environmental Sustainability</a:t>
            </a:r>
          </a:p>
          <a:p>
            <a:r>
              <a:rPr lang="en-US" sz="2800" dirty="0"/>
              <a:t>Global Partnership</a:t>
            </a:r>
          </a:p>
          <a:p>
            <a:endParaRPr lang="en-US" sz="2800" dirty="0"/>
          </a:p>
          <a:p>
            <a:endParaRPr lang="en-US" sz="2800" dirty="0"/>
          </a:p>
          <a:p>
            <a:r>
              <a:rPr lang="en-US" sz="2800" dirty="0"/>
              <a:t> </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8</a:t>
            </a:fld>
            <a:endParaRPr lang="en-US" dirty="0"/>
          </a:p>
        </p:txBody>
      </p:sp>
    </p:spTree>
    <p:extLst>
      <p:ext uri="{BB962C8B-B14F-4D97-AF65-F5344CB8AC3E}">
        <p14:creationId xmlns:p14="http://schemas.microsoft.com/office/powerpoint/2010/main" val="1070047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839787"/>
          </a:xfrm>
        </p:spPr>
        <p:txBody>
          <a:bodyPr/>
          <a:lstStyle/>
          <a:p>
            <a:r>
              <a:rPr lang="en-US" dirty="0"/>
              <a:t>2015</a:t>
            </a:r>
          </a:p>
        </p:txBody>
      </p:sp>
      <p:sp>
        <p:nvSpPr>
          <p:cNvPr id="3" name="Content Placeholder 2"/>
          <p:cNvSpPr>
            <a:spLocks noGrp="1"/>
          </p:cNvSpPr>
          <p:nvPr>
            <p:ph idx="1"/>
          </p:nvPr>
        </p:nvSpPr>
        <p:spPr>
          <a:xfrm>
            <a:off x="685800" y="685800"/>
            <a:ext cx="7239000" cy="1219200"/>
          </a:xfrm>
        </p:spPr>
        <p:txBody>
          <a:bodyPr/>
          <a:lstStyle/>
          <a:p>
            <a:r>
              <a:rPr lang="en-US" sz="2800" dirty="0"/>
              <a:t>SDGs</a:t>
            </a:r>
          </a:p>
          <a:p>
            <a:r>
              <a:rPr lang="en-US" sz="2800" dirty="0"/>
              <a:t>Paris Agreement (COP21)     </a:t>
            </a:r>
          </a:p>
          <a:p>
            <a:pPr marL="0" indent="0" algn="ctr">
              <a:buNone/>
            </a:pPr>
            <a:r>
              <a:rPr lang="en-US" dirty="0"/>
              <a:t>  </a:t>
            </a:r>
          </a:p>
        </p:txBody>
      </p:sp>
      <p:sp>
        <p:nvSpPr>
          <p:cNvPr id="4" name="Slide Number Placeholder 3"/>
          <p:cNvSpPr>
            <a:spLocks noGrp="1"/>
          </p:cNvSpPr>
          <p:nvPr>
            <p:ph type="sldNum" sz="quarter" idx="12"/>
          </p:nvPr>
        </p:nvSpPr>
        <p:spPr/>
        <p:txBody>
          <a:bodyPr/>
          <a:lstStyle/>
          <a:p>
            <a:pPr>
              <a:defRPr/>
            </a:pPr>
            <a:fld id="{3AA84373-0966-4B91-BEB0-547AB2847456}" type="slidenum">
              <a:rPr lang="en-US" smtClean="0"/>
              <a:pPr>
                <a:defRPr/>
              </a:pPr>
              <a:t>9</a:t>
            </a:fld>
            <a:endParaRPr lang="en-US" dirty="0"/>
          </a:p>
        </p:txBody>
      </p:sp>
      <p:pic>
        <p:nvPicPr>
          <p:cNvPr id="6" name="Picture 5" descr="A screenshot of a cell phone&#10;&#10;Description generated with very high confidence">
            <a:extLst>
              <a:ext uri="{FF2B5EF4-FFF2-40B4-BE49-F238E27FC236}">
                <a16:creationId xmlns:a16="http://schemas.microsoft.com/office/drawing/2014/main" id="{83E492CB-1BC4-4596-AF9F-013C38551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05000"/>
            <a:ext cx="7924800" cy="4884896"/>
          </a:xfrm>
          <a:prstGeom prst="rect">
            <a:avLst/>
          </a:prstGeom>
        </p:spPr>
      </p:pic>
    </p:spTree>
    <p:extLst>
      <p:ext uri="{BB962C8B-B14F-4D97-AF65-F5344CB8AC3E}">
        <p14:creationId xmlns:p14="http://schemas.microsoft.com/office/powerpoint/2010/main" val="2824722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Default Design">
  <a:themeElements>
    <a:clrScheme name="">
      <a:dk1>
        <a:srgbClr val="000000"/>
      </a:dk1>
      <a:lt1>
        <a:srgbClr val="FFFFFF"/>
      </a:lt1>
      <a:dk2>
        <a:srgbClr val="000099"/>
      </a:dk2>
      <a:lt2>
        <a:srgbClr val="FFFF00"/>
      </a:lt2>
      <a:accent1>
        <a:srgbClr val="FFFF00"/>
      </a:accent1>
      <a:accent2>
        <a:srgbClr val="FF9900"/>
      </a:accent2>
      <a:accent3>
        <a:srgbClr val="AAAACA"/>
      </a:accent3>
      <a:accent4>
        <a:srgbClr val="DADADA"/>
      </a:accent4>
      <a:accent5>
        <a:srgbClr val="FFFFAA"/>
      </a:accent5>
      <a:accent6>
        <a:srgbClr val="E78A00"/>
      </a:accent6>
      <a:hlink>
        <a:srgbClr val="FF6600"/>
      </a:hlink>
      <a:folHlink>
        <a:srgbClr val="990000"/>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00"/>
        </a:soli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600" b="1" i="0" u="none" strike="noStrike" cap="none" normalizeH="0" baseline="0" smtClean="0">
            <a:ln>
              <a:noFill/>
            </a:ln>
            <a:solidFill>
              <a:schemeClr val="bg2"/>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rgbClr val="99CC00"/>
        </a:soli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600" b="1" i="0" u="none" strike="noStrike" cap="none" normalizeH="0" baseline="0" smtClean="0">
            <a:ln>
              <a:noFill/>
            </a:ln>
            <a:solidFill>
              <a:schemeClr val="bg2"/>
            </a:solidFill>
            <a:effectLst/>
            <a:latin typeface="Tahoma" pitchFamily="34" charset="0"/>
            <a:cs typeface="Times New Roman" pitchFamily="18" charset="0"/>
          </a:defRPr>
        </a:defPPr>
      </a:lstStyle>
    </a:lnDef>
  </a:objectDefaults>
  <a:extraClrSchemeLst>
    <a:extraClrScheme>
      <a:clrScheme name="1_Default Design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1_Default Design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
      <a:dk1>
        <a:srgbClr val="000000"/>
      </a:dk1>
      <a:lt1>
        <a:srgbClr val="FFFFFF"/>
      </a:lt1>
      <a:dk2>
        <a:srgbClr val="000099"/>
      </a:dk2>
      <a:lt2>
        <a:srgbClr val="FFFF00"/>
      </a:lt2>
      <a:accent1>
        <a:srgbClr val="FFFF00"/>
      </a:accent1>
      <a:accent2>
        <a:srgbClr val="FF9900"/>
      </a:accent2>
      <a:accent3>
        <a:srgbClr val="AAAACA"/>
      </a:accent3>
      <a:accent4>
        <a:srgbClr val="DADADA"/>
      </a:accent4>
      <a:accent5>
        <a:srgbClr val="FFFFAA"/>
      </a:accent5>
      <a:accent6>
        <a:srgbClr val="E78A00"/>
      </a:accent6>
      <a:hlink>
        <a:srgbClr val="FF6600"/>
      </a:hlink>
      <a:folHlink>
        <a:srgbClr val="990000"/>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00"/>
        </a:soli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600" b="1" i="0" u="none" strike="noStrike" cap="none" normalizeH="0" baseline="0" smtClean="0">
            <a:ln>
              <a:noFill/>
            </a:ln>
            <a:solidFill>
              <a:schemeClr val="bg2"/>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rgbClr val="99CC00"/>
        </a:soli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600" b="1" i="0" u="none" strike="noStrike" cap="none" normalizeH="0" baseline="0" smtClean="0">
            <a:ln>
              <a:noFill/>
            </a:ln>
            <a:solidFill>
              <a:schemeClr val="bg2"/>
            </a:solidFill>
            <a:effectLst/>
            <a:latin typeface="Tahoma" pitchFamily="34" charset="0"/>
            <a:cs typeface="Times New Roman" pitchFamily="18" charset="0"/>
          </a:defRPr>
        </a:defPPr>
      </a:lstStyle>
    </a:lnDef>
  </a:objectDefaults>
  <a:extraClrSchemeLst>
    <a:extraClrScheme>
      <a:clrScheme name="1_Default Design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1_Default Design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46883</TotalTime>
  <Words>5665</Words>
  <Application>Microsoft Office PowerPoint</Application>
  <PresentationFormat>On-screen Show (4:3)</PresentationFormat>
  <Paragraphs>805</Paragraphs>
  <Slides>48</Slides>
  <Notes>38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48</vt:i4>
      </vt:variant>
    </vt:vector>
  </HeadingPairs>
  <TitlesOfParts>
    <vt:vector size="65" baseType="lpstr">
      <vt:lpstr>Gulim</vt:lpstr>
      <vt:lpstr>Gulim</vt:lpstr>
      <vt:lpstr>ＭＳ Ｐゴシック</vt:lpstr>
      <vt:lpstr>ＭＳ Ｐゴシック</vt:lpstr>
      <vt:lpstr>AngsanaUPC</vt:lpstr>
      <vt:lpstr>Arial</vt:lpstr>
      <vt:lpstr>Arial Black</vt:lpstr>
      <vt:lpstr>Arial Narrow</vt:lpstr>
      <vt:lpstr>Arial Unicode MS</vt:lpstr>
      <vt:lpstr>Calibri</vt:lpstr>
      <vt:lpstr>Gill Sans MT</vt:lpstr>
      <vt:lpstr>Gill Sans MT Bold</vt:lpstr>
      <vt:lpstr>Tahoma</vt:lpstr>
      <vt:lpstr>Times New Roman</vt:lpstr>
      <vt:lpstr>Wingdings</vt:lpstr>
      <vt:lpstr>1_Default Design</vt:lpstr>
      <vt:lpstr>2_Default Design</vt:lpstr>
      <vt:lpstr>SUSTAINABLE DEVELOPMENT : HISTORICAL EVOLUTION AND MILESTONES</vt:lpstr>
      <vt:lpstr>Scope of this Lecture Three Questions</vt:lpstr>
      <vt:lpstr>PowerPoint Presentation</vt:lpstr>
      <vt:lpstr>PowerPoint Presentation</vt:lpstr>
      <vt:lpstr>PowerPoint Presentation</vt:lpstr>
      <vt:lpstr>PowerPoint Presentation</vt:lpstr>
      <vt:lpstr>PowerPoint Presentation</vt:lpstr>
      <vt:lpstr>MDGs 2000</vt:lpstr>
      <vt:lpstr>2015</vt:lpstr>
      <vt:lpstr>Related and Post 2015</vt:lpstr>
      <vt:lpstr>SDGs Document statement</vt:lpstr>
      <vt:lpstr>Spirit of COP 21</vt:lpstr>
      <vt:lpstr>Key Areas of Paris Agreement</vt:lpstr>
      <vt:lpstr>Key FOCUS AREAS FOR SUSTAINABILITY</vt:lpstr>
      <vt:lpstr>How many planets do we need? - Ecological Footprint (2012)</vt:lpstr>
      <vt:lpstr>Ecological footprint per capita</vt:lpstr>
      <vt:lpstr>PowerPoint Presentation</vt:lpstr>
      <vt:lpstr>Focus for Asia-Pacific Region</vt:lpstr>
      <vt:lpstr> 1. Energy: Developing Asia’s Share in Global Energy-Related CO2 Emissions</vt:lpstr>
      <vt:lpstr>2010: 12,730 MTOE </vt:lpstr>
      <vt:lpstr>China and India are driving world energy consumption energy  - 56 percent in the next three decades  </vt:lpstr>
      <vt:lpstr>PowerPoint Presentation</vt:lpstr>
      <vt:lpstr>2. Transport: Asia-Pacific Trends</vt:lpstr>
      <vt:lpstr>Lag times</vt:lpstr>
      <vt:lpstr>Transport</vt:lpstr>
      <vt:lpstr>Electric Vehicles</vt:lpstr>
      <vt:lpstr>3. Urbanization: growth at an unprecedented rate</vt:lpstr>
      <vt:lpstr>PowerPoint Presentation</vt:lpstr>
      <vt:lpstr>Asia’s Urban Challenges (1)</vt:lpstr>
      <vt:lpstr>Asia’s Urban Challenges (2)</vt:lpstr>
      <vt:lpstr>Urbanization</vt:lpstr>
      <vt:lpstr>4. Water demand &amp; security</vt:lpstr>
      <vt:lpstr>Water Security</vt:lpstr>
      <vt:lpstr>5. Declining biodiversity</vt:lpstr>
      <vt:lpstr>Forest Trends (1990-2010)</vt:lpstr>
      <vt:lpstr>Ocean Health (Asian performance: MIXED) </vt:lpstr>
      <vt:lpstr>Biodiversity</vt:lpstr>
      <vt:lpstr>6. Climate vulnerability in Asia</vt:lpstr>
      <vt:lpstr>Most Affected Asian Countries by Climate-Related Threats</vt:lpstr>
      <vt:lpstr> Economics of Climate Change</vt:lpstr>
      <vt:lpstr>PowerPoint Presentation</vt:lpstr>
      <vt:lpstr>Climate Vulnerability</vt:lpstr>
      <vt:lpstr> PATHWAYS to Green Growth</vt:lpstr>
      <vt:lpstr>Green growth</vt:lpstr>
      <vt:lpstr>PowerPoint Presentation</vt:lpstr>
      <vt:lpstr>PowerPoint Presentation</vt:lpstr>
      <vt:lpstr>Sustainability Operational Framework : An illustration of an Organization</vt:lpstr>
      <vt:lpstr>Thank You !!!!</vt:lpstr>
    </vt:vector>
  </TitlesOfParts>
  <Company>Asian Development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Asia’s Growth:</dc:title>
  <dc:creator>LKS</dc:creator>
  <cp:lastModifiedBy>bhavin pradhan</cp:lastModifiedBy>
  <cp:revision>1356</cp:revision>
  <cp:lastPrinted>2013-11-06T10:37:45Z</cp:lastPrinted>
  <dcterms:created xsi:type="dcterms:W3CDTF">2007-10-10T03:39:08Z</dcterms:created>
  <dcterms:modified xsi:type="dcterms:W3CDTF">2018-01-16T08:02:58Z</dcterms:modified>
</cp:coreProperties>
</file>