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80" r:id="rId19"/>
    <p:sldId id="281" r:id="rId20"/>
    <p:sldId id="274" r:id="rId21"/>
    <p:sldId id="275" r:id="rId22"/>
    <p:sldId id="277" r:id="rId23"/>
    <p:sldId id="278" r:id="rId24"/>
    <p:sldId id="279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12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BF539F-8D04-4871-B3A3-F08C2B0BE1EC}" type="doc">
      <dgm:prSet loTypeId="urn:microsoft.com/office/officeart/2005/8/layout/chart3" loCatId="cycle" qsTypeId="urn:microsoft.com/office/officeart/2005/8/quickstyle/simple1" qsCatId="simple" csTypeId="urn:microsoft.com/office/officeart/2005/8/colors/accent2_5" csCatId="accent2" phldr="1"/>
      <dgm:spPr/>
    </dgm:pt>
    <dgm:pt modelId="{779A22C0-C405-4A20-A238-D64BBA9D5FD8}">
      <dgm:prSet phldrT="[Text]"/>
      <dgm:spPr/>
      <dgm:t>
        <a:bodyPr/>
        <a:lstStyle/>
        <a:p>
          <a:r>
            <a:rPr lang="en-US" dirty="0" smtClean="0"/>
            <a:t>Waste and wastewater 2.8%</a:t>
          </a:r>
          <a:endParaRPr lang="en-US" dirty="0"/>
        </a:p>
      </dgm:t>
    </dgm:pt>
    <dgm:pt modelId="{292F8E99-5D49-48DF-9868-761504423EDF}" type="parTrans" cxnId="{6441B8D4-FD35-4004-AB84-7D67EB998CD6}">
      <dgm:prSet/>
      <dgm:spPr/>
      <dgm:t>
        <a:bodyPr/>
        <a:lstStyle/>
        <a:p>
          <a:endParaRPr lang="en-US"/>
        </a:p>
      </dgm:t>
    </dgm:pt>
    <dgm:pt modelId="{6B814323-933F-414D-A981-9D7ED9BAE6BA}" type="sibTrans" cxnId="{6441B8D4-FD35-4004-AB84-7D67EB998CD6}">
      <dgm:prSet/>
      <dgm:spPr/>
      <dgm:t>
        <a:bodyPr/>
        <a:lstStyle/>
        <a:p>
          <a:endParaRPr lang="en-US"/>
        </a:p>
      </dgm:t>
    </dgm:pt>
    <dgm:pt modelId="{DB39EE9E-278B-4D16-9BDE-7D1EE68EDBCF}">
      <dgm:prSet phldrT="[Text]" phldr="1"/>
      <dgm:spPr/>
      <dgm:t>
        <a:bodyPr/>
        <a:lstStyle/>
        <a:p>
          <a:endParaRPr lang="en-US"/>
        </a:p>
      </dgm:t>
    </dgm:pt>
    <dgm:pt modelId="{CB6B86D7-9228-448E-AB5D-37076C09B4C8}" type="parTrans" cxnId="{82C8F5C5-B41D-4D89-8839-2AB9F852DB95}">
      <dgm:prSet/>
      <dgm:spPr/>
      <dgm:t>
        <a:bodyPr/>
        <a:lstStyle/>
        <a:p>
          <a:endParaRPr lang="en-US"/>
        </a:p>
      </dgm:t>
    </dgm:pt>
    <dgm:pt modelId="{5FFECBF4-FE38-4710-AE83-486526705B65}" type="sibTrans" cxnId="{82C8F5C5-B41D-4D89-8839-2AB9F852DB95}">
      <dgm:prSet/>
      <dgm:spPr/>
      <dgm:t>
        <a:bodyPr/>
        <a:lstStyle/>
        <a:p>
          <a:endParaRPr lang="en-US"/>
        </a:p>
      </dgm:t>
    </dgm:pt>
    <dgm:pt modelId="{2ECA0D71-BD35-4545-A4C3-D3019C11EBAA}">
      <dgm:prSet phldrT="[Text]" phldr="1"/>
      <dgm:spPr/>
      <dgm:t>
        <a:bodyPr/>
        <a:lstStyle/>
        <a:p>
          <a:endParaRPr lang="en-US"/>
        </a:p>
      </dgm:t>
    </dgm:pt>
    <dgm:pt modelId="{C82C8AEC-C983-48A4-BD45-6BEE4C822B27}" type="parTrans" cxnId="{51EE1935-B072-464E-9D4A-865416C3BDF0}">
      <dgm:prSet/>
      <dgm:spPr/>
      <dgm:t>
        <a:bodyPr/>
        <a:lstStyle/>
        <a:p>
          <a:endParaRPr lang="en-US"/>
        </a:p>
      </dgm:t>
    </dgm:pt>
    <dgm:pt modelId="{0829C082-0473-46F4-A699-2E1E4C2D0FE7}" type="sibTrans" cxnId="{51EE1935-B072-464E-9D4A-865416C3BDF0}">
      <dgm:prSet/>
      <dgm:spPr/>
      <dgm:t>
        <a:bodyPr/>
        <a:lstStyle/>
        <a:p>
          <a:endParaRPr lang="en-US"/>
        </a:p>
      </dgm:t>
    </dgm:pt>
    <dgm:pt modelId="{D253726B-E51B-48CB-955A-513184425710}">
      <dgm:prSet phldrT="[Text]"/>
      <dgm:spPr/>
      <dgm:t>
        <a:bodyPr/>
        <a:lstStyle/>
        <a:p>
          <a:endParaRPr lang="en-US" dirty="0"/>
        </a:p>
      </dgm:t>
    </dgm:pt>
    <dgm:pt modelId="{734DA93B-AD0A-4A20-973F-2F72D25E2518}" type="parTrans" cxnId="{B33639F0-4C42-41DD-B5B7-A5F02188C854}">
      <dgm:prSet/>
      <dgm:spPr/>
      <dgm:t>
        <a:bodyPr/>
        <a:lstStyle/>
        <a:p>
          <a:endParaRPr lang="en-US"/>
        </a:p>
      </dgm:t>
    </dgm:pt>
    <dgm:pt modelId="{2AB773C7-A390-4282-ABE1-2DF50D57E0B5}" type="sibTrans" cxnId="{B33639F0-4C42-41DD-B5B7-A5F02188C854}">
      <dgm:prSet/>
      <dgm:spPr/>
      <dgm:t>
        <a:bodyPr/>
        <a:lstStyle/>
        <a:p>
          <a:endParaRPr lang="en-US"/>
        </a:p>
      </dgm:t>
    </dgm:pt>
    <dgm:pt modelId="{AE553D0C-441E-41B1-A0EB-5FE156BE7626}">
      <dgm:prSet phldrT="[Text]"/>
      <dgm:spPr/>
      <dgm:t>
        <a:bodyPr/>
        <a:lstStyle/>
        <a:p>
          <a:r>
            <a:rPr lang="en-US" dirty="0" smtClean="0"/>
            <a:t>Energy supply 25.9%</a:t>
          </a:r>
          <a:endParaRPr lang="en-US" dirty="0"/>
        </a:p>
      </dgm:t>
    </dgm:pt>
    <dgm:pt modelId="{52C6AEEF-6028-4DD4-8571-C67500A322E1}" type="parTrans" cxnId="{0DCDD427-ED31-4305-80D9-0651BA14A6BE}">
      <dgm:prSet/>
      <dgm:spPr/>
      <dgm:t>
        <a:bodyPr/>
        <a:lstStyle/>
        <a:p>
          <a:endParaRPr lang="en-US"/>
        </a:p>
      </dgm:t>
    </dgm:pt>
    <dgm:pt modelId="{3C8FA51D-6273-435C-8315-C463BFB4F03C}" type="sibTrans" cxnId="{0DCDD427-ED31-4305-80D9-0651BA14A6BE}">
      <dgm:prSet/>
      <dgm:spPr/>
      <dgm:t>
        <a:bodyPr/>
        <a:lstStyle/>
        <a:p>
          <a:endParaRPr lang="en-US"/>
        </a:p>
      </dgm:t>
    </dgm:pt>
    <dgm:pt modelId="{86074277-BC81-476A-9CF3-1EB81FA2FD77}">
      <dgm:prSet phldrT="[Text]"/>
      <dgm:spPr/>
      <dgm:t>
        <a:bodyPr/>
        <a:lstStyle/>
        <a:p>
          <a:r>
            <a:rPr lang="en-US" dirty="0" smtClean="0"/>
            <a:t>Transport 13.1%</a:t>
          </a:r>
          <a:endParaRPr lang="en-US" dirty="0"/>
        </a:p>
      </dgm:t>
    </dgm:pt>
    <dgm:pt modelId="{5965A274-7FD3-4AC3-8772-5E6AA33E3A08}" type="parTrans" cxnId="{CED6147D-61DD-4178-8C4D-A12E05AEBC94}">
      <dgm:prSet/>
      <dgm:spPr/>
      <dgm:t>
        <a:bodyPr/>
        <a:lstStyle/>
        <a:p>
          <a:endParaRPr lang="en-US"/>
        </a:p>
      </dgm:t>
    </dgm:pt>
    <dgm:pt modelId="{973A86CE-BA76-43E7-B10C-AA248E8557A9}" type="sibTrans" cxnId="{CED6147D-61DD-4178-8C4D-A12E05AEBC94}">
      <dgm:prSet/>
      <dgm:spPr/>
      <dgm:t>
        <a:bodyPr/>
        <a:lstStyle/>
        <a:p>
          <a:endParaRPr lang="en-US"/>
        </a:p>
      </dgm:t>
    </dgm:pt>
    <dgm:pt modelId="{456C5CD0-D206-4FFE-903C-5487D0412F99}">
      <dgm:prSet phldrT="[Text]"/>
      <dgm:spPr/>
      <dgm:t>
        <a:bodyPr/>
        <a:lstStyle/>
        <a:p>
          <a:r>
            <a:rPr lang="en-US" dirty="0" smtClean="0"/>
            <a:t>Residential and commercial buildings 7.9%</a:t>
          </a:r>
          <a:endParaRPr lang="en-US" dirty="0"/>
        </a:p>
      </dgm:t>
    </dgm:pt>
    <dgm:pt modelId="{AFD0A2CA-769B-4F13-B668-0FC4E6EEB08B}" type="parTrans" cxnId="{102EC2CE-AB20-4695-80C0-0990C4F54469}">
      <dgm:prSet/>
      <dgm:spPr/>
      <dgm:t>
        <a:bodyPr/>
        <a:lstStyle/>
        <a:p>
          <a:endParaRPr lang="en-US"/>
        </a:p>
      </dgm:t>
    </dgm:pt>
    <dgm:pt modelId="{2FDE95D9-152E-42FE-9DE6-755EBF6A98C8}" type="sibTrans" cxnId="{102EC2CE-AB20-4695-80C0-0990C4F54469}">
      <dgm:prSet/>
      <dgm:spPr/>
      <dgm:t>
        <a:bodyPr/>
        <a:lstStyle/>
        <a:p>
          <a:endParaRPr lang="en-US"/>
        </a:p>
      </dgm:t>
    </dgm:pt>
    <dgm:pt modelId="{84753882-4823-4BF6-81DD-756BDEE0266C}">
      <dgm:prSet phldrT="[Text]"/>
      <dgm:spPr/>
      <dgm:t>
        <a:bodyPr/>
        <a:lstStyle/>
        <a:p>
          <a:r>
            <a:rPr lang="en-US" dirty="0" smtClean="0"/>
            <a:t>Industry 19.4%</a:t>
          </a:r>
          <a:endParaRPr lang="en-US" dirty="0"/>
        </a:p>
      </dgm:t>
    </dgm:pt>
    <dgm:pt modelId="{59A6B888-93E6-4AA9-B664-BD19172D39B7}" type="parTrans" cxnId="{81F85070-7FFF-48A3-BBEE-7B3AAA157974}">
      <dgm:prSet/>
      <dgm:spPr/>
      <dgm:t>
        <a:bodyPr/>
        <a:lstStyle/>
        <a:p>
          <a:endParaRPr lang="en-US"/>
        </a:p>
      </dgm:t>
    </dgm:pt>
    <dgm:pt modelId="{8A890E96-F899-454C-AE40-E86210B7D39B}" type="sibTrans" cxnId="{81F85070-7FFF-48A3-BBEE-7B3AAA157974}">
      <dgm:prSet/>
      <dgm:spPr/>
      <dgm:t>
        <a:bodyPr/>
        <a:lstStyle/>
        <a:p>
          <a:endParaRPr lang="en-US"/>
        </a:p>
      </dgm:t>
    </dgm:pt>
    <dgm:pt modelId="{C2D51D17-A18C-449E-9EFD-A45BF18F8A00}">
      <dgm:prSet phldrT="[Text]"/>
      <dgm:spPr/>
      <dgm:t>
        <a:bodyPr/>
        <a:lstStyle/>
        <a:p>
          <a:r>
            <a:rPr lang="en-US" dirty="0" smtClean="0"/>
            <a:t>Agriculture 13.5%</a:t>
          </a:r>
          <a:endParaRPr lang="en-US" dirty="0"/>
        </a:p>
      </dgm:t>
    </dgm:pt>
    <dgm:pt modelId="{6874D26A-3976-46DC-BA86-2B15613522D9}" type="parTrans" cxnId="{CEC4269D-2F91-45CA-A9AA-D6E50DC454C1}">
      <dgm:prSet/>
      <dgm:spPr/>
      <dgm:t>
        <a:bodyPr/>
        <a:lstStyle/>
        <a:p>
          <a:endParaRPr lang="en-US"/>
        </a:p>
      </dgm:t>
    </dgm:pt>
    <dgm:pt modelId="{48121CD6-2BE1-4E4D-8CB0-D8BCBDC904F9}" type="sibTrans" cxnId="{CEC4269D-2F91-45CA-A9AA-D6E50DC454C1}">
      <dgm:prSet/>
      <dgm:spPr/>
      <dgm:t>
        <a:bodyPr/>
        <a:lstStyle/>
        <a:p>
          <a:endParaRPr lang="en-US"/>
        </a:p>
      </dgm:t>
    </dgm:pt>
    <dgm:pt modelId="{638B35D5-8E1E-4747-9E1A-43D79D8DA8CB}">
      <dgm:prSet phldrT="[Text]"/>
      <dgm:spPr/>
      <dgm:t>
        <a:bodyPr/>
        <a:lstStyle/>
        <a:p>
          <a:r>
            <a:rPr lang="en-US" dirty="0" smtClean="0"/>
            <a:t>Forestry 17.4%</a:t>
          </a:r>
          <a:endParaRPr lang="en-US" dirty="0"/>
        </a:p>
      </dgm:t>
    </dgm:pt>
    <dgm:pt modelId="{E90E422F-7331-420F-938C-5BEFCAB4F860}" type="parTrans" cxnId="{0A7753DF-C7E5-4E66-857F-2DB409FB6DD7}">
      <dgm:prSet/>
      <dgm:spPr/>
      <dgm:t>
        <a:bodyPr/>
        <a:lstStyle/>
        <a:p>
          <a:endParaRPr lang="en-US"/>
        </a:p>
      </dgm:t>
    </dgm:pt>
    <dgm:pt modelId="{E8D5673F-E827-46B1-9342-093B72FCE3BF}" type="sibTrans" cxnId="{0A7753DF-C7E5-4E66-857F-2DB409FB6DD7}">
      <dgm:prSet/>
      <dgm:spPr/>
      <dgm:t>
        <a:bodyPr/>
        <a:lstStyle/>
        <a:p>
          <a:endParaRPr lang="en-US"/>
        </a:p>
      </dgm:t>
    </dgm:pt>
    <dgm:pt modelId="{86636057-6701-4C1F-A753-696E262202BC}" type="pres">
      <dgm:prSet presAssocID="{57BF539F-8D04-4871-B3A3-F08C2B0BE1EC}" presName="compositeShape" presStyleCnt="0">
        <dgm:presLayoutVars>
          <dgm:chMax val="7"/>
          <dgm:dir/>
          <dgm:resizeHandles val="exact"/>
        </dgm:presLayoutVars>
      </dgm:prSet>
      <dgm:spPr/>
    </dgm:pt>
    <dgm:pt modelId="{498C7756-F9C4-4E88-9B49-B149CE4A0E38}" type="pres">
      <dgm:prSet presAssocID="{57BF539F-8D04-4871-B3A3-F08C2B0BE1EC}" presName="wedge1" presStyleLbl="node1" presStyleIdx="0" presStyleCnt="7"/>
      <dgm:spPr/>
      <dgm:t>
        <a:bodyPr/>
        <a:lstStyle/>
        <a:p>
          <a:endParaRPr lang="en-US"/>
        </a:p>
      </dgm:t>
    </dgm:pt>
    <dgm:pt modelId="{629470CA-7B9F-4265-B653-7ACB377CD25E}" type="pres">
      <dgm:prSet presAssocID="{57BF539F-8D04-4871-B3A3-F08C2B0BE1EC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2C254-19EF-4BD1-ACBC-20D12588C9D9}" type="pres">
      <dgm:prSet presAssocID="{57BF539F-8D04-4871-B3A3-F08C2B0BE1EC}" presName="wedge2" presStyleLbl="node1" presStyleIdx="1" presStyleCnt="7"/>
      <dgm:spPr/>
      <dgm:t>
        <a:bodyPr/>
        <a:lstStyle/>
        <a:p>
          <a:endParaRPr lang="en-US"/>
        </a:p>
      </dgm:t>
    </dgm:pt>
    <dgm:pt modelId="{C519F513-6DF1-479B-AE16-7CF80754985D}" type="pres">
      <dgm:prSet presAssocID="{57BF539F-8D04-4871-B3A3-F08C2B0BE1EC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9C5B7-639C-4393-BA2F-B2EEB9CF7A46}" type="pres">
      <dgm:prSet presAssocID="{57BF539F-8D04-4871-B3A3-F08C2B0BE1EC}" presName="wedge3" presStyleLbl="node1" presStyleIdx="2" presStyleCnt="7"/>
      <dgm:spPr/>
      <dgm:t>
        <a:bodyPr/>
        <a:lstStyle/>
        <a:p>
          <a:endParaRPr lang="en-US"/>
        </a:p>
      </dgm:t>
    </dgm:pt>
    <dgm:pt modelId="{BBA2471B-1615-492B-9131-FBB230FB24DF}" type="pres">
      <dgm:prSet presAssocID="{57BF539F-8D04-4871-B3A3-F08C2B0BE1EC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E2C4A-8CE4-4986-8999-CCAE419F43B9}" type="pres">
      <dgm:prSet presAssocID="{57BF539F-8D04-4871-B3A3-F08C2B0BE1EC}" presName="wedge4" presStyleLbl="node1" presStyleIdx="3" presStyleCnt="7"/>
      <dgm:spPr/>
      <dgm:t>
        <a:bodyPr/>
        <a:lstStyle/>
        <a:p>
          <a:endParaRPr lang="en-US"/>
        </a:p>
      </dgm:t>
    </dgm:pt>
    <dgm:pt modelId="{A7D47E52-1198-4EDE-919B-0C461B74D79D}" type="pres">
      <dgm:prSet presAssocID="{57BF539F-8D04-4871-B3A3-F08C2B0BE1EC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719592-3C91-4796-8B3C-8DBF716E1CA1}" type="pres">
      <dgm:prSet presAssocID="{57BF539F-8D04-4871-B3A3-F08C2B0BE1EC}" presName="wedge5" presStyleLbl="node1" presStyleIdx="4" presStyleCnt="7"/>
      <dgm:spPr/>
      <dgm:t>
        <a:bodyPr/>
        <a:lstStyle/>
        <a:p>
          <a:endParaRPr lang="en-US"/>
        </a:p>
      </dgm:t>
    </dgm:pt>
    <dgm:pt modelId="{68CC7042-ACCC-4244-B98A-35FAA20A46A3}" type="pres">
      <dgm:prSet presAssocID="{57BF539F-8D04-4871-B3A3-F08C2B0BE1EC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DB654-48D7-4E19-85BA-08F404D3F850}" type="pres">
      <dgm:prSet presAssocID="{57BF539F-8D04-4871-B3A3-F08C2B0BE1EC}" presName="wedge6" presStyleLbl="node1" presStyleIdx="5" presStyleCnt="7"/>
      <dgm:spPr/>
      <dgm:t>
        <a:bodyPr/>
        <a:lstStyle/>
        <a:p>
          <a:endParaRPr lang="en-US"/>
        </a:p>
      </dgm:t>
    </dgm:pt>
    <dgm:pt modelId="{471A0CE5-7674-404B-8288-473FD1FF79EB}" type="pres">
      <dgm:prSet presAssocID="{57BF539F-8D04-4871-B3A3-F08C2B0BE1EC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CDD21-A619-417E-8267-83105A4D7F6B}" type="pres">
      <dgm:prSet presAssocID="{57BF539F-8D04-4871-B3A3-F08C2B0BE1EC}" presName="wedge7" presStyleLbl="node1" presStyleIdx="6" presStyleCnt="7"/>
      <dgm:spPr/>
      <dgm:t>
        <a:bodyPr/>
        <a:lstStyle/>
        <a:p>
          <a:endParaRPr lang="en-US"/>
        </a:p>
      </dgm:t>
    </dgm:pt>
    <dgm:pt modelId="{8C3F6059-5370-420D-8127-C94E0F20877B}" type="pres">
      <dgm:prSet presAssocID="{57BF539F-8D04-4871-B3A3-F08C2B0BE1EC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4A2853-E8EA-4331-92D4-C8529B56E718}" type="presOf" srcId="{456C5CD0-D206-4FFE-903C-5487D0412F99}" destId="{A7D47E52-1198-4EDE-919B-0C461B74D79D}" srcOrd="1" destOrd="0" presId="urn:microsoft.com/office/officeart/2005/8/layout/chart3"/>
    <dgm:cxn modelId="{81F85070-7FFF-48A3-BBEE-7B3AAA157974}" srcId="{57BF539F-8D04-4871-B3A3-F08C2B0BE1EC}" destId="{84753882-4823-4BF6-81DD-756BDEE0266C}" srcOrd="4" destOrd="0" parTransId="{59A6B888-93E6-4AA9-B664-BD19172D39B7}" sibTransId="{8A890E96-F899-454C-AE40-E86210B7D39B}"/>
    <dgm:cxn modelId="{E8390AB7-058C-428B-B7D7-6F1EF454F69A}" type="presOf" srcId="{86074277-BC81-476A-9CF3-1EB81FA2FD77}" destId="{BBA2471B-1615-492B-9131-FBB230FB24DF}" srcOrd="1" destOrd="0" presId="urn:microsoft.com/office/officeart/2005/8/layout/chart3"/>
    <dgm:cxn modelId="{78FB7A52-779F-4634-8CBF-7E34B2A62C5A}" type="presOf" srcId="{456C5CD0-D206-4FFE-903C-5487D0412F99}" destId="{8A3E2C4A-8CE4-4986-8999-CCAE419F43B9}" srcOrd="0" destOrd="0" presId="urn:microsoft.com/office/officeart/2005/8/layout/chart3"/>
    <dgm:cxn modelId="{914767D2-F4DD-4527-BF90-4F8949C0323C}" type="presOf" srcId="{779A22C0-C405-4A20-A238-D64BBA9D5FD8}" destId="{498C7756-F9C4-4E88-9B49-B149CE4A0E38}" srcOrd="0" destOrd="0" presId="urn:microsoft.com/office/officeart/2005/8/layout/chart3"/>
    <dgm:cxn modelId="{6441B8D4-FD35-4004-AB84-7D67EB998CD6}" srcId="{57BF539F-8D04-4871-B3A3-F08C2B0BE1EC}" destId="{779A22C0-C405-4A20-A238-D64BBA9D5FD8}" srcOrd="0" destOrd="0" parTransId="{292F8E99-5D49-48DF-9868-761504423EDF}" sibTransId="{6B814323-933F-414D-A981-9D7ED9BAE6BA}"/>
    <dgm:cxn modelId="{CEC4269D-2F91-45CA-A9AA-D6E50DC454C1}" srcId="{57BF539F-8D04-4871-B3A3-F08C2B0BE1EC}" destId="{C2D51D17-A18C-449E-9EFD-A45BF18F8A00}" srcOrd="5" destOrd="0" parTransId="{6874D26A-3976-46DC-BA86-2B15613522D9}" sibTransId="{48121CD6-2BE1-4E4D-8CB0-D8BCBDC904F9}"/>
    <dgm:cxn modelId="{8589DC49-0DA9-4EC4-8647-56D0337C523F}" type="presOf" srcId="{638B35D5-8E1E-4747-9E1A-43D79D8DA8CB}" destId="{38FCDD21-A619-417E-8267-83105A4D7F6B}" srcOrd="0" destOrd="0" presId="urn:microsoft.com/office/officeart/2005/8/layout/chart3"/>
    <dgm:cxn modelId="{82C8F5C5-B41D-4D89-8839-2AB9F852DB95}" srcId="{57BF539F-8D04-4871-B3A3-F08C2B0BE1EC}" destId="{DB39EE9E-278B-4D16-9BDE-7D1EE68EDBCF}" srcOrd="8" destOrd="0" parTransId="{CB6B86D7-9228-448E-AB5D-37076C09B4C8}" sibTransId="{5FFECBF4-FE38-4710-AE83-486526705B65}"/>
    <dgm:cxn modelId="{73BDAB47-BFD6-4CAD-B86E-38358A038977}" type="presOf" srcId="{84753882-4823-4BF6-81DD-756BDEE0266C}" destId="{E2719592-3C91-4796-8B3C-8DBF716E1CA1}" srcOrd="0" destOrd="0" presId="urn:microsoft.com/office/officeart/2005/8/layout/chart3"/>
    <dgm:cxn modelId="{BC1549B2-5FA6-46AD-8C76-D75ABC4B9796}" type="presOf" srcId="{638B35D5-8E1E-4747-9E1A-43D79D8DA8CB}" destId="{8C3F6059-5370-420D-8127-C94E0F20877B}" srcOrd="1" destOrd="0" presId="urn:microsoft.com/office/officeart/2005/8/layout/chart3"/>
    <dgm:cxn modelId="{6259EBD9-6EBC-4B30-94A6-CD2B775AFD4A}" type="presOf" srcId="{86074277-BC81-476A-9CF3-1EB81FA2FD77}" destId="{CB29C5B7-639C-4393-BA2F-B2EEB9CF7A46}" srcOrd="0" destOrd="0" presId="urn:microsoft.com/office/officeart/2005/8/layout/chart3"/>
    <dgm:cxn modelId="{6546B90A-1496-45DB-BD19-E50C3C88018D}" type="presOf" srcId="{C2D51D17-A18C-449E-9EFD-A45BF18F8A00}" destId="{220DB654-48D7-4E19-85BA-08F404D3F850}" srcOrd="0" destOrd="0" presId="urn:microsoft.com/office/officeart/2005/8/layout/chart3"/>
    <dgm:cxn modelId="{4F68EC30-E499-4DFA-BEE9-BADF27EAD396}" type="presOf" srcId="{779A22C0-C405-4A20-A238-D64BBA9D5FD8}" destId="{629470CA-7B9F-4265-B653-7ACB377CD25E}" srcOrd="1" destOrd="0" presId="urn:microsoft.com/office/officeart/2005/8/layout/chart3"/>
    <dgm:cxn modelId="{102EC2CE-AB20-4695-80C0-0990C4F54469}" srcId="{57BF539F-8D04-4871-B3A3-F08C2B0BE1EC}" destId="{456C5CD0-D206-4FFE-903C-5487D0412F99}" srcOrd="3" destOrd="0" parTransId="{AFD0A2CA-769B-4F13-B668-0FC4E6EEB08B}" sibTransId="{2FDE95D9-152E-42FE-9DE6-755EBF6A98C8}"/>
    <dgm:cxn modelId="{56B87CB2-790F-406C-96E1-53D443B6BF21}" type="presOf" srcId="{84753882-4823-4BF6-81DD-756BDEE0266C}" destId="{68CC7042-ACCC-4244-B98A-35FAA20A46A3}" srcOrd="1" destOrd="0" presId="urn:microsoft.com/office/officeart/2005/8/layout/chart3"/>
    <dgm:cxn modelId="{45F9E901-DAEE-4021-B7EB-5B96A7802DBE}" type="presOf" srcId="{AE553D0C-441E-41B1-A0EB-5FE156BE7626}" destId="{C519F513-6DF1-479B-AE16-7CF80754985D}" srcOrd="1" destOrd="0" presId="urn:microsoft.com/office/officeart/2005/8/layout/chart3"/>
    <dgm:cxn modelId="{B33639F0-4C42-41DD-B5B7-A5F02188C854}" srcId="{57BF539F-8D04-4871-B3A3-F08C2B0BE1EC}" destId="{D253726B-E51B-48CB-955A-513184425710}" srcOrd="7" destOrd="0" parTransId="{734DA93B-AD0A-4A20-973F-2F72D25E2518}" sibTransId="{2AB773C7-A390-4282-ABE1-2DF50D57E0B5}"/>
    <dgm:cxn modelId="{CED6147D-61DD-4178-8C4D-A12E05AEBC94}" srcId="{57BF539F-8D04-4871-B3A3-F08C2B0BE1EC}" destId="{86074277-BC81-476A-9CF3-1EB81FA2FD77}" srcOrd="2" destOrd="0" parTransId="{5965A274-7FD3-4AC3-8772-5E6AA33E3A08}" sibTransId="{973A86CE-BA76-43E7-B10C-AA248E8557A9}"/>
    <dgm:cxn modelId="{0A7753DF-C7E5-4E66-857F-2DB409FB6DD7}" srcId="{57BF539F-8D04-4871-B3A3-F08C2B0BE1EC}" destId="{638B35D5-8E1E-4747-9E1A-43D79D8DA8CB}" srcOrd="6" destOrd="0" parTransId="{E90E422F-7331-420F-938C-5BEFCAB4F860}" sibTransId="{E8D5673F-E827-46B1-9342-093B72FCE3BF}"/>
    <dgm:cxn modelId="{50A7A64C-F774-4E9F-B15D-624B668132FD}" type="presOf" srcId="{57BF539F-8D04-4871-B3A3-F08C2B0BE1EC}" destId="{86636057-6701-4C1F-A753-696E262202BC}" srcOrd="0" destOrd="0" presId="urn:microsoft.com/office/officeart/2005/8/layout/chart3"/>
    <dgm:cxn modelId="{79AD858B-E4B0-4ACB-A504-01DBFE8902C7}" type="presOf" srcId="{AE553D0C-441E-41B1-A0EB-5FE156BE7626}" destId="{83F2C254-19EF-4BD1-ACBC-20D12588C9D9}" srcOrd="0" destOrd="0" presId="urn:microsoft.com/office/officeart/2005/8/layout/chart3"/>
    <dgm:cxn modelId="{EE4482EF-6AA3-4225-B265-ED4D3ECF4A11}" type="presOf" srcId="{C2D51D17-A18C-449E-9EFD-A45BF18F8A00}" destId="{471A0CE5-7674-404B-8288-473FD1FF79EB}" srcOrd="1" destOrd="0" presId="urn:microsoft.com/office/officeart/2005/8/layout/chart3"/>
    <dgm:cxn modelId="{51EE1935-B072-464E-9D4A-865416C3BDF0}" srcId="{57BF539F-8D04-4871-B3A3-F08C2B0BE1EC}" destId="{2ECA0D71-BD35-4545-A4C3-D3019C11EBAA}" srcOrd="9" destOrd="0" parTransId="{C82C8AEC-C983-48A4-BD45-6BEE4C822B27}" sibTransId="{0829C082-0473-46F4-A699-2E1E4C2D0FE7}"/>
    <dgm:cxn modelId="{0DCDD427-ED31-4305-80D9-0651BA14A6BE}" srcId="{57BF539F-8D04-4871-B3A3-F08C2B0BE1EC}" destId="{AE553D0C-441E-41B1-A0EB-5FE156BE7626}" srcOrd="1" destOrd="0" parTransId="{52C6AEEF-6028-4DD4-8571-C67500A322E1}" sibTransId="{3C8FA51D-6273-435C-8315-C463BFB4F03C}"/>
    <dgm:cxn modelId="{0A261342-A3B9-449F-B1CA-142AD1E334EB}" type="presParOf" srcId="{86636057-6701-4C1F-A753-696E262202BC}" destId="{498C7756-F9C4-4E88-9B49-B149CE4A0E38}" srcOrd="0" destOrd="0" presId="urn:microsoft.com/office/officeart/2005/8/layout/chart3"/>
    <dgm:cxn modelId="{AC0A39BD-7CAF-455C-A301-96E4D4D114A2}" type="presParOf" srcId="{86636057-6701-4C1F-A753-696E262202BC}" destId="{629470CA-7B9F-4265-B653-7ACB377CD25E}" srcOrd="1" destOrd="0" presId="urn:microsoft.com/office/officeart/2005/8/layout/chart3"/>
    <dgm:cxn modelId="{BDF02017-E19F-40EA-9B23-58B5345CFDF7}" type="presParOf" srcId="{86636057-6701-4C1F-A753-696E262202BC}" destId="{83F2C254-19EF-4BD1-ACBC-20D12588C9D9}" srcOrd="2" destOrd="0" presId="urn:microsoft.com/office/officeart/2005/8/layout/chart3"/>
    <dgm:cxn modelId="{37DBCB9C-496A-4EE8-B34D-CDB081B8B227}" type="presParOf" srcId="{86636057-6701-4C1F-A753-696E262202BC}" destId="{C519F513-6DF1-479B-AE16-7CF80754985D}" srcOrd="3" destOrd="0" presId="urn:microsoft.com/office/officeart/2005/8/layout/chart3"/>
    <dgm:cxn modelId="{D10534A6-8470-42EE-9457-6C43020C76D1}" type="presParOf" srcId="{86636057-6701-4C1F-A753-696E262202BC}" destId="{CB29C5B7-639C-4393-BA2F-B2EEB9CF7A46}" srcOrd="4" destOrd="0" presId="urn:microsoft.com/office/officeart/2005/8/layout/chart3"/>
    <dgm:cxn modelId="{D4BBB18A-549C-4586-88D1-355F187F1040}" type="presParOf" srcId="{86636057-6701-4C1F-A753-696E262202BC}" destId="{BBA2471B-1615-492B-9131-FBB230FB24DF}" srcOrd="5" destOrd="0" presId="urn:microsoft.com/office/officeart/2005/8/layout/chart3"/>
    <dgm:cxn modelId="{A8DC19EB-07B5-46DE-A637-2BB8BC7E0623}" type="presParOf" srcId="{86636057-6701-4C1F-A753-696E262202BC}" destId="{8A3E2C4A-8CE4-4986-8999-CCAE419F43B9}" srcOrd="6" destOrd="0" presId="urn:microsoft.com/office/officeart/2005/8/layout/chart3"/>
    <dgm:cxn modelId="{3840D49C-AE3A-431F-A186-25786DDE20D0}" type="presParOf" srcId="{86636057-6701-4C1F-A753-696E262202BC}" destId="{A7D47E52-1198-4EDE-919B-0C461B74D79D}" srcOrd="7" destOrd="0" presId="urn:microsoft.com/office/officeart/2005/8/layout/chart3"/>
    <dgm:cxn modelId="{08253DB8-FF05-41A3-BC75-7F1E77F9E8CC}" type="presParOf" srcId="{86636057-6701-4C1F-A753-696E262202BC}" destId="{E2719592-3C91-4796-8B3C-8DBF716E1CA1}" srcOrd="8" destOrd="0" presId="urn:microsoft.com/office/officeart/2005/8/layout/chart3"/>
    <dgm:cxn modelId="{265713AE-7D24-46CB-AEA4-63C35BFC5A0A}" type="presParOf" srcId="{86636057-6701-4C1F-A753-696E262202BC}" destId="{68CC7042-ACCC-4244-B98A-35FAA20A46A3}" srcOrd="9" destOrd="0" presId="urn:microsoft.com/office/officeart/2005/8/layout/chart3"/>
    <dgm:cxn modelId="{C4054E19-74ED-4818-8C64-1329657B126D}" type="presParOf" srcId="{86636057-6701-4C1F-A753-696E262202BC}" destId="{220DB654-48D7-4E19-85BA-08F404D3F850}" srcOrd="10" destOrd="0" presId="urn:microsoft.com/office/officeart/2005/8/layout/chart3"/>
    <dgm:cxn modelId="{B62DF6D2-0EB9-455F-9461-44778E5AE1EB}" type="presParOf" srcId="{86636057-6701-4C1F-A753-696E262202BC}" destId="{471A0CE5-7674-404B-8288-473FD1FF79EB}" srcOrd="11" destOrd="0" presId="urn:microsoft.com/office/officeart/2005/8/layout/chart3"/>
    <dgm:cxn modelId="{1D15473C-31FB-4138-BF1B-4A3D4608E106}" type="presParOf" srcId="{86636057-6701-4C1F-A753-696E262202BC}" destId="{38FCDD21-A619-417E-8267-83105A4D7F6B}" srcOrd="12" destOrd="0" presId="urn:microsoft.com/office/officeart/2005/8/layout/chart3"/>
    <dgm:cxn modelId="{707BAB18-FD7A-4A86-B3F9-65A79E4495CD}" type="presParOf" srcId="{86636057-6701-4C1F-A753-696E262202BC}" destId="{8C3F6059-5370-420D-8127-C94E0F20877B}" srcOrd="1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8C7756-F9C4-4E88-9B49-B149CE4A0E38}">
      <dsp:nvSpPr>
        <dsp:cNvPr id="0" name=""/>
        <dsp:cNvSpPr/>
      </dsp:nvSpPr>
      <dsp:spPr>
        <a:xfrm>
          <a:off x="892884" y="250201"/>
          <a:ext cx="3655123" cy="3655123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Waste and wastewater 2.8%</a:t>
          </a:r>
          <a:endParaRPr lang="en-US" sz="1200" kern="1200" dirty="0"/>
        </a:p>
      </dsp:txBody>
      <dsp:txXfrm>
        <a:off x="2756562" y="598308"/>
        <a:ext cx="1000807" cy="630944"/>
      </dsp:txXfrm>
    </dsp:sp>
    <dsp:sp modelId="{83F2C254-19EF-4BD1-ACBC-20D12588C9D9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supply 25.9%</a:t>
          </a:r>
          <a:endParaRPr lang="en-US" sz="1200" kern="1200" dirty="0"/>
        </a:p>
      </dsp:txBody>
      <dsp:txXfrm>
        <a:off x="3300479" y="1751413"/>
        <a:ext cx="1061726" cy="674457"/>
      </dsp:txXfrm>
    </dsp:sp>
    <dsp:sp modelId="{CB29C5B7-639C-4393-BA2F-B2EEB9CF7A46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Transport 13.1%</a:t>
          </a:r>
          <a:endParaRPr lang="en-US" sz="1200" kern="1200" dirty="0"/>
        </a:p>
      </dsp:txBody>
      <dsp:txXfrm>
        <a:off x="3148183" y="2621681"/>
        <a:ext cx="957294" cy="696214"/>
      </dsp:txXfrm>
    </dsp:sp>
    <dsp:sp modelId="{8A3E2C4A-8CE4-4986-8999-CCAE419F43B9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Residential and commercial buildings 7.9%</a:t>
          </a:r>
          <a:endParaRPr lang="en-US" sz="1200" kern="1200" dirty="0"/>
        </a:p>
      </dsp:txBody>
      <dsp:txXfrm>
        <a:off x="2136496" y="3317895"/>
        <a:ext cx="979051" cy="696214"/>
      </dsp:txXfrm>
    </dsp:sp>
    <dsp:sp modelId="{E2719592-3C91-4796-8B3C-8DBF716E1CA1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Industry 19.4%</a:t>
          </a:r>
          <a:endParaRPr lang="en-US" sz="1200" kern="1200" dirty="0"/>
        </a:p>
      </dsp:txBody>
      <dsp:txXfrm>
        <a:off x="1146567" y="2621681"/>
        <a:ext cx="957294" cy="696214"/>
      </dsp:txXfrm>
    </dsp:sp>
    <dsp:sp modelId="{220DB654-48D7-4E19-85BA-08F404D3F850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Agriculture 13.5%</a:t>
          </a:r>
          <a:endParaRPr lang="en-US" sz="1200" kern="1200" dirty="0"/>
        </a:p>
      </dsp:txBody>
      <dsp:txXfrm>
        <a:off x="889838" y="1751413"/>
        <a:ext cx="1061726" cy="674457"/>
      </dsp:txXfrm>
    </dsp:sp>
    <dsp:sp modelId="{38FCDD21-A619-417E-8267-83105A4D7F6B}">
      <dsp:nvSpPr>
        <dsp:cNvPr id="0" name=""/>
        <dsp:cNvSpPr/>
      </dsp:nvSpPr>
      <dsp:spPr>
        <a:xfrm>
          <a:off x="798460" y="446012"/>
          <a:ext cx="3655123" cy="3655123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Forestry 17.4%</a:t>
          </a:r>
          <a:endParaRPr lang="en-US" sz="1200" kern="1200" dirty="0"/>
        </a:p>
      </dsp:txBody>
      <dsp:txXfrm>
        <a:off x="1590404" y="794119"/>
        <a:ext cx="1000807" cy="630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1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8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62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022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7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8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7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58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9567C76-942F-4BAD-ADDF-4F0D78874A84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83E423-F858-40AE-A045-A41D885731F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0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4009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</a:rPr>
              <a:t>Climate </a:t>
            </a:r>
            <a:r>
              <a:rPr lang="en-US" b="1" dirty="0">
                <a:solidFill>
                  <a:schemeClr val="accent1"/>
                </a:solidFill>
              </a:rPr>
              <a:t>Change Seminar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2000" b="1" dirty="0" err="1" smtClean="0"/>
              <a:t>Bindu</a:t>
            </a:r>
            <a:r>
              <a:rPr lang="en-US" sz="2000" b="1" dirty="0" smtClean="0"/>
              <a:t> </a:t>
            </a:r>
            <a:r>
              <a:rPr lang="en-US" sz="2000" b="1" dirty="0"/>
              <a:t>N. </a:t>
            </a:r>
            <a:r>
              <a:rPr lang="en-US" sz="2000" b="1" dirty="0" err="1"/>
              <a:t>Lohani</a:t>
            </a:r>
            <a:endParaRPr lang="en-US" sz="2000" b="1" dirty="0"/>
          </a:p>
          <a:p>
            <a:pPr algn="ctr"/>
            <a:r>
              <a:rPr lang="en-US" sz="1800" b="1" dirty="0"/>
              <a:t>AIT</a:t>
            </a:r>
          </a:p>
          <a:p>
            <a:pPr algn="ctr"/>
            <a:r>
              <a:rPr lang="en-US" sz="1800" b="1" dirty="0"/>
              <a:t>January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67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Disposal Options: Why </a:t>
            </a:r>
            <a:r>
              <a:rPr lang="en-US" b="1" dirty="0" smtClean="0"/>
              <a:t>W2E </a:t>
            </a:r>
            <a:r>
              <a:rPr lang="en-US" b="1" dirty="0" smtClean="0"/>
              <a:t>is attractive?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Renewable energy source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Environmental regulations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Investment subsidies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Waste disposal and landfill gate fees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Diminishing landfill capacity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2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W2E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Europe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W2E has become a preferred method of waste disposal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Germany, Scandinavian Countries, (Norway is a leader) are in the forefront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4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WTE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China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than 100 WTE plants under operation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Target to treat 100% of Municipal Solid Waste (MSW) in large municipalities (larger than provincial capitals cities)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90% in smaller cities (in  Five year plan)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China 4</a:t>
            </a:r>
            <a:r>
              <a:rPr lang="en-US" baseline="30000" dirty="0" smtClean="0"/>
              <a:t>th</a:t>
            </a:r>
            <a:r>
              <a:rPr lang="en-US" dirty="0" smtClean="0"/>
              <a:t> largest in the world in W2E after the EU, Japan and the US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China is the 2</a:t>
            </a:r>
            <a:r>
              <a:rPr lang="en-US" baseline="30000" dirty="0" smtClean="0"/>
              <a:t>nd</a:t>
            </a:r>
            <a:r>
              <a:rPr lang="en-US" dirty="0" smtClean="0"/>
              <a:t> largest in terms of generation of solid waste, 220 million tones annually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51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One W2E Project in China (name withheld)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Some silent features;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Total capacity up to 6,300 tones MSW/day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Plant generates 610 </a:t>
            </a:r>
            <a:r>
              <a:rPr lang="en-US" dirty="0" err="1" smtClean="0"/>
              <a:t>gigawatts</a:t>
            </a:r>
            <a:r>
              <a:rPr lang="en-US" dirty="0" smtClean="0"/>
              <a:t> of electricity annually by 2018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Financing $454m equivalent in Yuan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Exclusive right to operate WTE and agreement that guarantees a minimum of MSW supply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EIRR is higher than the weighted cost of capital and economically visible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EIRR is higher than the social discount rate of 12%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FIRR acceptable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06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Another W2E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Located in PR China </a:t>
            </a:r>
          </a:p>
          <a:p>
            <a:r>
              <a:rPr lang="en-US" dirty="0" smtClean="0"/>
              <a:t>Treats a daily average of 1,200tons of MSW in 2008</a:t>
            </a:r>
          </a:p>
          <a:p>
            <a:r>
              <a:rPr lang="en-US" dirty="0" smtClean="0"/>
              <a:t>Incineration (CDM) Project burning 1,200 tones of waste per day (CDM registration in 2010)</a:t>
            </a:r>
          </a:p>
          <a:p>
            <a:r>
              <a:rPr lang="en-US" dirty="0" smtClean="0"/>
              <a:t>Estimated GHGs emission reduction is about 9,500 tCO2</a:t>
            </a:r>
          </a:p>
          <a:p>
            <a:r>
              <a:rPr lang="en-US" dirty="0" smtClean="0"/>
              <a:t>Project Type</a:t>
            </a:r>
          </a:p>
          <a:p>
            <a:pPr>
              <a:buFontTx/>
              <a:buChar char="-"/>
            </a:pPr>
            <a:r>
              <a:rPr lang="en-US" dirty="0" smtClean="0"/>
              <a:t>Thermal treatment of MSW</a:t>
            </a:r>
          </a:p>
          <a:p>
            <a:pPr>
              <a:buFontTx/>
              <a:buChar char="-"/>
            </a:pPr>
            <a:r>
              <a:rPr lang="en-US" dirty="0" smtClean="0"/>
              <a:t>Technology </a:t>
            </a:r>
            <a:r>
              <a:rPr lang="en-US" dirty="0"/>
              <a:t>(</a:t>
            </a:r>
            <a:r>
              <a:rPr lang="en-US" dirty="0" smtClean="0"/>
              <a:t>transferred from Japan) each unit of 400 tones of MSW/day </a:t>
            </a:r>
          </a:p>
          <a:p>
            <a:pPr>
              <a:buFontTx/>
              <a:buChar char="-"/>
            </a:pPr>
            <a:r>
              <a:rPr lang="en-US" dirty="0" smtClean="0"/>
              <a:t>Steam turbine installed for producing electricity and generate about 117,000 </a:t>
            </a:r>
            <a:r>
              <a:rPr lang="en-US" dirty="0" err="1" smtClean="0"/>
              <a:t>Mwh</a:t>
            </a:r>
            <a:r>
              <a:rPr lang="en-US" dirty="0" smtClean="0"/>
              <a:t> using 400,000 tones of MSW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7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WTE Projects (Thailand/selected)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MSW Incineration – </a:t>
            </a:r>
            <a:r>
              <a:rPr lang="en-US" dirty="0" err="1" smtClean="0"/>
              <a:t>Samaui</a:t>
            </a:r>
            <a:r>
              <a:rPr lang="en-US" dirty="0" smtClean="0"/>
              <a:t> Island,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Thani</a:t>
            </a:r>
            <a:endParaRPr lang="en-US" dirty="0" smtClean="0"/>
          </a:p>
          <a:p>
            <a:r>
              <a:rPr lang="en-US" dirty="0" smtClean="0"/>
              <a:t>MSW Incineration – Phuket Island </a:t>
            </a:r>
          </a:p>
          <a:p>
            <a:r>
              <a:rPr lang="en-US" dirty="0" err="1" smtClean="0"/>
              <a:t>Kamphaeng</a:t>
            </a:r>
            <a:r>
              <a:rPr lang="en-US" dirty="0" smtClean="0"/>
              <a:t> </a:t>
            </a:r>
            <a:r>
              <a:rPr lang="en-US" dirty="0" err="1" smtClean="0"/>
              <a:t>Saen</a:t>
            </a:r>
            <a:r>
              <a:rPr lang="en-US" dirty="0" smtClean="0"/>
              <a:t>  Landfill (LFG)</a:t>
            </a:r>
          </a:p>
          <a:p>
            <a:r>
              <a:rPr lang="en-US" dirty="0" err="1" smtClean="0"/>
              <a:t>Rechethewe</a:t>
            </a:r>
            <a:r>
              <a:rPr lang="en-US" dirty="0" smtClean="0"/>
              <a:t> Landfill (LFG)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970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Landfill Closure Project (India)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the dumping site </a:t>
            </a:r>
          </a:p>
          <a:p>
            <a:r>
              <a:rPr lang="en-US" dirty="0" smtClean="0"/>
              <a:t>Install a methane capture as Clean Development Mechanism (CDM) Project to reduce GHGs</a:t>
            </a:r>
          </a:p>
          <a:p>
            <a:r>
              <a:rPr lang="en-US" dirty="0" smtClean="0"/>
              <a:t>Project successfully registered, estimated Co2 savings up to 2012 was about 604,000 tCO2e </a:t>
            </a:r>
          </a:p>
          <a:p>
            <a:r>
              <a:rPr lang="en-US" dirty="0" smtClean="0"/>
              <a:t>Power generation and gas flaring for generating electricity (3 engines of 1Mw each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09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Circular Economy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4783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3R…….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4831159"/>
              </p:ext>
            </p:extLst>
          </p:nvPr>
        </p:nvGraphicFramePr>
        <p:xfrm>
          <a:off x="1096962" y="1846263"/>
          <a:ext cx="10244327" cy="2302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1669"/>
                <a:gridCol w="7872658"/>
              </a:tblGrid>
              <a:tr h="7675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….choosing to use</a:t>
                      </a:r>
                      <a:r>
                        <a:rPr lang="en-US" baseline="0" dirty="0" smtClean="0"/>
                        <a:t> things to reduce the amount of waste generated </a:t>
                      </a:r>
                      <a:endParaRPr lang="en-US" dirty="0"/>
                    </a:p>
                  </a:txBody>
                  <a:tcPr/>
                </a:tc>
              </a:tr>
              <a:tr h="7675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Reuse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….repeated use of things so as to prevent them from being called waste </a:t>
                      </a:r>
                      <a:endParaRPr lang="en-US" dirty="0"/>
                    </a:p>
                  </a:txBody>
                  <a:tcPr/>
                </a:tc>
              </a:tr>
              <a:tr h="767552">
                <a:tc>
                  <a:txBody>
                    <a:bodyPr/>
                    <a:lstStyle/>
                    <a:p>
                      <a:r>
                        <a:rPr lang="en-US" b="1" dirty="0" smtClean="0"/>
                        <a:t>Recycle</a:t>
                      </a:r>
                      <a:r>
                        <a:rPr lang="en-US" b="1" baseline="0" dirty="0" smtClean="0"/>
                        <a:t>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….systematic use of the waste itself as a raw material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702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02" y="-1"/>
            <a:ext cx="12202702" cy="68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3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Mitigation from Waste Management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Contribution of Waste Sector to GHGs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Waste to Energy Projects: What and Why?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3R and Circular Economy </a:t>
            </a:r>
          </a:p>
        </p:txBody>
      </p:sp>
    </p:spTree>
    <p:extLst>
      <p:ext uri="{BB962C8B-B14F-4D97-AF65-F5344CB8AC3E}">
        <p14:creationId xmlns:p14="http://schemas.microsoft.com/office/powerpoint/2010/main" val="42183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12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9"/>
            <a:ext cx="12192000" cy="684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7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7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6" y="0"/>
            <a:ext cx="12223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808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176"/>
            <a:ext cx="12192000" cy="687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0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393" y="1190538"/>
            <a:ext cx="86125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Thank You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6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Waste and Climate Change….some facts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Post consumer waste: a small contribution to global GHGs emission (&lt;5%)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1,300 million tones of CO2 equivalent in 2005 (small in percent, significant in absolute number)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Waste related GHGs:</a:t>
            </a:r>
          </a:p>
          <a:p>
            <a:pPr>
              <a:buFontTx/>
              <a:buChar char="-"/>
            </a:pPr>
            <a:r>
              <a:rPr lang="en-US" dirty="0" smtClean="0"/>
              <a:t>Landfill Methane</a:t>
            </a:r>
          </a:p>
          <a:p>
            <a:pPr>
              <a:buFontTx/>
              <a:buChar char="-"/>
            </a:pPr>
            <a:r>
              <a:rPr lang="en-US" dirty="0" smtClean="0"/>
              <a:t>Nitrous Oxide</a:t>
            </a:r>
          </a:p>
          <a:p>
            <a:pPr>
              <a:buFontTx/>
              <a:buChar char="-"/>
            </a:pPr>
            <a:r>
              <a:rPr lang="en-US" dirty="0" smtClean="0"/>
              <a:t>Carbon dioxide from incineration of waste containing fossil carbon</a:t>
            </a:r>
          </a:p>
          <a:p>
            <a:pPr marL="0" indent="0">
              <a:buNone/>
            </a:pPr>
            <a:r>
              <a:rPr lang="en-US" dirty="0" smtClean="0"/>
              <a:t>Importance of waste sector in reducing global GHG emission has been underestimated </a:t>
            </a:r>
          </a:p>
          <a:p>
            <a:pPr>
              <a:buFontTx/>
              <a:buChar char="-"/>
            </a:pPr>
            <a:r>
              <a:rPr lang="en-US" dirty="0" smtClean="0"/>
              <a:t>Waste management decision often made locally without quantification of GHG mitigation</a:t>
            </a:r>
          </a:p>
        </p:txBody>
      </p:sp>
    </p:spTree>
    <p:extLst>
      <p:ext uri="{BB962C8B-B14F-4D97-AF65-F5344CB8AC3E}">
        <p14:creationId xmlns:p14="http://schemas.microsoft.com/office/powerpoint/2010/main" val="178101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Global GHG emission 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51046"/>
              </p:ext>
            </p:extLst>
          </p:nvPr>
        </p:nvGraphicFramePr>
        <p:xfrm>
          <a:off x="838200" y="1825625"/>
          <a:ext cx="534646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341" y="6086785"/>
            <a:ext cx="48546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Source: </a:t>
            </a:r>
            <a:r>
              <a:rPr lang="en-US" sz="1300" dirty="0" err="1" smtClean="0"/>
              <a:t>Bogner</a:t>
            </a:r>
            <a:r>
              <a:rPr lang="en-US" sz="1300" dirty="0" smtClean="0"/>
              <a:t> et al, Working Group III, 4</a:t>
            </a:r>
            <a:r>
              <a:rPr lang="en-US" sz="1300" baseline="30000" dirty="0" smtClean="0"/>
              <a:t>th</a:t>
            </a:r>
            <a:r>
              <a:rPr lang="en-US" sz="1300" dirty="0" smtClean="0"/>
              <a:t> Assessment Report, IPCC</a:t>
            </a:r>
            <a:endParaRPr lang="en-US" sz="1300" dirty="0"/>
          </a:p>
        </p:txBody>
      </p:sp>
      <p:sp>
        <p:nvSpPr>
          <p:cNvPr id="6" name="TextBox 5"/>
          <p:cNvSpPr txBox="1"/>
          <p:nvPr/>
        </p:nvSpPr>
        <p:spPr>
          <a:xfrm>
            <a:off x="7108767" y="1685580"/>
            <a:ext cx="424503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 smtClean="0"/>
              <a:t>Contribution of Waste Sector looks small in comparison to other sectors but still has significance from climate change perspective as well as waste management (waste disposal, 3R, Circular Economy 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3979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Global GHG emission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62227" y="-1127589"/>
            <a:ext cx="4328505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5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4197"/>
            <a:ext cx="10515600" cy="6127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MSW Technologies and GHG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72956" y="2558138"/>
            <a:ext cx="1869744" cy="57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SOLID WASTE</a:t>
            </a:r>
          </a:p>
          <a:p>
            <a:pPr algn="ctr"/>
            <a:r>
              <a:rPr lang="en-US" dirty="0" smtClean="0"/>
              <a:t>(post consumer)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2956" y="3998794"/>
            <a:ext cx="1869744" cy="477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prevention and minimization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52633" y="2558138"/>
            <a:ext cx="1514902" cy="561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collection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77718" y="1552708"/>
            <a:ext cx="1364777" cy="545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Landfilling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120418" y="1349628"/>
            <a:ext cx="2074460" cy="97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Incineration and other thermal processes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194878" y="2558138"/>
            <a:ext cx="1733265" cy="6550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Anaerobic digestion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072652" y="5158850"/>
            <a:ext cx="1658202" cy="83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Mechanical Biological Treatment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549719" y="5145206"/>
            <a:ext cx="1269242" cy="832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Residual Landfilling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64073" y="3722151"/>
            <a:ext cx="1637732" cy="559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Composting of waste fraction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248167" y="4817660"/>
            <a:ext cx="1733266" cy="7779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Waste diversion through recycle and reuse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5" idx="3"/>
            <a:endCxn id="7" idx="1"/>
          </p:cNvCxnSpPr>
          <p:nvPr/>
        </p:nvCxnSpPr>
        <p:spPr>
          <a:xfrm flipV="1">
            <a:off x="2142700" y="2838735"/>
            <a:ext cx="1009933" cy="6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336275" y="2703758"/>
            <a:ext cx="245659" cy="269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7" idx="3"/>
            <a:endCxn id="19" idx="2"/>
          </p:cNvCxnSpPr>
          <p:nvPr/>
        </p:nvCxnSpPr>
        <p:spPr>
          <a:xfrm flipV="1">
            <a:off x="4667535" y="2838734"/>
            <a:ext cx="6687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601805" y="2703759"/>
            <a:ext cx="300249" cy="2699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9" idx="6"/>
            <a:endCxn id="22" idx="2"/>
          </p:cNvCxnSpPr>
          <p:nvPr/>
        </p:nvCxnSpPr>
        <p:spPr>
          <a:xfrm>
            <a:off x="5581934" y="2838734"/>
            <a:ext cx="20198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6"/>
            <a:endCxn id="10" idx="1"/>
          </p:cNvCxnSpPr>
          <p:nvPr/>
        </p:nvCxnSpPr>
        <p:spPr>
          <a:xfrm>
            <a:off x="7902054" y="2838735"/>
            <a:ext cx="2292824" cy="46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459104" y="1839311"/>
            <a:ext cx="1" cy="8780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8" idx="1"/>
          </p:cNvCxnSpPr>
          <p:nvPr/>
        </p:nvCxnSpPr>
        <p:spPr>
          <a:xfrm>
            <a:off x="5459104" y="1825663"/>
            <a:ext cx="5186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9" idx="4"/>
          </p:cNvCxnSpPr>
          <p:nvPr/>
        </p:nvCxnSpPr>
        <p:spPr>
          <a:xfrm flipH="1">
            <a:off x="5459104" y="2973710"/>
            <a:ext cx="1" cy="1013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3" idx="1"/>
          </p:cNvCxnSpPr>
          <p:nvPr/>
        </p:nvCxnSpPr>
        <p:spPr>
          <a:xfrm>
            <a:off x="5459104" y="3986781"/>
            <a:ext cx="504969" cy="15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2" idx="0"/>
          </p:cNvCxnSpPr>
          <p:nvPr/>
        </p:nvCxnSpPr>
        <p:spPr>
          <a:xfrm flipH="1" flipV="1">
            <a:off x="7751929" y="1825663"/>
            <a:ext cx="1" cy="878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751929" y="1825663"/>
            <a:ext cx="3684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981433" y="2838734"/>
            <a:ext cx="0" cy="641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4114800" y="3480245"/>
            <a:ext cx="8666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14" idx="0"/>
          </p:cNvCxnSpPr>
          <p:nvPr/>
        </p:nvCxnSpPr>
        <p:spPr>
          <a:xfrm>
            <a:off x="4114800" y="3480245"/>
            <a:ext cx="0" cy="1337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647666" y="2862209"/>
            <a:ext cx="0" cy="618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1337481" y="3480245"/>
            <a:ext cx="13101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1337481" y="3480245"/>
            <a:ext cx="13647" cy="521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902054" y="4817660"/>
            <a:ext cx="0" cy="146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902054" y="4817660"/>
            <a:ext cx="4026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7902054" y="6277970"/>
            <a:ext cx="40260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11928143" y="4817660"/>
            <a:ext cx="0" cy="146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Plus 75"/>
          <p:cNvSpPr/>
          <p:nvPr/>
        </p:nvSpPr>
        <p:spPr>
          <a:xfrm>
            <a:off x="9949217" y="5445456"/>
            <a:ext cx="382137" cy="36848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>
            <a:stCxn id="22" idx="5"/>
          </p:cNvCxnSpPr>
          <p:nvPr/>
        </p:nvCxnSpPr>
        <p:spPr>
          <a:xfrm>
            <a:off x="7858084" y="2934177"/>
            <a:ext cx="1872770" cy="1883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7751929" y="1197869"/>
            <a:ext cx="4176215" cy="16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272955" y="1213005"/>
            <a:ext cx="7328850" cy="45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545910" y="887104"/>
            <a:ext cx="679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LOW/ INTERMIDIATE TECHNOLOGY COST OPTION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902054" y="887104"/>
            <a:ext cx="3780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HIGH COST TEDDCHNOLOGY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368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Regional GHGs Trends (Incineration)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Incineration and other thermal process emit GHGs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659060"/>
              </p:ext>
            </p:extLst>
          </p:nvPr>
        </p:nvGraphicFramePr>
        <p:xfrm>
          <a:off x="1146411" y="2393358"/>
          <a:ext cx="9116704" cy="2315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58352"/>
                <a:gridCol w="4558352"/>
              </a:tblGrid>
              <a:tr h="38039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Developed Countries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Developing Countries</a:t>
                      </a:r>
                      <a:endParaRPr lang="en-US" b="1" dirty="0"/>
                    </a:p>
                  </a:txBody>
                  <a:tcPr/>
                </a:tc>
              </a:tr>
              <a:tr h="456662">
                <a:tc>
                  <a:txBody>
                    <a:bodyPr/>
                    <a:lstStyle/>
                    <a:p>
                      <a:r>
                        <a:rPr lang="en-US" dirty="0" smtClean="0"/>
                        <a:t>Japan (70% of waste incinerated)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Incineration</a:t>
                      </a:r>
                      <a:r>
                        <a:rPr lang="en-US" baseline="0" dirty="0" smtClean="0"/>
                        <a:t> rare – high capital and operating cost</a:t>
                      </a:r>
                      <a:endParaRPr lang="en-US" dirty="0"/>
                    </a:p>
                  </a:txBody>
                  <a:tcPr/>
                </a:tc>
              </a:tr>
              <a:tr h="456662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r>
                        <a:rPr lang="en-US" baseline="0" dirty="0" smtClean="0"/>
                        <a:t> , Scandinavian countries far ahead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Uncontrolled burning of waste for volume reduction is common </a:t>
                      </a:r>
                      <a:endParaRPr lang="en-US" dirty="0"/>
                    </a:p>
                  </a:txBody>
                  <a:tcPr/>
                </a:tc>
              </a:tr>
              <a:tr h="3803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123666" y="47026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Note</a:t>
            </a:r>
          </a:p>
          <a:p>
            <a:r>
              <a:rPr lang="en-US" dirty="0"/>
              <a:t>Incineration trades and emission higher in Developed Countries </a:t>
            </a:r>
          </a:p>
        </p:txBody>
      </p:sp>
    </p:spTree>
    <p:extLst>
      <p:ext uri="{BB962C8B-B14F-4D97-AF65-F5344CB8AC3E}">
        <p14:creationId xmlns:p14="http://schemas.microsoft.com/office/powerpoint/2010/main" val="3004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FOOD WASTE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Energy from Food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Food contains energy in the form of “Carbohydrate” – Carbon, Hydrogen and Oxygen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Food Wastes (Impacts on CO2)</a:t>
            </a:r>
          </a:p>
          <a:p>
            <a:pPr>
              <a:buFontTx/>
              <a:buChar char="-"/>
            </a:pPr>
            <a:r>
              <a:rPr lang="en-US" dirty="0"/>
              <a:t>Carbon dioxide </a:t>
            </a:r>
            <a:r>
              <a:rPr lang="en-US" dirty="0" smtClean="0"/>
              <a:t>(CO2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Methane (CH4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Recycling and Reuse</a:t>
            </a:r>
          </a:p>
          <a:p>
            <a:pPr>
              <a:buFontTx/>
              <a:buChar char="-"/>
            </a:pPr>
            <a:r>
              <a:rPr lang="en-US" dirty="0" smtClean="0"/>
              <a:t>Composting (organic waste)</a:t>
            </a:r>
          </a:p>
          <a:p>
            <a:pPr>
              <a:buFontTx/>
              <a:buChar char="-"/>
            </a:pPr>
            <a:r>
              <a:rPr lang="en-US" dirty="0" smtClean="0"/>
              <a:t>Recycling paper, plastics, metals</a:t>
            </a:r>
          </a:p>
          <a:p>
            <a:pPr>
              <a:buFontTx/>
              <a:buChar char="-"/>
            </a:pPr>
            <a:r>
              <a:rPr lang="en-US" dirty="0" smtClean="0"/>
              <a:t>Helps reduce GHGs and methane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886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Municipal Waste Management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Waste to Energy (</a:t>
            </a:r>
            <a:r>
              <a:rPr lang="en-US" dirty="0" smtClean="0"/>
              <a:t>W2E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Any waste treatment that produces energy or heat from Waste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Waste Pathways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Incineration and Landfill to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169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588</TotalTime>
  <Words>812</Words>
  <Application>Microsoft Macintosh PowerPoint</Application>
  <PresentationFormat>Custom</PresentationFormat>
  <Paragraphs>123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Retrospect</vt:lpstr>
      <vt:lpstr>Climate Change Seminar </vt:lpstr>
      <vt:lpstr>Mitigation from Waste Management</vt:lpstr>
      <vt:lpstr>Waste and Climate Change….some facts</vt:lpstr>
      <vt:lpstr>Global GHG emission </vt:lpstr>
      <vt:lpstr>Global GHG emission </vt:lpstr>
      <vt:lpstr>MSW Technologies and GHG</vt:lpstr>
      <vt:lpstr>Regional GHGs Trends (Incineration)</vt:lpstr>
      <vt:lpstr>FOOD WASTE</vt:lpstr>
      <vt:lpstr>Municipal Waste Management </vt:lpstr>
      <vt:lpstr>Disposal Options: Why W2E is attractive?</vt:lpstr>
      <vt:lpstr>W2E Examples</vt:lpstr>
      <vt:lpstr>WTE Examples</vt:lpstr>
      <vt:lpstr>One W2E Project in China (name withheld)</vt:lpstr>
      <vt:lpstr>Another W2E Project</vt:lpstr>
      <vt:lpstr>WTE Projects (Thailand/selected)</vt:lpstr>
      <vt:lpstr>Landfill Closure Project (India)</vt:lpstr>
      <vt:lpstr>Circular Economy</vt:lpstr>
      <vt:lpstr>3R…….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 Economy</dc:title>
  <dc:creator>AIT-DAF</dc:creator>
  <cp:lastModifiedBy>BINDU LOHANI</cp:lastModifiedBy>
  <cp:revision>29</cp:revision>
  <dcterms:created xsi:type="dcterms:W3CDTF">2019-01-19T04:25:54Z</dcterms:created>
  <dcterms:modified xsi:type="dcterms:W3CDTF">2019-01-24T10:03:16Z</dcterms:modified>
</cp:coreProperties>
</file>