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sldIdLst>
    <p:sldId id="303" r:id="rId2"/>
    <p:sldId id="333" r:id="rId3"/>
    <p:sldId id="334" r:id="rId4"/>
    <p:sldId id="337" r:id="rId5"/>
    <p:sldId id="336" r:id="rId6"/>
    <p:sldId id="267" r:id="rId7"/>
    <p:sldId id="279" r:id="rId8"/>
    <p:sldId id="347" r:id="rId9"/>
    <p:sldId id="308" r:id="rId10"/>
    <p:sldId id="331" r:id="rId11"/>
    <p:sldId id="342" r:id="rId12"/>
    <p:sldId id="340" r:id="rId13"/>
    <p:sldId id="341" r:id="rId14"/>
    <p:sldId id="326" r:id="rId15"/>
    <p:sldId id="327" r:id="rId16"/>
    <p:sldId id="338" r:id="rId17"/>
    <p:sldId id="339" r:id="rId18"/>
    <p:sldId id="345" r:id="rId19"/>
    <p:sldId id="346" r:id="rId20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6" autoAdjust="0"/>
    <p:restoredTop sz="93069" autoAdjust="0"/>
  </p:normalViewPr>
  <p:slideViewPr>
    <p:cSldViewPr>
      <p:cViewPr varScale="1">
        <p:scale>
          <a:sx n="98" d="100"/>
          <a:sy n="98" d="100"/>
        </p:scale>
        <p:origin x="16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404D6A7-0DF4-4570-B9F9-4A839E546CFE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76946E7-BD9D-4A3B-BE72-38CE752FEF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15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3654-E3CA-488B-A285-18B45BAD5B11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B773-EDB8-411B-B0AD-93D340F8FE8C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32F4-6961-4DCD-870A-100274E9C812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AD7C-A914-4AA6-B667-F852B49E7EEC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3301-FE4B-48D4-93C5-E5820A2C928B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C9DE-D70F-45A2-800A-A571CE43C716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B7B1-4086-4584-8142-DA1C51FBB2DB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1B58-8C80-479E-AF92-492BFBFE3F04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0793-ED34-48AE-8E8D-B7545FD8662C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F7FE-E510-4D71-9591-5B4122E8FD56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7EB7-E09B-4EBF-AF0B-5CF3399E96B5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5D4D33-0B66-4E6B-BB0C-FCF2DD0B6523}" type="datetime1">
              <a:rPr lang="en-US" smtClean="0"/>
              <a:pPr/>
              <a:t>1/24/19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953000"/>
            <a:ext cx="6400800" cy="1600200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Dr. P. Abdul Salam</a:t>
            </a:r>
          </a:p>
          <a:p>
            <a:pPr algn="r"/>
            <a:r>
              <a:rPr lang="en-GB" dirty="0"/>
              <a:t>Energy Field of Study</a:t>
            </a:r>
          </a:p>
          <a:p>
            <a:pPr algn="r"/>
            <a:r>
              <a:rPr lang="en-GB" dirty="0"/>
              <a:t>Asian Institute of Technology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Bioenergy for Climate Change Mitigation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3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0FFD0-6F68-440D-B7EE-A5957B9E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9866A8-2D13-4709-BCEF-98CB33A9FE7C}"/>
              </a:ext>
            </a:extLst>
          </p:cNvPr>
          <p:cNvSpPr txBox="1">
            <a:spLocks/>
          </p:cNvSpPr>
          <p:nvPr/>
        </p:nvSpPr>
        <p:spPr>
          <a:xfrm>
            <a:off x="383611" y="195378"/>
            <a:ext cx="8445498" cy="938719"/>
          </a:xfrm>
          <a:prstGeom prst="rect">
            <a:avLst/>
          </a:prstGeom>
        </p:spPr>
        <p:txBody>
          <a:bodyPr wrap="square" bIns="9144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dirty="0">
                <a:solidFill>
                  <a:srgbClr val="696464"/>
                </a:solidFill>
                <a:latin typeface="Copperplate Gothic Light" pitchFamily="34" charset="0"/>
              </a:rPr>
              <a:t>BECCS: Potential Feedstocks, technologies and sequestration methods</a:t>
            </a:r>
            <a:endParaRPr lang="en-US" sz="26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D24266-E3A7-48E0-977E-A55BD9369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562100"/>
            <a:ext cx="8920113" cy="4648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328CDB-1B52-4B3A-B36B-3F1EFE60D03E}"/>
              </a:ext>
            </a:extLst>
          </p:cNvPr>
          <p:cNvSpPr/>
          <p:nvPr/>
        </p:nvSpPr>
        <p:spPr>
          <a:xfrm>
            <a:off x="987004" y="6316925"/>
            <a:ext cx="52922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THE NATIONAL ACADEMIES of SCIENCE, ENGINEERING &amp; MEDICINE, 2018</a:t>
            </a:r>
          </a:p>
        </p:txBody>
      </p:sp>
    </p:spTree>
    <p:extLst>
      <p:ext uri="{BB962C8B-B14F-4D97-AF65-F5344CB8AC3E}">
        <p14:creationId xmlns:p14="http://schemas.microsoft.com/office/powerpoint/2010/main" val="271907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D0C4A-01FB-46E1-B86C-78FA122F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453DB64-E5CA-4411-8E0D-024ABD7006C3}"/>
              </a:ext>
            </a:extLst>
          </p:cNvPr>
          <p:cNvSpPr txBox="1">
            <a:spLocks/>
          </p:cNvSpPr>
          <p:nvPr/>
        </p:nvSpPr>
        <p:spPr>
          <a:xfrm>
            <a:off x="397178" y="163537"/>
            <a:ext cx="8445498" cy="1000274"/>
          </a:xfrm>
          <a:prstGeom prst="rect">
            <a:avLst/>
          </a:prstGeom>
        </p:spPr>
        <p:txBody>
          <a:bodyPr wrap="square" bIns="9144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696464"/>
                </a:solidFill>
                <a:latin typeface="Copperplate Gothic Light" pitchFamily="34" charset="0"/>
              </a:rPr>
              <a:t>ABECCS: Algae with Bioenergy with Carbon Capture and Storage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6DD6B67-A8DF-4F3A-BDFE-513DA416C5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5061" y="1409700"/>
            <a:ext cx="5465981" cy="50292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BECCS has been criticized for threatening land and water resources that support natural forests and agriculture production.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Microalgae can be a solution of this challenge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Microalgae can be produced using seawater, freshwater, wastewater, grown faster and shorter cycle than land crops and in areas unsuitable for agriculture.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Microalgae has emerged as a promising source for food and biofuels.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main drawback is that still now cost of algae production is high.</a:t>
            </a:r>
            <a:endParaRPr lang="th-TH" altLang="en-US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" name="Picture 9" descr="A large building&#10;&#10;Description automatically generated">
            <a:extLst>
              <a:ext uri="{FF2B5EF4-FFF2-40B4-BE49-F238E27FC236}">
                <a16:creationId xmlns:a16="http://schemas.microsoft.com/office/drawing/2014/main" id="{E0691AA7-8D20-48B0-82C7-8B735D06A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38" y="1184913"/>
            <a:ext cx="3198738" cy="2154252"/>
          </a:xfrm>
          <a:prstGeom prst="rect">
            <a:avLst/>
          </a:prstGeom>
        </p:spPr>
      </p:pic>
      <p:pic>
        <p:nvPicPr>
          <p:cNvPr id="12" name="Picture 11" descr="A picture containing sky, outdoor, ground, fence&#10;&#10;Description automatically generated">
            <a:extLst>
              <a:ext uri="{FF2B5EF4-FFF2-40B4-BE49-F238E27FC236}">
                <a16:creationId xmlns:a16="http://schemas.microsoft.com/office/drawing/2014/main" id="{CF3B75A1-A890-414B-995A-42877BE69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60" y="3729599"/>
            <a:ext cx="3195711" cy="23861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AB17B7F-3307-4EF6-B3A5-AACE1C1619D0}"/>
              </a:ext>
            </a:extLst>
          </p:cNvPr>
          <p:cNvSpPr/>
          <p:nvPr/>
        </p:nvSpPr>
        <p:spPr>
          <a:xfrm>
            <a:off x="5911820" y="3360267"/>
            <a:ext cx="2662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Microalgae cultivation in PBR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4F18F6-05A3-444F-95E5-E22EDBAE168B}"/>
              </a:ext>
            </a:extLst>
          </p:cNvPr>
          <p:cNvSpPr/>
          <p:nvPr/>
        </p:nvSpPr>
        <p:spPr>
          <a:xfrm>
            <a:off x="5678034" y="6188612"/>
            <a:ext cx="317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Microalgae cultivation in open pond</a:t>
            </a:r>
          </a:p>
        </p:txBody>
      </p:sp>
    </p:spTree>
    <p:extLst>
      <p:ext uri="{BB962C8B-B14F-4D97-AF65-F5344CB8AC3E}">
        <p14:creationId xmlns:p14="http://schemas.microsoft.com/office/powerpoint/2010/main" val="340822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C5565-81A9-482C-B149-A66B8F6A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DBEA72-C3D2-46BA-99B7-A58E053996F6}"/>
              </a:ext>
            </a:extLst>
          </p:cNvPr>
          <p:cNvSpPr txBox="1">
            <a:spLocks/>
          </p:cNvSpPr>
          <p:nvPr/>
        </p:nvSpPr>
        <p:spPr>
          <a:xfrm>
            <a:off x="374904" y="190500"/>
            <a:ext cx="8445498" cy="1000274"/>
          </a:xfrm>
          <a:prstGeom prst="rect">
            <a:avLst/>
          </a:prstGeom>
        </p:spPr>
        <p:txBody>
          <a:bodyPr wrap="square" bIns="9144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696464"/>
                </a:solidFill>
                <a:latin typeface="Copperplate Gothic Light" pitchFamily="34" charset="0"/>
              </a:rPr>
              <a:t>Emission reduction potential &amp; electricity cost of different BECCS</a:t>
            </a: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6E1125-EAEE-4D18-9C15-1D239868A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" y="1173480"/>
            <a:ext cx="8992855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1C1FCA-5FF8-4DD4-BB68-2EDECF7A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9BA9B6-B306-4025-B6FF-B1538E42D090}"/>
              </a:ext>
            </a:extLst>
          </p:cNvPr>
          <p:cNvSpPr txBox="1">
            <a:spLocks/>
          </p:cNvSpPr>
          <p:nvPr/>
        </p:nvSpPr>
        <p:spPr>
          <a:xfrm>
            <a:off x="374904" y="190500"/>
            <a:ext cx="8445498" cy="1000274"/>
          </a:xfrm>
          <a:prstGeom prst="rect">
            <a:avLst/>
          </a:prstGeom>
        </p:spPr>
        <p:txBody>
          <a:bodyPr wrap="square" bIns="9144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696464"/>
                </a:solidFill>
                <a:latin typeface="Copperplate Gothic Light" pitchFamily="34" charset="0"/>
              </a:rPr>
              <a:t>Emission reduction potential &amp; electricity cost of different BECCS</a:t>
            </a: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0EED75-52BB-4374-9872-289CA332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" y="1189602"/>
            <a:ext cx="8952381" cy="3687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D0D287-238E-44E5-8B6B-11F2F2EDF4CA}"/>
              </a:ext>
            </a:extLst>
          </p:cNvPr>
          <p:cNvSpPr/>
          <p:nvPr/>
        </p:nvSpPr>
        <p:spPr>
          <a:xfrm>
            <a:off x="2743200" y="6248400"/>
            <a:ext cx="525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Gough and Upham, 2010</a:t>
            </a:r>
          </a:p>
        </p:txBody>
      </p:sp>
    </p:spTree>
    <p:extLst>
      <p:ext uri="{BB962C8B-B14F-4D97-AF65-F5344CB8AC3E}">
        <p14:creationId xmlns:p14="http://schemas.microsoft.com/office/powerpoint/2010/main" val="29730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9B7146-FC43-4E8A-81E5-47081BF0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44AA8D-0524-48D4-AFE2-6B1886B1445D}"/>
              </a:ext>
            </a:extLst>
          </p:cNvPr>
          <p:cNvSpPr txBox="1">
            <a:spLocks/>
          </p:cNvSpPr>
          <p:nvPr/>
        </p:nvSpPr>
        <p:spPr>
          <a:xfrm>
            <a:off x="685800" y="230713"/>
            <a:ext cx="7772400" cy="569387"/>
          </a:xfrm>
          <a:prstGeom prst="rect">
            <a:avLst/>
          </a:prstGeom>
        </p:spPr>
        <p:txBody>
          <a:bodyPr wrap="square" bIns="9144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2800" dirty="0">
                <a:solidFill>
                  <a:srgbClr val="696464"/>
                </a:solidFill>
                <a:latin typeface="Copperplate Gothic Light" pitchFamily="34" charset="0"/>
              </a:rPr>
              <a:t> global BECCS operational projects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0C83ECC-2665-4E8D-B83B-23BD59F19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371600"/>
            <a:ext cx="8997696" cy="4267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1F7F9D-3B3F-42F1-ACD1-A7B1B42F0A24}"/>
              </a:ext>
            </a:extLst>
          </p:cNvPr>
          <p:cNvSpPr/>
          <p:nvPr/>
        </p:nvSpPr>
        <p:spPr>
          <a:xfrm>
            <a:off x="6856723" y="6298168"/>
            <a:ext cx="215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(Source: Kemper 2015)</a:t>
            </a:r>
          </a:p>
        </p:txBody>
      </p:sp>
    </p:spTree>
    <p:extLst>
      <p:ext uri="{BB962C8B-B14F-4D97-AF65-F5344CB8AC3E}">
        <p14:creationId xmlns:p14="http://schemas.microsoft.com/office/powerpoint/2010/main" val="221429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DCB71-442A-4CC0-8789-69932CC3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B2760F-9E31-4473-AD9A-FC581CCB0E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991600" cy="569387"/>
          </a:xfrm>
          <a:prstGeom prst="rect">
            <a:avLst/>
          </a:prstGeom>
        </p:spPr>
        <p:txBody>
          <a:bodyPr wrap="square" bIns="9144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2800" dirty="0">
                <a:solidFill>
                  <a:srgbClr val="696464"/>
                </a:solidFill>
                <a:latin typeface="Copperplate Gothic Light" pitchFamily="34" charset="0"/>
              </a:rPr>
              <a:t> </a:t>
            </a:r>
            <a:r>
              <a:rPr lang="en-GB" sz="2400" dirty="0">
                <a:solidFill>
                  <a:srgbClr val="696464"/>
                </a:solidFill>
                <a:latin typeface="Copperplate Gothic Light" pitchFamily="34" charset="0"/>
              </a:rPr>
              <a:t>global BECCS planned/under evaluation  projects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6A8180-02B5-40DD-B1C4-F5D669565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0" y="569388"/>
            <a:ext cx="9014917" cy="57921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BB8565-42DC-48B1-8F57-FF42D6D0311A}"/>
              </a:ext>
            </a:extLst>
          </p:cNvPr>
          <p:cNvSpPr/>
          <p:nvPr/>
        </p:nvSpPr>
        <p:spPr>
          <a:xfrm>
            <a:off x="6824837" y="6311650"/>
            <a:ext cx="215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(Source: Kemper 2015)</a:t>
            </a:r>
          </a:p>
        </p:txBody>
      </p:sp>
    </p:spTree>
    <p:extLst>
      <p:ext uri="{BB962C8B-B14F-4D97-AF65-F5344CB8AC3E}">
        <p14:creationId xmlns:p14="http://schemas.microsoft.com/office/powerpoint/2010/main" val="407128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6BA90-68E7-4D97-B863-40D56747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6B87E3-D48C-4EB8-A14F-B832B9C8A3B7}"/>
              </a:ext>
            </a:extLst>
          </p:cNvPr>
          <p:cNvSpPr txBox="1">
            <a:spLocks/>
          </p:cNvSpPr>
          <p:nvPr/>
        </p:nvSpPr>
        <p:spPr>
          <a:xfrm>
            <a:off x="380999" y="693604"/>
            <a:ext cx="8418263" cy="48736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latin typeface="Copperplate Gothic Light" pitchFamily="34" charset="0"/>
              </a:rPr>
              <a:t>Importance of </a:t>
            </a:r>
            <a:r>
              <a:rPr lang="en-GB" sz="2800" b="1" dirty="0" err="1">
                <a:latin typeface="Copperplate Gothic Light" pitchFamily="34" charset="0"/>
              </a:rPr>
              <a:t>Beccs</a:t>
            </a:r>
            <a:r>
              <a:rPr lang="en-GB" sz="2800" b="1" dirty="0">
                <a:latin typeface="Copperplate Gothic Light" pitchFamily="34" charset="0"/>
              </a:rPr>
              <a:t>: </a:t>
            </a:r>
          </a:p>
          <a:p>
            <a:pPr algn="ctr"/>
            <a:r>
              <a:rPr lang="en-GB" sz="2400" b="1" dirty="0">
                <a:latin typeface="Copperplate Gothic Light" pitchFamily="34" charset="0"/>
              </a:rPr>
              <a:t>Different mitigation strategies in IPCC SR1.5</a:t>
            </a:r>
          </a:p>
        </p:txBody>
      </p:sp>
      <p:pic>
        <p:nvPicPr>
          <p:cNvPr id="7" name="Picture 6" descr="A screenshot of a map&#10;&#10;Description automatically generated">
            <a:extLst>
              <a:ext uri="{FF2B5EF4-FFF2-40B4-BE49-F238E27FC236}">
                <a16:creationId xmlns:a16="http://schemas.microsoft.com/office/drawing/2014/main" id="{0C453B04-6E67-4AED-981C-85CA033D7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1180966"/>
            <a:ext cx="5925377" cy="49917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D8C2A4-119D-4B75-A2B3-54E4C99F99AC}"/>
              </a:ext>
            </a:extLst>
          </p:cNvPr>
          <p:cNvSpPr/>
          <p:nvPr/>
        </p:nvSpPr>
        <p:spPr>
          <a:xfrm>
            <a:off x="6172200" y="1313806"/>
            <a:ext cx="262706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Different mitigation strategies can achieve the net emissions reductions that would be required to follow a pathway that limits global warming to 1.5°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3908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7C5894-C1A4-49E7-BC3C-98F54A82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5BA1E8-1D37-4545-AA58-CD2E3600D407}"/>
              </a:ext>
            </a:extLst>
          </p:cNvPr>
          <p:cNvSpPr txBox="1">
            <a:spLocks/>
          </p:cNvSpPr>
          <p:nvPr/>
        </p:nvSpPr>
        <p:spPr>
          <a:xfrm>
            <a:off x="1676400" y="693604"/>
            <a:ext cx="6787896" cy="48736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Copperplate Gothic Light" pitchFamily="34" charset="0"/>
              </a:rPr>
              <a:t>Different mitigation strategies in IPCC SR1.5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0C64D51E-E74C-47BE-8C42-C73890C8C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0" y="1357653"/>
            <a:ext cx="5923809" cy="47809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9CDB7A-4F28-4E0F-BD7C-FBA9D457501D}"/>
              </a:ext>
            </a:extLst>
          </p:cNvPr>
          <p:cNvSpPr/>
          <p:nvPr/>
        </p:nvSpPr>
        <p:spPr>
          <a:xfrm>
            <a:off x="5943600" y="1363515"/>
            <a:ext cx="2895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 pathways use Carbon Dioxide Removal (CDR), but the amount varies across pathways. The importance of BECCS is highlighted in scenario of P2, P3 and P4.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7519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09B6C8-D0AB-40DF-9458-BA52C872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3708F9-B51D-406B-BE77-38628CC196AB}"/>
              </a:ext>
            </a:extLst>
          </p:cNvPr>
          <p:cNvSpPr txBox="1">
            <a:spLocks/>
          </p:cNvSpPr>
          <p:nvPr/>
        </p:nvSpPr>
        <p:spPr>
          <a:xfrm>
            <a:off x="260604" y="773974"/>
            <a:ext cx="8674098" cy="5410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BECCS uses existing technologies for biomass energy conversion coupled to carbon capture and sequestration.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>
                <a:ea typeface="ＭＳ Ｐゴシック" panose="020B0600070205080204" pitchFamily="34" charset="-128"/>
              </a:rPr>
              <a:t>There were several BECCS projects reported globally, however, none of these were commercialized plants.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 BECCS is not a mature technology as it lacks sufficient research and development investments.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The countries attempted to set up BECCS projects are: United States (Kansas, Texas, Illinois, North Dakota, Ohio, Washington), Netherlands, Sweden (</a:t>
            </a:r>
            <a:r>
              <a:rPr lang="en-US" sz="2800" dirty="0" err="1"/>
              <a:t>Domsjo</a:t>
            </a:r>
            <a:r>
              <a:rPr lang="en-US" sz="2800" dirty="0"/>
              <a:t>, Norrkoping, </a:t>
            </a:r>
            <a:r>
              <a:rPr lang="en-US" sz="2800" dirty="0" err="1"/>
              <a:t>Skane</a:t>
            </a:r>
            <a:r>
              <a:rPr lang="en-US" sz="2800" dirty="0"/>
              <a:t>), Brazil, France (</a:t>
            </a:r>
            <a:r>
              <a:rPr lang="en-US" sz="2800" dirty="0" err="1"/>
              <a:t>Artenay</a:t>
            </a:r>
            <a:r>
              <a:rPr lang="en-US" sz="2800" dirty="0"/>
              <a:t>), Germany (</a:t>
            </a:r>
            <a:r>
              <a:rPr lang="en-US" sz="2800" dirty="0" err="1"/>
              <a:t>Ketzin</a:t>
            </a:r>
            <a:r>
              <a:rPr lang="en-US" sz="2800" dirty="0"/>
              <a:t>), and Tanzania (Rufiji).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 current largest BECCS research project is in </a:t>
            </a:r>
            <a:r>
              <a:rPr lang="en-US" sz="2800" dirty="0" err="1"/>
              <a:t>Illionois</a:t>
            </a:r>
            <a:r>
              <a:rPr lang="en-US" sz="2800" dirty="0"/>
              <a:t> and is expected to inject 3.6 MtCO</a:t>
            </a:r>
            <a:r>
              <a:rPr lang="en-US" sz="2800" baseline="-25000" dirty="0"/>
              <a:t>2</a:t>
            </a:r>
            <a:r>
              <a:rPr lang="en-US" sz="2800" dirty="0"/>
              <a:t>/year into the ground.</a:t>
            </a:r>
            <a:br>
              <a:rPr lang="en-US" sz="2800" dirty="0"/>
            </a:br>
            <a:br>
              <a:rPr lang="en-US" sz="2800" dirty="0"/>
            </a:br>
            <a:endParaRPr lang="th-TH" altLang="en-US" sz="28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27930FA-7919-4305-85CC-7FA29B135BD1}"/>
              </a:ext>
            </a:extLst>
          </p:cNvPr>
          <p:cNvSpPr txBox="1">
            <a:spLocks/>
          </p:cNvSpPr>
          <p:nvPr/>
        </p:nvSpPr>
        <p:spPr>
          <a:xfrm>
            <a:off x="374904" y="190500"/>
            <a:ext cx="8445498" cy="569387"/>
          </a:xfrm>
          <a:prstGeom prst="rect">
            <a:avLst/>
          </a:prstGeom>
        </p:spPr>
        <p:txBody>
          <a:bodyPr wrap="square" bIns="9144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696464"/>
                </a:solidFill>
                <a:latin typeface="Copperplate Gothic Light" pitchFamily="34" charset="0"/>
              </a:rPr>
              <a:t>Current status of BECCS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6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0F6EE-DBE1-41E0-A2C0-C7A56AA5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ACDCFD-E41E-44C0-BF3A-18C4CAE1C52E}"/>
              </a:ext>
            </a:extLst>
          </p:cNvPr>
          <p:cNvSpPr txBox="1">
            <a:spLocks/>
          </p:cNvSpPr>
          <p:nvPr/>
        </p:nvSpPr>
        <p:spPr>
          <a:xfrm>
            <a:off x="408901" y="190500"/>
            <a:ext cx="8445498" cy="1000274"/>
          </a:xfrm>
          <a:prstGeom prst="rect">
            <a:avLst/>
          </a:prstGeom>
        </p:spPr>
        <p:txBody>
          <a:bodyPr wrap="square" bIns="91440" anchor="b" anchorCtr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696464"/>
                </a:solidFill>
                <a:latin typeface="Copperplate Gothic Light" pitchFamily="34" charset="0"/>
              </a:rPr>
              <a:t>Challenges of implementing BECCS projects 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119E2A8-765C-41A7-94E2-760DE3A4639C}"/>
              </a:ext>
            </a:extLst>
          </p:cNvPr>
          <p:cNvSpPr txBox="1">
            <a:spLocks/>
          </p:cNvSpPr>
          <p:nvPr/>
        </p:nvSpPr>
        <p:spPr>
          <a:xfrm>
            <a:off x="146304" y="1376294"/>
            <a:ext cx="8851392" cy="547672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Main challenges are as follows: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Fluctuating/lower price on carbon.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The absence of recognizing “negative emissions” in the existing CO</a:t>
            </a:r>
            <a:r>
              <a:rPr lang="en-US" sz="3600" baseline="-25000" dirty="0"/>
              <a:t>2</a:t>
            </a:r>
            <a:r>
              <a:rPr lang="en-US" sz="3600" dirty="0"/>
              <a:t> reduction incentive schemes (e.g., EU ETS), and hence adequate incentives for capturing CO</a:t>
            </a:r>
            <a:r>
              <a:rPr lang="en-US" sz="3600" baseline="-25000" dirty="0"/>
              <a:t>2</a:t>
            </a:r>
            <a:r>
              <a:rPr lang="en-US" sz="3600" dirty="0"/>
              <a:t> do not exist on a global basis.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Providing an adequate supply of biomass and the high cost of CCS.</a:t>
            </a:r>
          </a:p>
        </p:txBody>
      </p:sp>
    </p:spTree>
    <p:extLst>
      <p:ext uri="{BB962C8B-B14F-4D97-AF65-F5344CB8AC3E}">
        <p14:creationId xmlns:p14="http://schemas.microsoft.com/office/powerpoint/2010/main" val="131667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441C5-787C-47D7-840B-D3CD7182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4767C9-DB1C-4EF6-A569-47CFD27ADAB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" y="1524000"/>
            <a:ext cx="9039780" cy="437982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9A19F6-8EBE-4D68-B7BD-0AA263B0DB96}"/>
              </a:ext>
            </a:extLst>
          </p:cNvPr>
          <p:cNvSpPr/>
          <p:nvPr/>
        </p:nvSpPr>
        <p:spPr>
          <a:xfrm>
            <a:off x="-122765" y="249901"/>
            <a:ext cx="93895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696464"/>
                </a:solidFill>
                <a:latin typeface="Copperplate Gothic Light" pitchFamily="34" charset="0"/>
                <a:ea typeface="+mj-ea"/>
                <a:cs typeface="+mj-cs"/>
              </a:rPr>
              <a:t>Share of renewable energy, 2016</a:t>
            </a:r>
            <a:endParaRPr lang="en-US" sz="2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C07BE-1FB5-47B6-BFF9-9CE5F36B6B5B}"/>
              </a:ext>
            </a:extLst>
          </p:cNvPr>
          <p:cNvSpPr/>
          <p:nvPr/>
        </p:nvSpPr>
        <p:spPr>
          <a:xfrm>
            <a:off x="74912" y="914400"/>
            <a:ext cx="8918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Total energy consumption in 2016 was 362.5 exajoules (EJ)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9CC7D-0431-6D41-9EB6-9115B323428B}"/>
              </a:ext>
            </a:extLst>
          </p:cNvPr>
          <p:cNvSpPr txBox="1"/>
          <p:nvPr/>
        </p:nvSpPr>
        <p:spPr>
          <a:xfrm>
            <a:off x="6019800" y="62103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REN21, 2018</a:t>
            </a:r>
          </a:p>
        </p:txBody>
      </p:sp>
    </p:spTree>
    <p:extLst>
      <p:ext uri="{BB962C8B-B14F-4D97-AF65-F5344CB8AC3E}">
        <p14:creationId xmlns:p14="http://schemas.microsoft.com/office/powerpoint/2010/main" val="234556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F7D4F7-4ADC-4C79-A47F-CF3C7C96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535CA9E-FF70-4B69-B45B-032C972B5D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4892" y="3505200"/>
            <a:ext cx="8607438" cy="2514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ＭＳ Ｐゴシック" panose="020B0600070205080204" pitchFamily="34" charset="-128"/>
              </a:rPr>
              <a:t>In developing countries biomass: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provides basic energy requirements for cooking and heating of rural house holds.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accounts for 20-90% of the total energy consumption.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ＭＳ Ｐゴシック" panose="020B0600070205080204" pitchFamily="34" charset="-128"/>
              </a:rPr>
              <a:t>Biomass is a renewable source and carbon neutral.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424816-7615-4B10-8C53-D109ADD8B510}"/>
              </a:ext>
            </a:extLst>
          </p:cNvPr>
          <p:cNvSpPr/>
          <p:nvPr/>
        </p:nvSpPr>
        <p:spPr>
          <a:xfrm>
            <a:off x="-122765" y="249901"/>
            <a:ext cx="93895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696464"/>
                </a:solidFill>
                <a:latin typeface="Copperplate Gothic Light" pitchFamily="34" charset="0"/>
                <a:ea typeface="+mj-ea"/>
                <a:cs typeface="+mj-cs"/>
              </a:rPr>
              <a:t>Biomass Consumption</a:t>
            </a:r>
            <a:endParaRPr lang="en-US" sz="2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3C303-C918-AC42-9661-70871073D2AA}"/>
              </a:ext>
            </a:extLst>
          </p:cNvPr>
          <p:cNvSpPr/>
          <p:nvPr/>
        </p:nvSpPr>
        <p:spPr>
          <a:xfrm>
            <a:off x="231762" y="914400"/>
            <a:ext cx="89188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Bioenergy contributed an estimated 12.8% (46.4 EJ) to total final energy consumption in 2016 (including traditional biomass)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Modern bioenergy (excluding the traditional use of biomass) contributed 5% to final energy consumption.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560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A651C-D326-4966-B3B3-5BF040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38E6C4-3C66-49E8-8843-AC03F5D1646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" y="1295400"/>
            <a:ext cx="8927262" cy="445312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3D957-EEC8-4101-A8A1-C2415F3CBCDB}"/>
              </a:ext>
            </a:extLst>
          </p:cNvPr>
          <p:cNvSpPr/>
          <p:nvPr/>
        </p:nvSpPr>
        <p:spPr>
          <a:xfrm>
            <a:off x="-122765" y="249901"/>
            <a:ext cx="93895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696464"/>
                </a:solidFill>
                <a:latin typeface="Copperplate Gothic Light" pitchFamily="34" charset="0"/>
                <a:ea typeface="+mj-ea"/>
                <a:cs typeface="+mj-cs"/>
              </a:rPr>
              <a:t>Biomass Conversion Technologies &amp; products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89489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FD19F-7446-4EB3-8E37-6CA5AB41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914CA-F704-43C9-8B67-E76EFD50B5F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524681C8-6A6C-4039-865B-078487D8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4" y="838200"/>
            <a:ext cx="7905651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D2995A-4C3E-4D32-AC5A-5BC891EC5DD1}"/>
              </a:ext>
            </a:extLst>
          </p:cNvPr>
          <p:cNvSpPr/>
          <p:nvPr/>
        </p:nvSpPr>
        <p:spPr>
          <a:xfrm>
            <a:off x="-122765" y="249901"/>
            <a:ext cx="93895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696464"/>
                </a:solidFill>
                <a:latin typeface="Copperplate Gothic Light" pitchFamily="34" charset="0"/>
                <a:ea typeface="+mj-ea"/>
                <a:cs typeface="+mj-cs"/>
              </a:rPr>
              <a:t>Biomass Conversion Technologies &amp; Applications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33310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87362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Copperplate Gothic Light" pitchFamily="34" charset="0"/>
              </a:rPr>
              <a:t>Lifecycle GHG Emissions</a:t>
            </a:r>
          </a:p>
        </p:txBody>
      </p:sp>
      <p:pic>
        <p:nvPicPr>
          <p:cNvPr id="8" name="Picture 2" descr="C:\Users\Melinda\Desktop\lca_harm_over_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50" b="26742"/>
          <a:stretch>
            <a:fillRect/>
          </a:stretch>
        </p:blipFill>
        <p:spPr bwMode="auto">
          <a:xfrm>
            <a:off x="-228600" y="990600"/>
            <a:ext cx="9536502" cy="5105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419600" y="6488668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http://www.nrel.gov/analysis/sustain_lca_results.html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296400" cy="487362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latin typeface="Copperplate Gothic Light" pitchFamily="34" charset="0"/>
              </a:rPr>
              <a:t>RCP: Representative Concentration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64886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Source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: IPCC AR5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00" y="762000"/>
            <a:ext cx="886522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7261-3F52-F348-8B18-9ECAE29E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Bio-Energy with Carbon Capture and Storage (BECCS)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3D7B2-61E3-DD40-A7F3-03307520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C1435-CECB-B24E-BDBC-CEEFC9395FB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66800" y="2514600"/>
            <a:ext cx="7772400" cy="2362200"/>
          </a:xfrm>
        </p:spPr>
        <p:txBody>
          <a:bodyPr>
            <a:normAutofit/>
          </a:bodyPr>
          <a:lstStyle/>
          <a:p>
            <a:r>
              <a:rPr lang="en-US" sz="4400" dirty="0"/>
              <a:t>Bioenergy combined with Carbon Capture and Storage (BECCS) is the only option for negative emission.</a:t>
            </a:r>
          </a:p>
        </p:txBody>
      </p:sp>
    </p:spTree>
    <p:extLst>
      <p:ext uri="{BB962C8B-B14F-4D97-AF65-F5344CB8AC3E}">
        <p14:creationId xmlns:p14="http://schemas.microsoft.com/office/powerpoint/2010/main" val="183485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5A45DC-76CF-4F3C-99BE-5F7EE183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918969-9CC4-4FCB-9F99-F9E2410F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409"/>
            <a:ext cx="777240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696464"/>
                </a:solidFill>
                <a:latin typeface="Copperplate Gothic Light" pitchFamily="34" charset="0"/>
                <a:ea typeface="+mj-ea"/>
                <a:cs typeface="+mj-cs"/>
              </a:rPr>
              <a:t>What is BECCS?</a:t>
            </a: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940FAE-1755-425D-811C-50D631402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4" y="609600"/>
            <a:ext cx="7691745" cy="59142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2F1A0C-E33D-4E10-B150-272BDAAB3AA9}"/>
              </a:ext>
            </a:extLst>
          </p:cNvPr>
          <p:cNvSpPr/>
          <p:nvPr/>
        </p:nvSpPr>
        <p:spPr>
          <a:xfrm>
            <a:off x="1828800" y="64389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Gough and Upham, 2010</a:t>
            </a:r>
          </a:p>
        </p:txBody>
      </p:sp>
    </p:spTree>
    <p:extLst>
      <p:ext uri="{BB962C8B-B14F-4D97-AF65-F5344CB8AC3E}">
        <p14:creationId xmlns:p14="http://schemas.microsoft.com/office/powerpoint/2010/main" val="435489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7939</TotalTime>
  <Words>651</Words>
  <Application>Microsoft Macintosh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Copperplate Gothic Light</vt:lpstr>
      <vt:lpstr>EucrosiaUPC</vt:lpstr>
      <vt:lpstr>Franklin Gothic Book</vt:lpstr>
      <vt:lpstr>Perpetua</vt:lpstr>
      <vt:lpstr>Wingdings</vt:lpstr>
      <vt:lpstr>Wingdings 2</vt:lpstr>
      <vt:lpstr>Equity</vt:lpstr>
      <vt:lpstr>Bioenergy for Climate Change Mitigation</vt:lpstr>
      <vt:lpstr>PowerPoint Presentation</vt:lpstr>
      <vt:lpstr>PowerPoint Presentation</vt:lpstr>
      <vt:lpstr>PowerPoint Presentation</vt:lpstr>
      <vt:lpstr>PowerPoint Presentation</vt:lpstr>
      <vt:lpstr>Lifecycle GHG Emissions</vt:lpstr>
      <vt:lpstr>RCP: Representative Concentration Pathways</vt:lpstr>
      <vt:lpstr>Bio-Energy with Carbon Capture and Storage (BECCS) </vt:lpstr>
      <vt:lpstr>What is BECCS?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GHGS AND GHG INVENTORY</dc:title>
  <dc:creator>Melinda</dc:creator>
  <cp:lastModifiedBy>Microsoft Office User</cp:lastModifiedBy>
  <cp:revision>189</cp:revision>
  <cp:lastPrinted>2019-01-23T06:40:55Z</cp:lastPrinted>
  <dcterms:created xsi:type="dcterms:W3CDTF">2006-08-16T00:00:00Z</dcterms:created>
  <dcterms:modified xsi:type="dcterms:W3CDTF">2019-01-24T12:14:40Z</dcterms:modified>
</cp:coreProperties>
</file>