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9"/>
  </p:notesMasterIdLst>
  <p:sldIdLst>
    <p:sldId id="256" r:id="rId2"/>
    <p:sldId id="831" r:id="rId3"/>
    <p:sldId id="834" r:id="rId4"/>
    <p:sldId id="847" r:id="rId5"/>
    <p:sldId id="833" r:id="rId6"/>
    <p:sldId id="837" r:id="rId7"/>
    <p:sldId id="838" r:id="rId8"/>
    <p:sldId id="832" r:id="rId9"/>
    <p:sldId id="839" r:id="rId10"/>
    <p:sldId id="840" r:id="rId11"/>
    <p:sldId id="835" r:id="rId12"/>
    <p:sldId id="841" r:id="rId13"/>
    <p:sldId id="842" r:id="rId14"/>
    <p:sldId id="788" r:id="rId15"/>
    <p:sldId id="334" r:id="rId16"/>
    <p:sldId id="770" r:id="rId17"/>
    <p:sldId id="825" r:id="rId18"/>
    <p:sldId id="822" r:id="rId19"/>
    <p:sldId id="830" r:id="rId20"/>
    <p:sldId id="669" r:id="rId21"/>
    <p:sldId id="843" r:id="rId22"/>
    <p:sldId id="845" r:id="rId23"/>
    <p:sldId id="274" r:id="rId24"/>
    <p:sldId id="670" r:id="rId25"/>
    <p:sldId id="671" r:id="rId26"/>
    <p:sldId id="844" r:id="rId27"/>
    <p:sldId id="836" r:id="rId2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72" d="100"/>
          <a:sy n="72" d="100"/>
        </p:scale>
        <p:origin x="5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98430DD-A279-4CC7-8104-A049EF9D57FC}" type="doc">
      <dgm:prSet loTypeId="urn:microsoft.com/office/officeart/2005/8/layout/arrow1" loCatId="process" qsTypeId="urn:microsoft.com/office/officeart/2005/8/quickstyle/simple1" qsCatId="simple" csTypeId="urn:microsoft.com/office/officeart/2005/8/colors/colorful4" csCatId="colorful" phldr="1"/>
      <dgm:spPr/>
      <dgm:t>
        <a:bodyPr/>
        <a:lstStyle/>
        <a:p>
          <a:endParaRPr lang="en-US"/>
        </a:p>
      </dgm:t>
    </dgm:pt>
    <dgm:pt modelId="{27BD5332-77F0-4F2F-BAF6-4B427E7C6F13}">
      <dgm:prSet phldrT="[Text]"/>
      <dgm:spPr/>
      <dgm:t>
        <a:bodyPr/>
        <a:lstStyle/>
        <a:p>
          <a:r>
            <a:rPr lang="en-US" dirty="0"/>
            <a:t>Balance of payment lending </a:t>
          </a:r>
        </a:p>
      </dgm:t>
    </dgm:pt>
    <dgm:pt modelId="{9312254D-736C-4570-89DC-1E25DE295C5C}" type="parTrans" cxnId="{7143A94A-1EB1-4A6C-83A8-D23B0202D300}">
      <dgm:prSet/>
      <dgm:spPr/>
      <dgm:t>
        <a:bodyPr/>
        <a:lstStyle/>
        <a:p>
          <a:endParaRPr lang="en-US"/>
        </a:p>
      </dgm:t>
    </dgm:pt>
    <dgm:pt modelId="{E19E31EA-872B-4B23-9A22-BFD692CD226E}" type="sibTrans" cxnId="{7143A94A-1EB1-4A6C-83A8-D23B0202D300}">
      <dgm:prSet/>
      <dgm:spPr/>
      <dgm:t>
        <a:bodyPr/>
        <a:lstStyle/>
        <a:p>
          <a:endParaRPr lang="en-US"/>
        </a:p>
      </dgm:t>
    </dgm:pt>
    <dgm:pt modelId="{888C71F6-97F2-435A-81F2-E1E781C0B228}">
      <dgm:prSet phldrT="[Text]"/>
      <dgm:spPr/>
      <dgm:t>
        <a:bodyPr/>
        <a:lstStyle/>
        <a:p>
          <a:r>
            <a:rPr lang="en-US" dirty="0"/>
            <a:t>Sector development program</a:t>
          </a:r>
        </a:p>
      </dgm:t>
    </dgm:pt>
    <dgm:pt modelId="{84FC4134-74B4-4A3E-8768-C5912109CCD2}" type="parTrans" cxnId="{327835A0-85E7-4CDD-8EDF-CF8F0CD468E1}">
      <dgm:prSet/>
      <dgm:spPr/>
      <dgm:t>
        <a:bodyPr/>
        <a:lstStyle/>
        <a:p>
          <a:endParaRPr lang="en-US"/>
        </a:p>
      </dgm:t>
    </dgm:pt>
    <dgm:pt modelId="{1A27C3C5-8A5C-4A4B-966E-7D2BDFE193DD}" type="sibTrans" cxnId="{327835A0-85E7-4CDD-8EDF-CF8F0CD468E1}">
      <dgm:prSet/>
      <dgm:spPr/>
      <dgm:t>
        <a:bodyPr/>
        <a:lstStyle/>
        <a:p>
          <a:endParaRPr lang="en-US"/>
        </a:p>
      </dgm:t>
    </dgm:pt>
    <dgm:pt modelId="{C56AD93F-A100-4D94-96CE-C1A1C84BA6D5}">
      <dgm:prSet phldrT="[Text]"/>
      <dgm:spPr/>
      <dgm:t>
        <a:bodyPr/>
        <a:lstStyle/>
        <a:p>
          <a:r>
            <a:rPr lang="en-US" dirty="0"/>
            <a:t>Results based lending</a:t>
          </a:r>
        </a:p>
      </dgm:t>
    </dgm:pt>
    <dgm:pt modelId="{7961E464-64C5-4901-91AC-280D8EA6A904}" type="parTrans" cxnId="{048EE4C5-52BF-4E97-9281-749DC937EC60}">
      <dgm:prSet/>
      <dgm:spPr/>
      <dgm:t>
        <a:bodyPr/>
        <a:lstStyle/>
        <a:p>
          <a:endParaRPr lang="en-US"/>
        </a:p>
      </dgm:t>
    </dgm:pt>
    <dgm:pt modelId="{76179B2F-6ECE-450B-BAA0-501286DB7D53}" type="sibTrans" cxnId="{048EE4C5-52BF-4E97-9281-749DC937EC60}">
      <dgm:prSet/>
      <dgm:spPr/>
      <dgm:t>
        <a:bodyPr/>
        <a:lstStyle/>
        <a:p>
          <a:endParaRPr lang="en-US"/>
        </a:p>
      </dgm:t>
    </dgm:pt>
    <dgm:pt modelId="{0EAF4E5F-32FF-4098-9E11-ED195B62FFAE}">
      <dgm:prSet phldrT="[Text]"/>
      <dgm:spPr/>
      <dgm:t>
        <a:bodyPr/>
        <a:lstStyle/>
        <a:p>
          <a:r>
            <a:rPr lang="en-US" dirty="0"/>
            <a:t>Policy based lending</a:t>
          </a:r>
        </a:p>
      </dgm:t>
    </dgm:pt>
    <dgm:pt modelId="{77EF9116-4306-4268-BFBB-DDBF61180406}" type="parTrans" cxnId="{CEFD9DA4-5DF8-4DC5-87FD-472FF12AF56D}">
      <dgm:prSet/>
      <dgm:spPr/>
      <dgm:t>
        <a:bodyPr/>
        <a:lstStyle/>
        <a:p>
          <a:endParaRPr lang="en-US"/>
        </a:p>
      </dgm:t>
    </dgm:pt>
    <dgm:pt modelId="{D8DD33F8-DCF9-47D3-A71B-D941C431C465}" type="sibTrans" cxnId="{CEFD9DA4-5DF8-4DC5-87FD-472FF12AF56D}">
      <dgm:prSet/>
      <dgm:spPr/>
      <dgm:t>
        <a:bodyPr/>
        <a:lstStyle/>
        <a:p>
          <a:endParaRPr lang="en-US"/>
        </a:p>
      </dgm:t>
    </dgm:pt>
    <dgm:pt modelId="{3D0F74C0-CAAB-4F85-83DA-4B2D5F6544BE}">
      <dgm:prSet phldrT="[Text]"/>
      <dgm:spPr/>
      <dgm:t>
        <a:bodyPr/>
        <a:lstStyle/>
        <a:p>
          <a:r>
            <a:rPr lang="en-US" dirty="0"/>
            <a:t>Multi tranche financing facility</a:t>
          </a:r>
        </a:p>
      </dgm:t>
    </dgm:pt>
    <dgm:pt modelId="{E484D7F2-8A11-4150-9BEE-ED4053E7EC01}" type="parTrans" cxnId="{AFF07C56-6B84-4616-8B48-800370F641FF}">
      <dgm:prSet/>
      <dgm:spPr/>
      <dgm:t>
        <a:bodyPr/>
        <a:lstStyle/>
        <a:p>
          <a:endParaRPr lang="en-US"/>
        </a:p>
      </dgm:t>
    </dgm:pt>
    <dgm:pt modelId="{C84075EA-5083-4F3D-A135-752109E35E84}" type="sibTrans" cxnId="{AFF07C56-6B84-4616-8B48-800370F641FF}">
      <dgm:prSet/>
      <dgm:spPr/>
      <dgm:t>
        <a:bodyPr/>
        <a:lstStyle/>
        <a:p>
          <a:endParaRPr lang="en-US"/>
        </a:p>
      </dgm:t>
    </dgm:pt>
    <dgm:pt modelId="{F0BAC6B5-F4C8-4A31-A541-FC8FAE9DDA7D}">
      <dgm:prSet phldrT="[Text]"/>
      <dgm:spPr/>
      <dgm:t>
        <a:bodyPr/>
        <a:lstStyle/>
        <a:p>
          <a:r>
            <a:rPr lang="en-US" dirty="0"/>
            <a:t>Sector lending</a:t>
          </a:r>
        </a:p>
      </dgm:t>
    </dgm:pt>
    <dgm:pt modelId="{B9CEC8A9-FCE9-4F91-949E-49EBC0613393}" type="parTrans" cxnId="{6CB62E7E-07E9-4A42-86DC-7705077454C1}">
      <dgm:prSet/>
      <dgm:spPr/>
      <dgm:t>
        <a:bodyPr/>
        <a:lstStyle/>
        <a:p>
          <a:endParaRPr lang="en-US"/>
        </a:p>
      </dgm:t>
    </dgm:pt>
    <dgm:pt modelId="{8F08C690-54AE-4637-9D23-411BE080EF3A}" type="sibTrans" cxnId="{6CB62E7E-07E9-4A42-86DC-7705077454C1}">
      <dgm:prSet/>
      <dgm:spPr/>
      <dgm:t>
        <a:bodyPr/>
        <a:lstStyle/>
        <a:p>
          <a:endParaRPr lang="en-US"/>
        </a:p>
      </dgm:t>
    </dgm:pt>
    <dgm:pt modelId="{94362D33-7658-4151-9513-ADBC27EC3476}">
      <dgm:prSet phldrT="[Text]"/>
      <dgm:spPr/>
      <dgm:t>
        <a:bodyPr/>
        <a:lstStyle/>
        <a:p>
          <a:r>
            <a:rPr lang="en-US" dirty="0"/>
            <a:t>Project lending</a:t>
          </a:r>
        </a:p>
      </dgm:t>
    </dgm:pt>
    <dgm:pt modelId="{08EADBCF-CB88-40CA-A814-3A108AA432A3}" type="parTrans" cxnId="{34CB793E-85F4-40D7-886D-8DA43A6287C7}">
      <dgm:prSet/>
      <dgm:spPr/>
      <dgm:t>
        <a:bodyPr/>
        <a:lstStyle/>
        <a:p>
          <a:endParaRPr lang="en-US"/>
        </a:p>
      </dgm:t>
    </dgm:pt>
    <dgm:pt modelId="{7F6F06F1-8B55-45E9-B3F5-223AAD31D6D0}" type="sibTrans" cxnId="{34CB793E-85F4-40D7-886D-8DA43A6287C7}">
      <dgm:prSet/>
      <dgm:spPr/>
      <dgm:t>
        <a:bodyPr/>
        <a:lstStyle/>
        <a:p>
          <a:endParaRPr lang="en-US"/>
        </a:p>
      </dgm:t>
    </dgm:pt>
    <dgm:pt modelId="{C0BB2AE3-0EEB-4FB6-8894-81E33B08C881}" type="pres">
      <dgm:prSet presAssocID="{198430DD-A279-4CC7-8104-A049EF9D57FC}" presName="cycle" presStyleCnt="0">
        <dgm:presLayoutVars>
          <dgm:dir/>
          <dgm:resizeHandles val="exact"/>
        </dgm:presLayoutVars>
      </dgm:prSet>
      <dgm:spPr/>
    </dgm:pt>
    <dgm:pt modelId="{15ADF28C-02E9-481D-9309-165A07F8D236}" type="pres">
      <dgm:prSet presAssocID="{27BD5332-77F0-4F2F-BAF6-4B427E7C6F13}" presName="arrow" presStyleLbl="node1" presStyleIdx="0" presStyleCnt="7">
        <dgm:presLayoutVars>
          <dgm:bulletEnabled val="1"/>
        </dgm:presLayoutVars>
      </dgm:prSet>
      <dgm:spPr/>
    </dgm:pt>
    <dgm:pt modelId="{2DD5CBA2-2916-432F-99B6-676D751F7A11}" type="pres">
      <dgm:prSet presAssocID="{0EAF4E5F-32FF-4098-9E11-ED195B62FFAE}" presName="arrow" presStyleLbl="node1" presStyleIdx="1" presStyleCnt="7">
        <dgm:presLayoutVars>
          <dgm:bulletEnabled val="1"/>
        </dgm:presLayoutVars>
      </dgm:prSet>
      <dgm:spPr/>
    </dgm:pt>
    <dgm:pt modelId="{19DDD934-7A6D-4479-B907-FEA54E0E556C}" type="pres">
      <dgm:prSet presAssocID="{3D0F74C0-CAAB-4F85-83DA-4B2D5F6544BE}" presName="arrow" presStyleLbl="node1" presStyleIdx="2" presStyleCnt="7">
        <dgm:presLayoutVars>
          <dgm:bulletEnabled val="1"/>
        </dgm:presLayoutVars>
      </dgm:prSet>
      <dgm:spPr/>
    </dgm:pt>
    <dgm:pt modelId="{C2B521C3-0920-4225-9793-09351BFF5015}" type="pres">
      <dgm:prSet presAssocID="{C56AD93F-A100-4D94-96CE-C1A1C84BA6D5}" presName="arrow" presStyleLbl="node1" presStyleIdx="3" presStyleCnt="7">
        <dgm:presLayoutVars>
          <dgm:bulletEnabled val="1"/>
        </dgm:presLayoutVars>
      </dgm:prSet>
      <dgm:spPr/>
    </dgm:pt>
    <dgm:pt modelId="{92FF3CCB-0EEC-4275-827C-1A6FCDC172FB}" type="pres">
      <dgm:prSet presAssocID="{F0BAC6B5-F4C8-4A31-A541-FC8FAE9DDA7D}" presName="arrow" presStyleLbl="node1" presStyleIdx="4" presStyleCnt="7">
        <dgm:presLayoutVars>
          <dgm:bulletEnabled val="1"/>
        </dgm:presLayoutVars>
      </dgm:prSet>
      <dgm:spPr/>
    </dgm:pt>
    <dgm:pt modelId="{0F67C604-5DA9-47DB-A2EF-1CEB889E508E}" type="pres">
      <dgm:prSet presAssocID="{888C71F6-97F2-435A-81F2-E1E781C0B228}" presName="arrow" presStyleLbl="node1" presStyleIdx="5" presStyleCnt="7">
        <dgm:presLayoutVars>
          <dgm:bulletEnabled val="1"/>
        </dgm:presLayoutVars>
      </dgm:prSet>
      <dgm:spPr/>
    </dgm:pt>
    <dgm:pt modelId="{8A1C6B5F-0F99-4F25-B41C-89CB60219258}" type="pres">
      <dgm:prSet presAssocID="{94362D33-7658-4151-9513-ADBC27EC3476}" presName="arrow" presStyleLbl="node1" presStyleIdx="6" presStyleCnt="7">
        <dgm:presLayoutVars>
          <dgm:bulletEnabled val="1"/>
        </dgm:presLayoutVars>
      </dgm:prSet>
      <dgm:spPr/>
    </dgm:pt>
  </dgm:ptLst>
  <dgm:cxnLst>
    <dgm:cxn modelId="{47D74A0A-CB9B-4996-9448-43136D27D922}" type="presOf" srcId="{27BD5332-77F0-4F2F-BAF6-4B427E7C6F13}" destId="{15ADF28C-02E9-481D-9309-165A07F8D236}" srcOrd="0" destOrd="0" presId="urn:microsoft.com/office/officeart/2005/8/layout/arrow1"/>
    <dgm:cxn modelId="{34CB793E-85F4-40D7-886D-8DA43A6287C7}" srcId="{198430DD-A279-4CC7-8104-A049EF9D57FC}" destId="{94362D33-7658-4151-9513-ADBC27EC3476}" srcOrd="6" destOrd="0" parTransId="{08EADBCF-CB88-40CA-A814-3A108AA432A3}" sibTransId="{7F6F06F1-8B55-45E9-B3F5-223AAD31D6D0}"/>
    <dgm:cxn modelId="{D03D0967-2547-49F3-A19B-0AF8474C234C}" type="presOf" srcId="{F0BAC6B5-F4C8-4A31-A541-FC8FAE9DDA7D}" destId="{92FF3CCB-0EEC-4275-827C-1A6FCDC172FB}" srcOrd="0" destOrd="0" presId="urn:microsoft.com/office/officeart/2005/8/layout/arrow1"/>
    <dgm:cxn modelId="{7143A94A-1EB1-4A6C-83A8-D23B0202D300}" srcId="{198430DD-A279-4CC7-8104-A049EF9D57FC}" destId="{27BD5332-77F0-4F2F-BAF6-4B427E7C6F13}" srcOrd="0" destOrd="0" parTransId="{9312254D-736C-4570-89DC-1E25DE295C5C}" sibTransId="{E19E31EA-872B-4B23-9A22-BFD692CD226E}"/>
    <dgm:cxn modelId="{6F25C871-A9CE-42F0-B186-80B09CB816E6}" type="presOf" srcId="{0EAF4E5F-32FF-4098-9E11-ED195B62FFAE}" destId="{2DD5CBA2-2916-432F-99B6-676D751F7A11}" srcOrd="0" destOrd="0" presId="urn:microsoft.com/office/officeart/2005/8/layout/arrow1"/>
    <dgm:cxn modelId="{AFF07C56-6B84-4616-8B48-800370F641FF}" srcId="{198430DD-A279-4CC7-8104-A049EF9D57FC}" destId="{3D0F74C0-CAAB-4F85-83DA-4B2D5F6544BE}" srcOrd="2" destOrd="0" parTransId="{E484D7F2-8A11-4150-9BEE-ED4053E7EC01}" sibTransId="{C84075EA-5083-4F3D-A135-752109E35E84}"/>
    <dgm:cxn modelId="{030D7257-D2D8-4D92-ACA3-C2B102FDD398}" type="presOf" srcId="{C56AD93F-A100-4D94-96CE-C1A1C84BA6D5}" destId="{C2B521C3-0920-4225-9793-09351BFF5015}" srcOrd="0" destOrd="0" presId="urn:microsoft.com/office/officeart/2005/8/layout/arrow1"/>
    <dgm:cxn modelId="{6CB62E7E-07E9-4A42-86DC-7705077454C1}" srcId="{198430DD-A279-4CC7-8104-A049EF9D57FC}" destId="{F0BAC6B5-F4C8-4A31-A541-FC8FAE9DDA7D}" srcOrd="4" destOrd="0" parTransId="{B9CEC8A9-FCE9-4F91-949E-49EBC0613393}" sibTransId="{8F08C690-54AE-4637-9D23-411BE080EF3A}"/>
    <dgm:cxn modelId="{2563049E-506B-4F65-A427-63953D4CB4CA}" type="presOf" srcId="{3D0F74C0-CAAB-4F85-83DA-4B2D5F6544BE}" destId="{19DDD934-7A6D-4479-B907-FEA54E0E556C}" srcOrd="0" destOrd="0" presId="urn:microsoft.com/office/officeart/2005/8/layout/arrow1"/>
    <dgm:cxn modelId="{327835A0-85E7-4CDD-8EDF-CF8F0CD468E1}" srcId="{198430DD-A279-4CC7-8104-A049EF9D57FC}" destId="{888C71F6-97F2-435A-81F2-E1E781C0B228}" srcOrd="5" destOrd="0" parTransId="{84FC4134-74B4-4A3E-8768-C5912109CCD2}" sibTransId="{1A27C3C5-8A5C-4A4B-966E-7D2BDFE193DD}"/>
    <dgm:cxn modelId="{CEFD9DA4-5DF8-4DC5-87FD-472FF12AF56D}" srcId="{198430DD-A279-4CC7-8104-A049EF9D57FC}" destId="{0EAF4E5F-32FF-4098-9E11-ED195B62FFAE}" srcOrd="1" destOrd="0" parTransId="{77EF9116-4306-4268-BFBB-DDBF61180406}" sibTransId="{D8DD33F8-DCF9-47D3-A71B-D941C431C465}"/>
    <dgm:cxn modelId="{048EE4C5-52BF-4E97-9281-749DC937EC60}" srcId="{198430DD-A279-4CC7-8104-A049EF9D57FC}" destId="{C56AD93F-A100-4D94-96CE-C1A1C84BA6D5}" srcOrd="3" destOrd="0" parTransId="{7961E464-64C5-4901-91AC-280D8EA6A904}" sibTransId="{76179B2F-6ECE-450B-BAA0-501286DB7D53}"/>
    <dgm:cxn modelId="{723E4DD9-A218-4EF2-A442-84E9BDBB29D7}" type="presOf" srcId="{198430DD-A279-4CC7-8104-A049EF9D57FC}" destId="{C0BB2AE3-0EEB-4FB6-8894-81E33B08C881}" srcOrd="0" destOrd="0" presId="urn:microsoft.com/office/officeart/2005/8/layout/arrow1"/>
    <dgm:cxn modelId="{99B1ABE7-FD7F-44AC-B44A-B32757E6B9EF}" type="presOf" srcId="{888C71F6-97F2-435A-81F2-E1E781C0B228}" destId="{0F67C604-5DA9-47DB-A2EF-1CEB889E508E}" srcOrd="0" destOrd="0" presId="urn:microsoft.com/office/officeart/2005/8/layout/arrow1"/>
    <dgm:cxn modelId="{4A3FA5FF-1B3B-410F-95F0-B48C810673EF}" type="presOf" srcId="{94362D33-7658-4151-9513-ADBC27EC3476}" destId="{8A1C6B5F-0F99-4F25-B41C-89CB60219258}" srcOrd="0" destOrd="0" presId="urn:microsoft.com/office/officeart/2005/8/layout/arrow1"/>
    <dgm:cxn modelId="{5A45C138-D968-4CF1-AB6D-8C26A763B714}" type="presParOf" srcId="{C0BB2AE3-0EEB-4FB6-8894-81E33B08C881}" destId="{15ADF28C-02E9-481D-9309-165A07F8D236}" srcOrd="0" destOrd="0" presId="urn:microsoft.com/office/officeart/2005/8/layout/arrow1"/>
    <dgm:cxn modelId="{BF1D8709-0096-4F1E-87A1-1D6C530F552B}" type="presParOf" srcId="{C0BB2AE3-0EEB-4FB6-8894-81E33B08C881}" destId="{2DD5CBA2-2916-432F-99B6-676D751F7A11}" srcOrd="1" destOrd="0" presId="urn:microsoft.com/office/officeart/2005/8/layout/arrow1"/>
    <dgm:cxn modelId="{3B6DDE8E-6432-402B-BB7F-B0CF94930683}" type="presParOf" srcId="{C0BB2AE3-0EEB-4FB6-8894-81E33B08C881}" destId="{19DDD934-7A6D-4479-B907-FEA54E0E556C}" srcOrd="2" destOrd="0" presId="urn:microsoft.com/office/officeart/2005/8/layout/arrow1"/>
    <dgm:cxn modelId="{03386512-1D14-45A9-846B-8C1CEA2E95CE}" type="presParOf" srcId="{C0BB2AE3-0EEB-4FB6-8894-81E33B08C881}" destId="{C2B521C3-0920-4225-9793-09351BFF5015}" srcOrd="3" destOrd="0" presId="urn:microsoft.com/office/officeart/2005/8/layout/arrow1"/>
    <dgm:cxn modelId="{ABD0E9F2-C1B6-49B9-A65D-08867C906B1B}" type="presParOf" srcId="{C0BB2AE3-0EEB-4FB6-8894-81E33B08C881}" destId="{92FF3CCB-0EEC-4275-827C-1A6FCDC172FB}" srcOrd="4" destOrd="0" presId="urn:microsoft.com/office/officeart/2005/8/layout/arrow1"/>
    <dgm:cxn modelId="{D6B4F31D-871B-4EAE-AA70-FF98E079D740}" type="presParOf" srcId="{C0BB2AE3-0EEB-4FB6-8894-81E33B08C881}" destId="{0F67C604-5DA9-47DB-A2EF-1CEB889E508E}" srcOrd="5" destOrd="0" presId="urn:microsoft.com/office/officeart/2005/8/layout/arrow1"/>
    <dgm:cxn modelId="{A4B40177-1E7C-4C03-BDC4-73C48EDCD6BD}" type="presParOf" srcId="{C0BB2AE3-0EEB-4FB6-8894-81E33B08C881}" destId="{8A1C6B5F-0F99-4F25-B41C-89CB60219258}" srcOrd="6"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1505F2-239D-4F71-B5A4-BB292147E852}" type="doc">
      <dgm:prSet loTypeId="urn:microsoft.com/office/officeart/2005/8/layout/arrow1" loCatId="relationship" qsTypeId="urn:microsoft.com/office/officeart/2005/8/quickstyle/simple1" qsCatId="simple" csTypeId="urn:microsoft.com/office/officeart/2005/8/colors/accent1_4" csCatId="accent1" phldr="1"/>
      <dgm:spPr/>
      <dgm:t>
        <a:bodyPr/>
        <a:lstStyle/>
        <a:p>
          <a:endParaRPr lang="en-US"/>
        </a:p>
      </dgm:t>
    </dgm:pt>
    <dgm:pt modelId="{96F39A76-61D7-447C-91C4-CDBAC4695D98}">
      <dgm:prSet phldrT="[Text]"/>
      <dgm:spPr/>
      <dgm:t>
        <a:bodyPr/>
        <a:lstStyle/>
        <a:p>
          <a:r>
            <a:rPr lang="en-US" dirty="0"/>
            <a:t>Emergency assistance loan</a:t>
          </a:r>
        </a:p>
      </dgm:t>
    </dgm:pt>
    <dgm:pt modelId="{D0B20B97-2DE5-4FC6-ACE8-5F62694EB3AD}" type="parTrans" cxnId="{94FC579F-EFE4-46AF-A99B-AA17ADA4E8E6}">
      <dgm:prSet/>
      <dgm:spPr/>
      <dgm:t>
        <a:bodyPr/>
        <a:lstStyle/>
        <a:p>
          <a:endParaRPr lang="en-US"/>
        </a:p>
      </dgm:t>
    </dgm:pt>
    <dgm:pt modelId="{DEEF847C-F705-4616-89EF-01B86862400F}" type="sibTrans" cxnId="{94FC579F-EFE4-46AF-A99B-AA17ADA4E8E6}">
      <dgm:prSet/>
      <dgm:spPr/>
      <dgm:t>
        <a:bodyPr/>
        <a:lstStyle/>
        <a:p>
          <a:endParaRPr lang="en-US"/>
        </a:p>
      </dgm:t>
    </dgm:pt>
    <dgm:pt modelId="{F8641622-D6B4-475C-81AC-4C71F1A2ADC3}">
      <dgm:prSet phldrT="[Text]"/>
      <dgm:spPr/>
      <dgm:t>
        <a:bodyPr/>
        <a:lstStyle/>
        <a:p>
          <a:r>
            <a:rPr lang="en-US" dirty="0"/>
            <a:t>Project design advance loan</a:t>
          </a:r>
        </a:p>
      </dgm:t>
    </dgm:pt>
    <dgm:pt modelId="{2F2842FE-47E1-4EB7-BA02-A32C04B1B260}" type="parTrans" cxnId="{FEE0289D-3012-4956-82EB-75367E9B2DC7}">
      <dgm:prSet/>
      <dgm:spPr/>
      <dgm:t>
        <a:bodyPr/>
        <a:lstStyle/>
        <a:p>
          <a:endParaRPr lang="en-US"/>
        </a:p>
      </dgm:t>
    </dgm:pt>
    <dgm:pt modelId="{DC02CEA9-7F76-4792-86B5-4A06BBB25EC1}" type="sibTrans" cxnId="{FEE0289D-3012-4956-82EB-75367E9B2DC7}">
      <dgm:prSet/>
      <dgm:spPr/>
      <dgm:t>
        <a:bodyPr/>
        <a:lstStyle/>
        <a:p>
          <a:endParaRPr lang="en-US"/>
        </a:p>
      </dgm:t>
    </dgm:pt>
    <dgm:pt modelId="{4FC94EFA-2B04-46F4-8451-A7752518E361}">
      <dgm:prSet phldrT="[Text]"/>
      <dgm:spPr/>
      <dgm:t>
        <a:bodyPr/>
        <a:lstStyle/>
        <a:p>
          <a:r>
            <a:rPr lang="en-US" dirty="0"/>
            <a:t>Additional financing</a:t>
          </a:r>
        </a:p>
      </dgm:t>
    </dgm:pt>
    <dgm:pt modelId="{2A02DE23-C64C-41C1-B432-72BFE464D6F1}" type="parTrans" cxnId="{46146C99-8A2C-4B21-8146-D7AB049256B1}">
      <dgm:prSet/>
      <dgm:spPr/>
      <dgm:t>
        <a:bodyPr/>
        <a:lstStyle/>
        <a:p>
          <a:endParaRPr lang="en-US"/>
        </a:p>
      </dgm:t>
    </dgm:pt>
    <dgm:pt modelId="{7C6D0131-6CF6-4C05-8B93-FABD7F0BF16B}" type="sibTrans" cxnId="{46146C99-8A2C-4B21-8146-D7AB049256B1}">
      <dgm:prSet/>
      <dgm:spPr/>
      <dgm:t>
        <a:bodyPr/>
        <a:lstStyle/>
        <a:p>
          <a:endParaRPr lang="en-US"/>
        </a:p>
      </dgm:t>
    </dgm:pt>
    <dgm:pt modelId="{4D85A3B2-F74B-40A8-84A3-2C5DFE999FA4}">
      <dgm:prSet phldrT="[Text]"/>
      <dgm:spPr/>
      <dgm:t>
        <a:bodyPr/>
        <a:lstStyle/>
        <a:p>
          <a:r>
            <a:rPr lang="en-US" dirty="0"/>
            <a:t>Co-financing</a:t>
          </a:r>
        </a:p>
      </dgm:t>
    </dgm:pt>
    <dgm:pt modelId="{670B72F0-A33D-4F8D-9AA9-C715ED525073}" type="parTrans" cxnId="{5BFF327D-D349-4A37-918F-BA55E372D9AF}">
      <dgm:prSet/>
      <dgm:spPr/>
      <dgm:t>
        <a:bodyPr/>
        <a:lstStyle/>
        <a:p>
          <a:endParaRPr lang="en-US"/>
        </a:p>
      </dgm:t>
    </dgm:pt>
    <dgm:pt modelId="{36815AAB-0077-4DD1-BA79-101712664466}" type="sibTrans" cxnId="{5BFF327D-D349-4A37-918F-BA55E372D9AF}">
      <dgm:prSet/>
      <dgm:spPr/>
      <dgm:t>
        <a:bodyPr/>
        <a:lstStyle/>
        <a:p>
          <a:endParaRPr lang="en-US"/>
        </a:p>
      </dgm:t>
    </dgm:pt>
    <dgm:pt modelId="{77643EB3-3134-43AA-8D6E-1C97653FC120}" type="pres">
      <dgm:prSet presAssocID="{C81505F2-239D-4F71-B5A4-BB292147E852}" presName="cycle" presStyleCnt="0">
        <dgm:presLayoutVars>
          <dgm:dir/>
          <dgm:resizeHandles val="exact"/>
        </dgm:presLayoutVars>
      </dgm:prSet>
      <dgm:spPr/>
    </dgm:pt>
    <dgm:pt modelId="{18C8565C-4C2A-45BD-91F5-D7CA5ACD4BDD}" type="pres">
      <dgm:prSet presAssocID="{96F39A76-61D7-447C-91C4-CDBAC4695D98}" presName="arrow" presStyleLbl="node1" presStyleIdx="0" presStyleCnt="4">
        <dgm:presLayoutVars>
          <dgm:bulletEnabled val="1"/>
        </dgm:presLayoutVars>
      </dgm:prSet>
      <dgm:spPr/>
    </dgm:pt>
    <dgm:pt modelId="{1F57E997-0396-4C42-A19C-60CD463D5020}" type="pres">
      <dgm:prSet presAssocID="{F8641622-D6B4-475C-81AC-4C71F1A2ADC3}" presName="arrow" presStyleLbl="node1" presStyleIdx="1" presStyleCnt="4">
        <dgm:presLayoutVars>
          <dgm:bulletEnabled val="1"/>
        </dgm:presLayoutVars>
      </dgm:prSet>
      <dgm:spPr/>
    </dgm:pt>
    <dgm:pt modelId="{ADF48377-22DD-4276-A4D3-A937F9A187BA}" type="pres">
      <dgm:prSet presAssocID="{4FC94EFA-2B04-46F4-8451-A7752518E361}" presName="arrow" presStyleLbl="node1" presStyleIdx="2" presStyleCnt="4">
        <dgm:presLayoutVars>
          <dgm:bulletEnabled val="1"/>
        </dgm:presLayoutVars>
      </dgm:prSet>
      <dgm:spPr/>
    </dgm:pt>
    <dgm:pt modelId="{EB8815F2-D20A-4431-AE25-A7CD1A44D482}" type="pres">
      <dgm:prSet presAssocID="{4D85A3B2-F74B-40A8-84A3-2C5DFE999FA4}" presName="arrow" presStyleLbl="node1" presStyleIdx="3" presStyleCnt="4">
        <dgm:presLayoutVars>
          <dgm:bulletEnabled val="1"/>
        </dgm:presLayoutVars>
      </dgm:prSet>
      <dgm:spPr/>
    </dgm:pt>
  </dgm:ptLst>
  <dgm:cxnLst>
    <dgm:cxn modelId="{6B755622-5D50-47B9-BA0A-35B0EDB2F33D}" type="presOf" srcId="{96F39A76-61D7-447C-91C4-CDBAC4695D98}" destId="{18C8565C-4C2A-45BD-91F5-D7CA5ACD4BDD}" srcOrd="0" destOrd="0" presId="urn:microsoft.com/office/officeart/2005/8/layout/arrow1"/>
    <dgm:cxn modelId="{592A1F2E-9CE1-4488-927F-B4E44D1D46F9}" type="presOf" srcId="{4D85A3B2-F74B-40A8-84A3-2C5DFE999FA4}" destId="{EB8815F2-D20A-4431-AE25-A7CD1A44D482}" srcOrd="0" destOrd="0" presId="urn:microsoft.com/office/officeart/2005/8/layout/arrow1"/>
    <dgm:cxn modelId="{5BFF327D-D349-4A37-918F-BA55E372D9AF}" srcId="{C81505F2-239D-4F71-B5A4-BB292147E852}" destId="{4D85A3B2-F74B-40A8-84A3-2C5DFE999FA4}" srcOrd="3" destOrd="0" parTransId="{670B72F0-A33D-4F8D-9AA9-C715ED525073}" sibTransId="{36815AAB-0077-4DD1-BA79-101712664466}"/>
    <dgm:cxn modelId="{C7141F84-538C-49B8-82DD-742D8C76DF47}" type="presOf" srcId="{C81505F2-239D-4F71-B5A4-BB292147E852}" destId="{77643EB3-3134-43AA-8D6E-1C97653FC120}" srcOrd="0" destOrd="0" presId="urn:microsoft.com/office/officeart/2005/8/layout/arrow1"/>
    <dgm:cxn modelId="{46146C99-8A2C-4B21-8146-D7AB049256B1}" srcId="{C81505F2-239D-4F71-B5A4-BB292147E852}" destId="{4FC94EFA-2B04-46F4-8451-A7752518E361}" srcOrd="2" destOrd="0" parTransId="{2A02DE23-C64C-41C1-B432-72BFE464D6F1}" sibTransId="{7C6D0131-6CF6-4C05-8B93-FABD7F0BF16B}"/>
    <dgm:cxn modelId="{FEE0289D-3012-4956-82EB-75367E9B2DC7}" srcId="{C81505F2-239D-4F71-B5A4-BB292147E852}" destId="{F8641622-D6B4-475C-81AC-4C71F1A2ADC3}" srcOrd="1" destOrd="0" parTransId="{2F2842FE-47E1-4EB7-BA02-A32C04B1B260}" sibTransId="{DC02CEA9-7F76-4792-86B5-4A06BBB25EC1}"/>
    <dgm:cxn modelId="{94FC579F-EFE4-46AF-A99B-AA17ADA4E8E6}" srcId="{C81505F2-239D-4F71-B5A4-BB292147E852}" destId="{96F39A76-61D7-447C-91C4-CDBAC4695D98}" srcOrd="0" destOrd="0" parTransId="{D0B20B97-2DE5-4FC6-ACE8-5F62694EB3AD}" sibTransId="{DEEF847C-F705-4616-89EF-01B86862400F}"/>
    <dgm:cxn modelId="{27F200DE-0BF5-4063-9F85-7905300C5CCE}" type="presOf" srcId="{4FC94EFA-2B04-46F4-8451-A7752518E361}" destId="{ADF48377-22DD-4276-A4D3-A937F9A187BA}" srcOrd="0" destOrd="0" presId="urn:microsoft.com/office/officeart/2005/8/layout/arrow1"/>
    <dgm:cxn modelId="{7CFA6EE0-ED5B-4F6C-9681-60712BA778B7}" type="presOf" srcId="{F8641622-D6B4-475C-81AC-4C71F1A2ADC3}" destId="{1F57E997-0396-4C42-A19C-60CD463D5020}" srcOrd="0" destOrd="0" presId="urn:microsoft.com/office/officeart/2005/8/layout/arrow1"/>
    <dgm:cxn modelId="{0D63A7AE-6F35-4C43-87D2-FF2C2C38DE88}" type="presParOf" srcId="{77643EB3-3134-43AA-8D6E-1C97653FC120}" destId="{18C8565C-4C2A-45BD-91F5-D7CA5ACD4BDD}" srcOrd="0" destOrd="0" presId="urn:microsoft.com/office/officeart/2005/8/layout/arrow1"/>
    <dgm:cxn modelId="{A0C95415-3D5D-414E-A0CD-B4D06AF5A5D5}" type="presParOf" srcId="{77643EB3-3134-43AA-8D6E-1C97653FC120}" destId="{1F57E997-0396-4C42-A19C-60CD463D5020}" srcOrd="1" destOrd="0" presId="urn:microsoft.com/office/officeart/2005/8/layout/arrow1"/>
    <dgm:cxn modelId="{367ECE2B-0B71-40C8-89D1-A17D812C17EB}" type="presParOf" srcId="{77643EB3-3134-43AA-8D6E-1C97653FC120}" destId="{ADF48377-22DD-4276-A4D3-A937F9A187BA}" srcOrd="2" destOrd="0" presId="urn:microsoft.com/office/officeart/2005/8/layout/arrow1"/>
    <dgm:cxn modelId="{F4DF6069-7180-4252-BB60-2FFD1A9C0882}" type="presParOf" srcId="{77643EB3-3134-43AA-8D6E-1C97653FC120}" destId="{EB8815F2-D20A-4431-AE25-A7CD1A44D482}" srcOrd="3" destOrd="0" presId="urn:microsoft.com/office/officeart/2005/8/layout/arrow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8A16AC-408C-4CB2-8388-C02387485D26}" type="doc">
      <dgm:prSet loTypeId="urn:microsoft.com/office/officeart/2005/8/layout/arrow1" loCatId="relationship" qsTypeId="urn:microsoft.com/office/officeart/2005/8/quickstyle/simple1" qsCatId="simple" csTypeId="urn:microsoft.com/office/officeart/2005/8/colors/accent2_3" csCatId="accent2" phldr="1"/>
      <dgm:spPr/>
      <dgm:t>
        <a:bodyPr/>
        <a:lstStyle/>
        <a:p>
          <a:endParaRPr lang="en-US"/>
        </a:p>
      </dgm:t>
    </dgm:pt>
    <dgm:pt modelId="{DBF9673C-FC93-468E-B7A8-0B9B98C02FA9}">
      <dgm:prSet phldrT="[Text]"/>
      <dgm:spPr/>
      <dgm:t>
        <a:bodyPr/>
        <a:lstStyle/>
        <a:p>
          <a:r>
            <a:rPr lang="en-US" dirty="0"/>
            <a:t>Transaction TA</a:t>
          </a:r>
        </a:p>
      </dgm:t>
    </dgm:pt>
    <dgm:pt modelId="{9548A91C-D715-4F38-9229-3769777C3604}" type="parTrans" cxnId="{B9063E7B-AD86-46F7-88CB-525034539F4F}">
      <dgm:prSet/>
      <dgm:spPr/>
      <dgm:t>
        <a:bodyPr/>
        <a:lstStyle/>
        <a:p>
          <a:endParaRPr lang="en-US"/>
        </a:p>
      </dgm:t>
    </dgm:pt>
    <dgm:pt modelId="{7EBCB8A9-B10D-4553-8466-D9B5025CB0B4}" type="sibTrans" cxnId="{B9063E7B-AD86-46F7-88CB-525034539F4F}">
      <dgm:prSet/>
      <dgm:spPr/>
      <dgm:t>
        <a:bodyPr/>
        <a:lstStyle/>
        <a:p>
          <a:endParaRPr lang="en-US"/>
        </a:p>
      </dgm:t>
    </dgm:pt>
    <dgm:pt modelId="{060E1EC6-BB55-400E-85FE-CE5972AB72B7}">
      <dgm:prSet phldrT="[Text]"/>
      <dgm:spPr/>
      <dgm:t>
        <a:bodyPr/>
        <a:lstStyle/>
        <a:p>
          <a:r>
            <a:rPr lang="en-US" dirty="0"/>
            <a:t>Knowledge support TA</a:t>
          </a:r>
        </a:p>
      </dgm:t>
    </dgm:pt>
    <dgm:pt modelId="{814828D7-CE2F-40FA-A0EA-6780835F9913}" type="parTrans" cxnId="{9ABF7469-F8D7-4E49-8936-706E0837951E}">
      <dgm:prSet/>
      <dgm:spPr/>
      <dgm:t>
        <a:bodyPr/>
        <a:lstStyle/>
        <a:p>
          <a:endParaRPr lang="en-US"/>
        </a:p>
      </dgm:t>
    </dgm:pt>
    <dgm:pt modelId="{28B01431-2867-485F-A5A5-5D03BE92DC45}" type="sibTrans" cxnId="{9ABF7469-F8D7-4E49-8936-706E0837951E}">
      <dgm:prSet/>
      <dgm:spPr/>
      <dgm:t>
        <a:bodyPr/>
        <a:lstStyle/>
        <a:p>
          <a:endParaRPr lang="en-US"/>
        </a:p>
      </dgm:t>
    </dgm:pt>
    <dgm:pt modelId="{BD75673D-3442-4A8A-A795-405EF94FD22D}" type="pres">
      <dgm:prSet presAssocID="{2D8A16AC-408C-4CB2-8388-C02387485D26}" presName="cycle" presStyleCnt="0">
        <dgm:presLayoutVars>
          <dgm:dir/>
          <dgm:resizeHandles val="exact"/>
        </dgm:presLayoutVars>
      </dgm:prSet>
      <dgm:spPr/>
    </dgm:pt>
    <dgm:pt modelId="{BBFDC62C-1D9D-47FB-A970-A0CE39DB8440}" type="pres">
      <dgm:prSet presAssocID="{DBF9673C-FC93-468E-B7A8-0B9B98C02FA9}" presName="arrow" presStyleLbl="node1" presStyleIdx="0" presStyleCnt="2">
        <dgm:presLayoutVars>
          <dgm:bulletEnabled val="1"/>
        </dgm:presLayoutVars>
      </dgm:prSet>
      <dgm:spPr/>
    </dgm:pt>
    <dgm:pt modelId="{34CCADC5-744A-476C-AD79-0B2DB2AF0DDB}" type="pres">
      <dgm:prSet presAssocID="{060E1EC6-BB55-400E-85FE-CE5972AB72B7}" presName="arrow" presStyleLbl="node1" presStyleIdx="1" presStyleCnt="2">
        <dgm:presLayoutVars>
          <dgm:bulletEnabled val="1"/>
        </dgm:presLayoutVars>
      </dgm:prSet>
      <dgm:spPr/>
    </dgm:pt>
  </dgm:ptLst>
  <dgm:cxnLst>
    <dgm:cxn modelId="{DCB00101-D178-4F4A-AE7B-D460D06B6EC7}" type="presOf" srcId="{2D8A16AC-408C-4CB2-8388-C02387485D26}" destId="{BD75673D-3442-4A8A-A795-405EF94FD22D}" srcOrd="0" destOrd="0" presId="urn:microsoft.com/office/officeart/2005/8/layout/arrow1"/>
    <dgm:cxn modelId="{D87B9B2B-D774-4B18-84D0-E3049DC82D3E}" type="presOf" srcId="{060E1EC6-BB55-400E-85FE-CE5972AB72B7}" destId="{34CCADC5-744A-476C-AD79-0B2DB2AF0DDB}" srcOrd="0" destOrd="0" presId="urn:microsoft.com/office/officeart/2005/8/layout/arrow1"/>
    <dgm:cxn modelId="{9ABF7469-F8D7-4E49-8936-706E0837951E}" srcId="{2D8A16AC-408C-4CB2-8388-C02387485D26}" destId="{060E1EC6-BB55-400E-85FE-CE5972AB72B7}" srcOrd="1" destOrd="0" parTransId="{814828D7-CE2F-40FA-A0EA-6780835F9913}" sibTransId="{28B01431-2867-485F-A5A5-5D03BE92DC45}"/>
    <dgm:cxn modelId="{B9063E7B-AD86-46F7-88CB-525034539F4F}" srcId="{2D8A16AC-408C-4CB2-8388-C02387485D26}" destId="{DBF9673C-FC93-468E-B7A8-0B9B98C02FA9}" srcOrd="0" destOrd="0" parTransId="{9548A91C-D715-4F38-9229-3769777C3604}" sibTransId="{7EBCB8A9-B10D-4553-8466-D9B5025CB0B4}"/>
    <dgm:cxn modelId="{08FE96E6-1339-41DD-B5DA-E08A2D36B7AD}" type="presOf" srcId="{DBF9673C-FC93-468E-B7A8-0B9B98C02FA9}" destId="{BBFDC62C-1D9D-47FB-A970-A0CE39DB8440}" srcOrd="0" destOrd="0" presId="urn:microsoft.com/office/officeart/2005/8/layout/arrow1"/>
    <dgm:cxn modelId="{CBC6B544-3809-4604-AB49-AD7272BD2DDC}" type="presParOf" srcId="{BD75673D-3442-4A8A-A795-405EF94FD22D}" destId="{BBFDC62C-1D9D-47FB-A970-A0CE39DB8440}" srcOrd="0" destOrd="0" presId="urn:microsoft.com/office/officeart/2005/8/layout/arrow1"/>
    <dgm:cxn modelId="{DB127709-956B-401E-8BA9-D06808BFD302}" type="presParOf" srcId="{BD75673D-3442-4A8A-A795-405EF94FD22D}" destId="{34CCADC5-744A-476C-AD79-0B2DB2AF0DDB}" srcOrd="1" destOrd="0" presId="urn:microsoft.com/office/officeart/2005/8/layout/arrow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49123B-A5B2-4F2F-BC67-9161A9E8D92D}" type="doc">
      <dgm:prSet loTypeId="urn:microsoft.com/office/officeart/2018/2/layout/IconVerticalSolidList" loCatId="icon" qsTypeId="urn:microsoft.com/office/officeart/2005/8/quickstyle/simple4" qsCatId="simple" csTypeId="urn:microsoft.com/office/officeart/2018/5/colors/Iconchunking_neutralicontext_accent0_3" csCatId="mainScheme" phldr="1"/>
      <dgm:spPr/>
      <dgm:t>
        <a:bodyPr/>
        <a:lstStyle/>
        <a:p>
          <a:endParaRPr lang="en-US"/>
        </a:p>
      </dgm:t>
    </dgm:pt>
    <dgm:pt modelId="{D45FAAF7-7DE4-4A51-9AD0-E0AE13E7E30A}">
      <dgm:prSet/>
      <dgm:spPr/>
      <dgm:t>
        <a:bodyPr/>
        <a:lstStyle/>
        <a:p>
          <a:pPr>
            <a:lnSpc>
              <a:spcPct val="100000"/>
            </a:lnSpc>
          </a:pPr>
          <a:r>
            <a:rPr lang="en-US" dirty="0"/>
            <a:t>Output 1: Critical agribusiness value chain infrastructure improved and made climate-resilient </a:t>
          </a:r>
        </a:p>
      </dgm:t>
    </dgm:pt>
    <dgm:pt modelId="{CB791317-4FF9-4AB1-B22D-5CAC58E2477F}" type="parTrans" cxnId="{4390302C-BD18-4758-89F0-1ABAE87FFA9E}">
      <dgm:prSet/>
      <dgm:spPr/>
      <dgm:t>
        <a:bodyPr/>
        <a:lstStyle/>
        <a:p>
          <a:endParaRPr lang="en-US"/>
        </a:p>
      </dgm:t>
    </dgm:pt>
    <dgm:pt modelId="{19982F18-A525-4AD1-9EC9-40EA6E26AB0F}" type="sibTrans" cxnId="{4390302C-BD18-4758-89F0-1ABAE87FFA9E}">
      <dgm:prSet/>
      <dgm:spPr/>
      <dgm:t>
        <a:bodyPr/>
        <a:lstStyle/>
        <a:p>
          <a:endParaRPr lang="en-US"/>
        </a:p>
      </dgm:t>
    </dgm:pt>
    <dgm:pt modelId="{82E6D246-F31E-4024-986D-312BB6DEBB99}">
      <dgm:prSet/>
      <dgm:spPr/>
      <dgm:t>
        <a:bodyPr/>
        <a:lstStyle/>
        <a:p>
          <a:pPr>
            <a:lnSpc>
              <a:spcPct val="100000"/>
            </a:lnSpc>
          </a:pPr>
          <a:r>
            <a:rPr lang="en-US"/>
            <a:t>Output 2: Climate smart agriculture and agribusiness promoted</a:t>
          </a:r>
        </a:p>
      </dgm:t>
    </dgm:pt>
    <dgm:pt modelId="{0744CBD2-A577-4166-856D-77E0C716B1E1}" type="parTrans" cxnId="{E468C691-FDCE-4E67-BB93-DBD972BFC55A}">
      <dgm:prSet/>
      <dgm:spPr/>
      <dgm:t>
        <a:bodyPr/>
        <a:lstStyle/>
        <a:p>
          <a:endParaRPr lang="en-US"/>
        </a:p>
      </dgm:t>
    </dgm:pt>
    <dgm:pt modelId="{1A544703-FCB0-4224-A1E4-C7D6836B51F7}" type="sibTrans" cxnId="{E468C691-FDCE-4E67-BB93-DBD972BFC55A}">
      <dgm:prSet/>
      <dgm:spPr/>
      <dgm:t>
        <a:bodyPr/>
        <a:lstStyle/>
        <a:p>
          <a:endParaRPr lang="en-US"/>
        </a:p>
      </dgm:t>
    </dgm:pt>
    <dgm:pt modelId="{8828587F-D6AE-4D48-972C-C5EB5935857D}">
      <dgm:prSet/>
      <dgm:spPr/>
      <dgm:t>
        <a:bodyPr/>
        <a:lstStyle/>
        <a:p>
          <a:pPr>
            <a:lnSpc>
              <a:spcPct val="100000"/>
            </a:lnSpc>
          </a:pPr>
          <a:r>
            <a:rPr lang="en-US" dirty="0"/>
            <a:t>Output 3: Enabling environment for climate-friendly agribusiness enhanced </a:t>
          </a:r>
        </a:p>
      </dgm:t>
    </dgm:pt>
    <dgm:pt modelId="{DD7ABD24-65DB-421D-9FB0-1A36AE369C86}" type="parTrans" cxnId="{8E8E8E4B-A2C1-4B65-A9B4-35A1EE8B7B0F}">
      <dgm:prSet/>
      <dgm:spPr/>
      <dgm:t>
        <a:bodyPr/>
        <a:lstStyle/>
        <a:p>
          <a:endParaRPr lang="en-US"/>
        </a:p>
      </dgm:t>
    </dgm:pt>
    <dgm:pt modelId="{23992438-6B5E-4210-A644-03C90A19A90A}" type="sibTrans" cxnId="{8E8E8E4B-A2C1-4B65-A9B4-35A1EE8B7B0F}">
      <dgm:prSet/>
      <dgm:spPr/>
      <dgm:t>
        <a:bodyPr/>
        <a:lstStyle/>
        <a:p>
          <a:endParaRPr lang="en-US"/>
        </a:p>
      </dgm:t>
    </dgm:pt>
    <dgm:pt modelId="{99466D6A-00C7-45B3-B608-30AA933BBD9F}" type="pres">
      <dgm:prSet presAssocID="{7F49123B-A5B2-4F2F-BC67-9161A9E8D92D}" presName="root" presStyleCnt="0">
        <dgm:presLayoutVars>
          <dgm:dir/>
          <dgm:resizeHandles val="exact"/>
        </dgm:presLayoutVars>
      </dgm:prSet>
      <dgm:spPr/>
    </dgm:pt>
    <dgm:pt modelId="{6B362901-09D8-476D-8363-71C4ECD0A077}" type="pres">
      <dgm:prSet presAssocID="{D45FAAF7-7DE4-4A51-9AD0-E0AE13E7E30A}" presName="compNode" presStyleCnt="0"/>
      <dgm:spPr/>
    </dgm:pt>
    <dgm:pt modelId="{C42BFA0C-6383-436A-98E9-32A336784BA0}" type="pres">
      <dgm:prSet presAssocID="{D45FAAF7-7DE4-4A51-9AD0-E0AE13E7E30A}" presName="bgRect" presStyleLbl="bgShp" presStyleIdx="0" presStyleCnt="3"/>
      <dgm:spPr/>
    </dgm:pt>
    <dgm:pt modelId="{EF2445A5-5B2A-4209-AE8C-217BCE147159}" type="pres">
      <dgm:prSet presAssocID="{D45FAAF7-7DE4-4A51-9AD0-E0AE13E7E30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C35B2DF-2C3B-4F9B-947E-CAB4C1391189}" type="pres">
      <dgm:prSet presAssocID="{D45FAAF7-7DE4-4A51-9AD0-E0AE13E7E30A}" presName="spaceRect" presStyleCnt="0"/>
      <dgm:spPr/>
    </dgm:pt>
    <dgm:pt modelId="{4444DD4F-BC26-4A7A-95EB-D9EEA3816357}" type="pres">
      <dgm:prSet presAssocID="{D45FAAF7-7DE4-4A51-9AD0-E0AE13E7E30A}" presName="parTx" presStyleLbl="revTx" presStyleIdx="0" presStyleCnt="3">
        <dgm:presLayoutVars>
          <dgm:chMax val="0"/>
          <dgm:chPref val="0"/>
        </dgm:presLayoutVars>
      </dgm:prSet>
      <dgm:spPr/>
    </dgm:pt>
    <dgm:pt modelId="{D7220DD8-B2DB-4562-8169-5B29EEE6AFFA}" type="pres">
      <dgm:prSet presAssocID="{19982F18-A525-4AD1-9EC9-40EA6E26AB0F}" presName="sibTrans" presStyleCnt="0"/>
      <dgm:spPr/>
    </dgm:pt>
    <dgm:pt modelId="{FA36FA68-73E9-49E1-B6F3-62F5AF6C3D0C}" type="pres">
      <dgm:prSet presAssocID="{82E6D246-F31E-4024-986D-312BB6DEBB99}" presName="compNode" presStyleCnt="0"/>
      <dgm:spPr/>
    </dgm:pt>
    <dgm:pt modelId="{930A89C4-12EF-48F7-9F52-391CDEDB6266}" type="pres">
      <dgm:prSet presAssocID="{82E6D246-F31E-4024-986D-312BB6DEBB99}" presName="bgRect" presStyleLbl="bgShp" presStyleIdx="1" presStyleCnt="3"/>
      <dgm:spPr/>
    </dgm:pt>
    <dgm:pt modelId="{D77DD4FA-BE00-4A8B-A2C3-E83F79038014}" type="pres">
      <dgm:prSet presAssocID="{82E6D246-F31E-4024-986D-312BB6DEBB9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nt"/>
        </a:ext>
      </dgm:extLst>
    </dgm:pt>
    <dgm:pt modelId="{5B8A1B24-E802-4CD0-997A-012B729604FE}" type="pres">
      <dgm:prSet presAssocID="{82E6D246-F31E-4024-986D-312BB6DEBB99}" presName="spaceRect" presStyleCnt="0"/>
      <dgm:spPr/>
    </dgm:pt>
    <dgm:pt modelId="{4373BBFE-E314-4040-AD19-AB01822B2870}" type="pres">
      <dgm:prSet presAssocID="{82E6D246-F31E-4024-986D-312BB6DEBB99}" presName="parTx" presStyleLbl="revTx" presStyleIdx="1" presStyleCnt="3">
        <dgm:presLayoutVars>
          <dgm:chMax val="0"/>
          <dgm:chPref val="0"/>
        </dgm:presLayoutVars>
      </dgm:prSet>
      <dgm:spPr/>
    </dgm:pt>
    <dgm:pt modelId="{9560476F-9D9F-4218-9CF2-1FF4E777C571}" type="pres">
      <dgm:prSet presAssocID="{1A544703-FCB0-4224-A1E4-C7D6836B51F7}" presName="sibTrans" presStyleCnt="0"/>
      <dgm:spPr/>
    </dgm:pt>
    <dgm:pt modelId="{696E4C22-13C1-4D56-8626-CB4B442797DF}" type="pres">
      <dgm:prSet presAssocID="{8828587F-D6AE-4D48-972C-C5EB5935857D}" presName="compNode" presStyleCnt="0"/>
      <dgm:spPr/>
    </dgm:pt>
    <dgm:pt modelId="{71AF11D0-767A-48E2-B99A-CC803E0B87EC}" type="pres">
      <dgm:prSet presAssocID="{8828587F-D6AE-4D48-972C-C5EB5935857D}" presName="bgRect" presStyleLbl="bgShp" presStyleIdx="2" presStyleCnt="3"/>
      <dgm:spPr/>
    </dgm:pt>
    <dgm:pt modelId="{2B5764F5-8307-46B9-AEE7-3ED09A81BADC}" type="pres">
      <dgm:prSet presAssocID="{8828587F-D6AE-4D48-972C-C5EB5935857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af"/>
        </a:ext>
      </dgm:extLst>
    </dgm:pt>
    <dgm:pt modelId="{4CC28903-FA04-4EEA-8FDB-D90CA8B773C8}" type="pres">
      <dgm:prSet presAssocID="{8828587F-D6AE-4D48-972C-C5EB5935857D}" presName="spaceRect" presStyleCnt="0"/>
      <dgm:spPr/>
    </dgm:pt>
    <dgm:pt modelId="{DA6184CF-8B65-49AB-94C1-EA7975BF644B}" type="pres">
      <dgm:prSet presAssocID="{8828587F-D6AE-4D48-972C-C5EB5935857D}" presName="parTx" presStyleLbl="revTx" presStyleIdx="2" presStyleCnt="3">
        <dgm:presLayoutVars>
          <dgm:chMax val="0"/>
          <dgm:chPref val="0"/>
        </dgm:presLayoutVars>
      </dgm:prSet>
      <dgm:spPr/>
    </dgm:pt>
  </dgm:ptLst>
  <dgm:cxnLst>
    <dgm:cxn modelId="{63ADB017-43B2-4A94-A9DA-E8020C10FAF0}" type="presOf" srcId="{8828587F-D6AE-4D48-972C-C5EB5935857D}" destId="{DA6184CF-8B65-49AB-94C1-EA7975BF644B}" srcOrd="0" destOrd="0" presId="urn:microsoft.com/office/officeart/2018/2/layout/IconVerticalSolidList"/>
    <dgm:cxn modelId="{4390302C-BD18-4758-89F0-1ABAE87FFA9E}" srcId="{7F49123B-A5B2-4F2F-BC67-9161A9E8D92D}" destId="{D45FAAF7-7DE4-4A51-9AD0-E0AE13E7E30A}" srcOrd="0" destOrd="0" parTransId="{CB791317-4FF9-4AB1-B22D-5CAC58E2477F}" sibTransId="{19982F18-A525-4AD1-9EC9-40EA6E26AB0F}"/>
    <dgm:cxn modelId="{8E8E8E4B-A2C1-4B65-A9B4-35A1EE8B7B0F}" srcId="{7F49123B-A5B2-4F2F-BC67-9161A9E8D92D}" destId="{8828587F-D6AE-4D48-972C-C5EB5935857D}" srcOrd="2" destOrd="0" parTransId="{DD7ABD24-65DB-421D-9FB0-1A36AE369C86}" sibTransId="{23992438-6B5E-4210-A644-03C90A19A90A}"/>
    <dgm:cxn modelId="{07F25D54-CBA4-46F5-9E72-F761C331463F}" type="presOf" srcId="{82E6D246-F31E-4024-986D-312BB6DEBB99}" destId="{4373BBFE-E314-4040-AD19-AB01822B2870}" srcOrd="0" destOrd="0" presId="urn:microsoft.com/office/officeart/2018/2/layout/IconVerticalSolidList"/>
    <dgm:cxn modelId="{E468C691-FDCE-4E67-BB93-DBD972BFC55A}" srcId="{7F49123B-A5B2-4F2F-BC67-9161A9E8D92D}" destId="{82E6D246-F31E-4024-986D-312BB6DEBB99}" srcOrd="1" destOrd="0" parTransId="{0744CBD2-A577-4166-856D-77E0C716B1E1}" sibTransId="{1A544703-FCB0-4224-A1E4-C7D6836B51F7}"/>
    <dgm:cxn modelId="{F8EA6ABD-E225-4071-9418-4F52836563BD}" type="presOf" srcId="{D45FAAF7-7DE4-4A51-9AD0-E0AE13E7E30A}" destId="{4444DD4F-BC26-4A7A-95EB-D9EEA3816357}" srcOrd="0" destOrd="0" presId="urn:microsoft.com/office/officeart/2018/2/layout/IconVerticalSolidList"/>
    <dgm:cxn modelId="{5172F6DC-9623-4354-A2C0-3FC634F95358}" type="presOf" srcId="{7F49123B-A5B2-4F2F-BC67-9161A9E8D92D}" destId="{99466D6A-00C7-45B3-B608-30AA933BBD9F}" srcOrd="0" destOrd="0" presId="urn:microsoft.com/office/officeart/2018/2/layout/IconVerticalSolidList"/>
    <dgm:cxn modelId="{B79F287A-1109-4F47-BCB2-00C201450DD1}" type="presParOf" srcId="{99466D6A-00C7-45B3-B608-30AA933BBD9F}" destId="{6B362901-09D8-476D-8363-71C4ECD0A077}" srcOrd="0" destOrd="0" presId="urn:microsoft.com/office/officeart/2018/2/layout/IconVerticalSolidList"/>
    <dgm:cxn modelId="{7D018C95-5CA9-45B2-A8B7-F24424BA13DE}" type="presParOf" srcId="{6B362901-09D8-476D-8363-71C4ECD0A077}" destId="{C42BFA0C-6383-436A-98E9-32A336784BA0}" srcOrd="0" destOrd="0" presId="urn:microsoft.com/office/officeart/2018/2/layout/IconVerticalSolidList"/>
    <dgm:cxn modelId="{EAFEE540-7902-4049-9685-6F6E32FD2E21}" type="presParOf" srcId="{6B362901-09D8-476D-8363-71C4ECD0A077}" destId="{EF2445A5-5B2A-4209-AE8C-217BCE147159}" srcOrd="1" destOrd="0" presId="urn:microsoft.com/office/officeart/2018/2/layout/IconVerticalSolidList"/>
    <dgm:cxn modelId="{49EE2F63-BF00-49AF-889B-C1DE31509FCD}" type="presParOf" srcId="{6B362901-09D8-476D-8363-71C4ECD0A077}" destId="{CC35B2DF-2C3B-4F9B-947E-CAB4C1391189}" srcOrd="2" destOrd="0" presId="urn:microsoft.com/office/officeart/2018/2/layout/IconVerticalSolidList"/>
    <dgm:cxn modelId="{8FF6AF39-40CB-4256-84AE-B8FA7B44AAFF}" type="presParOf" srcId="{6B362901-09D8-476D-8363-71C4ECD0A077}" destId="{4444DD4F-BC26-4A7A-95EB-D9EEA3816357}" srcOrd="3" destOrd="0" presId="urn:microsoft.com/office/officeart/2018/2/layout/IconVerticalSolidList"/>
    <dgm:cxn modelId="{54427A09-AE36-4A1D-8921-31335B84BED4}" type="presParOf" srcId="{99466D6A-00C7-45B3-B608-30AA933BBD9F}" destId="{D7220DD8-B2DB-4562-8169-5B29EEE6AFFA}" srcOrd="1" destOrd="0" presId="urn:microsoft.com/office/officeart/2018/2/layout/IconVerticalSolidList"/>
    <dgm:cxn modelId="{57B4B8C7-A36E-4D86-BE29-DD02EFC37FD3}" type="presParOf" srcId="{99466D6A-00C7-45B3-B608-30AA933BBD9F}" destId="{FA36FA68-73E9-49E1-B6F3-62F5AF6C3D0C}" srcOrd="2" destOrd="0" presId="urn:microsoft.com/office/officeart/2018/2/layout/IconVerticalSolidList"/>
    <dgm:cxn modelId="{DE33527F-C526-40AF-994B-AB03D63ECF4B}" type="presParOf" srcId="{FA36FA68-73E9-49E1-B6F3-62F5AF6C3D0C}" destId="{930A89C4-12EF-48F7-9F52-391CDEDB6266}" srcOrd="0" destOrd="0" presId="urn:microsoft.com/office/officeart/2018/2/layout/IconVerticalSolidList"/>
    <dgm:cxn modelId="{10E58C50-2AF5-4061-AAF2-6A9914B554F4}" type="presParOf" srcId="{FA36FA68-73E9-49E1-B6F3-62F5AF6C3D0C}" destId="{D77DD4FA-BE00-4A8B-A2C3-E83F79038014}" srcOrd="1" destOrd="0" presId="urn:microsoft.com/office/officeart/2018/2/layout/IconVerticalSolidList"/>
    <dgm:cxn modelId="{E3E83555-53A9-4089-920B-B412870AD958}" type="presParOf" srcId="{FA36FA68-73E9-49E1-B6F3-62F5AF6C3D0C}" destId="{5B8A1B24-E802-4CD0-997A-012B729604FE}" srcOrd="2" destOrd="0" presId="urn:microsoft.com/office/officeart/2018/2/layout/IconVerticalSolidList"/>
    <dgm:cxn modelId="{4832D92C-2FC9-45C3-B1D4-E282443F4C6E}" type="presParOf" srcId="{FA36FA68-73E9-49E1-B6F3-62F5AF6C3D0C}" destId="{4373BBFE-E314-4040-AD19-AB01822B2870}" srcOrd="3" destOrd="0" presId="urn:microsoft.com/office/officeart/2018/2/layout/IconVerticalSolidList"/>
    <dgm:cxn modelId="{B6FF0980-A42C-4A78-A4C8-8F8049491B22}" type="presParOf" srcId="{99466D6A-00C7-45B3-B608-30AA933BBD9F}" destId="{9560476F-9D9F-4218-9CF2-1FF4E777C571}" srcOrd="3" destOrd="0" presId="urn:microsoft.com/office/officeart/2018/2/layout/IconVerticalSolidList"/>
    <dgm:cxn modelId="{90378839-849A-4796-A1B4-ABEFF058CF0F}" type="presParOf" srcId="{99466D6A-00C7-45B3-B608-30AA933BBD9F}" destId="{696E4C22-13C1-4D56-8626-CB4B442797DF}" srcOrd="4" destOrd="0" presId="urn:microsoft.com/office/officeart/2018/2/layout/IconVerticalSolidList"/>
    <dgm:cxn modelId="{05517D40-1EB2-48D1-8F7D-B595513D2D96}" type="presParOf" srcId="{696E4C22-13C1-4D56-8626-CB4B442797DF}" destId="{71AF11D0-767A-48E2-B99A-CC803E0B87EC}" srcOrd="0" destOrd="0" presId="urn:microsoft.com/office/officeart/2018/2/layout/IconVerticalSolidList"/>
    <dgm:cxn modelId="{9E620EA3-2BCB-406A-BB97-E58C6CA3D3F4}" type="presParOf" srcId="{696E4C22-13C1-4D56-8626-CB4B442797DF}" destId="{2B5764F5-8307-46B9-AEE7-3ED09A81BADC}" srcOrd="1" destOrd="0" presId="urn:microsoft.com/office/officeart/2018/2/layout/IconVerticalSolidList"/>
    <dgm:cxn modelId="{C2B054F2-8C7E-47F3-8B0C-951693890CCC}" type="presParOf" srcId="{696E4C22-13C1-4D56-8626-CB4B442797DF}" destId="{4CC28903-FA04-4EEA-8FDB-D90CA8B773C8}" srcOrd="2" destOrd="0" presId="urn:microsoft.com/office/officeart/2018/2/layout/IconVerticalSolidList"/>
    <dgm:cxn modelId="{608C8CB3-835C-479B-9301-83C38F7615C0}" type="presParOf" srcId="{696E4C22-13C1-4D56-8626-CB4B442797DF}" destId="{DA6184CF-8B65-49AB-94C1-EA7975BF644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DF28C-02E9-481D-9309-165A07F8D236}">
      <dsp:nvSpPr>
        <dsp:cNvPr id="0" name=""/>
        <dsp:cNvSpPr/>
      </dsp:nvSpPr>
      <dsp:spPr>
        <a:xfrm>
          <a:off x="1837290" y="956"/>
          <a:ext cx="1231248" cy="1231248"/>
        </a:xfrm>
        <a:prstGeom prst="upArrow">
          <a:avLst>
            <a:gd name="adj1" fmla="val 50000"/>
            <a:gd name="adj2" fmla="val 35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Balance of payment lending </a:t>
          </a:r>
        </a:p>
      </dsp:txBody>
      <dsp:txXfrm>
        <a:off x="2145102" y="216424"/>
        <a:ext cx="615624" cy="1015780"/>
      </dsp:txXfrm>
    </dsp:sp>
    <dsp:sp modelId="{2DD5CBA2-2916-432F-99B6-676D751F7A11}">
      <dsp:nvSpPr>
        <dsp:cNvPr id="0" name=""/>
        <dsp:cNvSpPr/>
      </dsp:nvSpPr>
      <dsp:spPr>
        <a:xfrm rot="3085714">
          <a:off x="2870321" y="498437"/>
          <a:ext cx="1231248" cy="1231248"/>
        </a:xfrm>
        <a:prstGeom prst="upArrow">
          <a:avLst>
            <a:gd name="adj1" fmla="val 50000"/>
            <a:gd name="adj2" fmla="val 35000"/>
          </a:avLst>
        </a:prstGeom>
        <a:solidFill>
          <a:schemeClr val="accent4">
            <a:hueOff val="-151972"/>
            <a:satOff val="-768"/>
            <a:lumOff val="-107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Policy based lending</a:t>
          </a:r>
        </a:p>
      </dsp:txBody>
      <dsp:txXfrm rot="-5400000">
        <a:off x="2893825" y="873420"/>
        <a:ext cx="1015780" cy="615624"/>
      </dsp:txXfrm>
    </dsp:sp>
    <dsp:sp modelId="{19DDD934-7A6D-4479-B907-FEA54E0E556C}">
      <dsp:nvSpPr>
        <dsp:cNvPr id="0" name=""/>
        <dsp:cNvSpPr/>
      </dsp:nvSpPr>
      <dsp:spPr>
        <a:xfrm rot="6171429">
          <a:off x="3125459" y="1616268"/>
          <a:ext cx="1231248" cy="1231248"/>
        </a:xfrm>
        <a:prstGeom prst="upArrow">
          <a:avLst>
            <a:gd name="adj1" fmla="val 50000"/>
            <a:gd name="adj2" fmla="val 35000"/>
          </a:avLst>
        </a:prstGeom>
        <a:solidFill>
          <a:schemeClr val="accent4">
            <a:hueOff val="-303945"/>
            <a:satOff val="-1535"/>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Multi tranche financing facility</a:t>
          </a:r>
        </a:p>
      </dsp:txBody>
      <dsp:txXfrm rot="-5400000">
        <a:off x="3128160" y="1900107"/>
        <a:ext cx="1015780" cy="615624"/>
      </dsp:txXfrm>
    </dsp:sp>
    <dsp:sp modelId="{C2B521C3-0920-4225-9793-09351BFF5015}">
      <dsp:nvSpPr>
        <dsp:cNvPr id="0" name=""/>
        <dsp:cNvSpPr/>
      </dsp:nvSpPr>
      <dsp:spPr>
        <a:xfrm rot="9257143">
          <a:off x="2410579" y="2512699"/>
          <a:ext cx="1231248" cy="1231248"/>
        </a:xfrm>
        <a:prstGeom prst="upArrow">
          <a:avLst>
            <a:gd name="adj1" fmla="val 50000"/>
            <a:gd name="adj2" fmla="val 35000"/>
          </a:avLst>
        </a:prstGeom>
        <a:solidFill>
          <a:schemeClr val="accent4">
            <a:hueOff val="-455917"/>
            <a:satOff val="-2303"/>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Results based lending</a:t>
          </a:r>
        </a:p>
      </dsp:txBody>
      <dsp:txXfrm rot="10800000">
        <a:off x="2671647" y="2523368"/>
        <a:ext cx="615624" cy="1015780"/>
      </dsp:txXfrm>
    </dsp:sp>
    <dsp:sp modelId="{92FF3CCB-0EEC-4275-827C-1A6FCDC172FB}">
      <dsp:nvSpPr>
        <dsp:cNvPr id="0" name=""/>
        <dsp:cNvSpPr/>
      </dsp:nvSpPr>
      <dsp:spPr>
        <a:xfrm rot="12342857">
          <a:off x="1264001" y="2512699"/>
          <a:ext cx="1231248" cy="1231248"/>
        </a:xfrm>
        <a:prstGeom prst="upArrow">
          <a:avLst>
            <a:gd name="adj1" fmla="val 50000"/>
            <a:gd name="adj2" fmla="val 35000"/>
          </a:avLst>
        </a:prstGeom>
        <a:solidFill>
          <a:schemeClr val="accent4">
            <a:hueOff val="-607889"/>
            <a:satOff val="-3070"/>
            <a:lumOff val="-431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Sector lending</a:t>
          </a:r>
        </a:p>
      </dsp:txBody>
      <dsp:txXfrm rot="10800000">
        <a:off x="1618557" y="2523368"/>
        <a:ext cx="615624" cy="1015780"/>
      </dsp:txXfrm>
    </dsp:sp>
    <dsp:sp modelId="{0F67C604-5DA9-47DB-A2EF-1CEB889E508E}">
      <dsp:nvSpPr>
        <dsp:cNvPr id="0" name=""/>
        <dsp:cNvSpPr/>
      </dsp:nvSpPr>
      <dsp:spPr>
        <a:xfrm rot="15428571">
          <a:off x="549121" y="1616268"/>
          <a:ext cx="1231248" cy="1231248"/>
        </a:xfrm>
        <a:prstGeom prst="upArrow">
          <a:avLst>
            <a:gd name="adj1" fmla="val 50000"/>
            <a:gd name="adj2" fmla="val 35000"/>
          </a:avLst>
        </a:prstGeom>
        <a:solidFill>
          <a:schemeClr val="accent4">
            <a:hueOff val="-759862"/>
            <a:satOff val="-3838"/>
            <a:lumOff val="-539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Sector development program</a:t>
          </a:r>
        </a:p>
      </dsp:txBody>
      <dsp:txXfrm rot="5400000">
        <a:off x="761888" y="1900107"/>
        <a:ext cx="1015780" cy="615624"/>
      </dsp:txXfrm>
    </dsp:sp>
    <dsp:sp modelId="{8A1C6B5F-0F99-4F25-B41C-89CB60219258}">
      <dsp:nvSpPr>
        <dsp:cNvPr id="0" name=""/>
        <dsp:cNvSpPr/>
      </dsp:nvSpPr>
      <dsp:spPr>
        <a:xfrm rot="18514286">
          <a:off x="804259" y="498437"/>
          <a:ext cx="1231248" cy="1231248"/>
        </a:xfrm>
        <a:prstGeom prst="upArrow">
          <a:avLst>
            <a:gd name="adj1" fmla="val 50000"/>
            <a:gd name="adj2" fmla="val 35000"/>
          </a:avLst>
        </a:prstGeom>
        <a:solidFill>
          <a:schemeClr val="accent4">
            <a:hueOff val="-911834"/>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Project lending</a:t>
          </a:r>
        </a:p>
      </dsp:txBody>
      <dsp:txXfrm rot="5400000">
        <a:off x="996223" y="873420"/>
        <a:ext cx="1015780" cy="615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8565C-4C2A-45BD-91F5-D7CA5ACD4BDD}">
      <dsp:nvSpPr>
        <dsp:cNvPr id="0" name=""/>
        <dsp:cNvSpPr/>
      </dsp:nvSpPr>
      <dsp:spPr>
        <a:xfrm>
          <a:off x="2238375" y="744"/>
          <a:ext cx="1619249" cy="1619249"/>
        </a:xfrm>
        <a:prstGeom prst="upArrow">
          <a:avLst>
            <a:gd name="adj1" fmla="val 50000"/>
            <a:gd name="adj2" fmla="val 35000"/>
          </a:avLst>
        </a:prstGeom>
        <a:solidFill>
          <a:schemeClr val="accent1">
            <a:shade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Emergency assistance loan</a:t>
          </a:r>
        </a:p>
      </dsp:txBody>
      <dsp:txXfrm>
        <a:off x="2643187" y="284113"/>
        <a:ext cx="809625" cy="1335880"/>
      </dsp:txXfrm>
    </dsp:sp>
    <dsp:sp modelId="{1F57E997-0396-4C42-A19C-60CD463D5020}">
      <dsp:nvSpPr>
        <dsp:cNvPr id="0" name=""/>
        <dsp:cNvSpPr/>
      </dsp:nvSpPr>
      <dsp:spPr>
        <a:xfrm rot="5400000">
          <a:off x="3460005" y="1222374"/>
          <a:ext cx="1619249" cy="1619249"/>
        </a:xfrm>
        <a:prstGeom prst="upArrow">
          <a:avLst>
            <a:gd name="adj1" fmla="val 50000"/>
            <a:gd name="adj2" fmla="val 35000"/>
          </a:avLst>
        </a:prstGeom>
        <a:solidFill>
          <a:schemeClr val="accent1">
            <a:shade val="50000"/>
            <a:hueOff val="262080"/>
            <a:satOff val="-14378"/>
            <a:lumOff val="233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Project design advance loan</a:t>
          </a:r>
        </a:p>
      </dsp:txBody>
      <dsp:txXfrm rot="-5400000">
        <a:off x="3460006" y="1627186"/>
        <a:ext cx="1335880" cy="809625"/>
      </dsp:txXfrm>
    </dsp:sp>
    <dsp:sp modelId="{ADF48377-22DD-4276-A4D3-A937F9A187BA}">
      <dsp:nvSpPr>
        <dsp:cNvPr id="0" name=""/>
        <dsp:cNvSpPr/>
      </dsp:nvSpPr>
      <dsp:spPr>
        <a:xfrm rot="10800000">
          <a:off x="2238375" y="2444005"/>
          <a:ext cx="1619249" cy="1619249"/>
        </a:xfrm>
        <a:prstGeom prst="upArrow">
          <a:avLst>
            <a:gd name="adj1" fmla="val 50000"/>
            <a:gd name="adj2" fmla="val 35000"/>
          </a:avLst>
        </a:prstGeom>
        <a:solidFill>
          <a:schemeClr val="accent1">
            <a:shade val="50000"/>
            <a:hueOff val="524161"/>
            <a:satOff val="-28755"/>
            <a:lumOff val="466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Additional financing</a:t>
          </a:r>
        </a:p>
      </dsp:txBody>
      <dsp:txXfrm rot="10800000">
        <a:off x="2643187" y="2444005"/>
        <a:ext cx="809625" cy="1335880"/>
      </dsp:txXfrm>
    </dsp:sp>
    <dsp:sp modelId="{EB8815F2-D20A-4431-AE25-A7CD1A44D482}">
      <dsp:nvSpPr>
        <dsp:cNvPr id="0" name=""/>
        <dsp:cNvSpPr/>
      </dsp:nvSpPr>
      <dsp:spPr>
        <a:xfrm rot="16200000">
          <a:off x="1016744" y="1222375"/>
          <a:ext cx="1619249" cy="1619249"/>
        </a:xfrm>
        <a:prstGeom prst="upArrow">
          <a:avLst>
            <a:gd name="adj1" fmla="val 50000"/>
            <a:gd name="adj2" fmla="val 35000"/>
          </a:avLst>
        </a:prstGeom>
        <a:solidFill>
          <a:schemeClr val="accent1">
            <a:shade val="50000"/>
            <a:hueOff val="262080"/>
            <a:satOff val="-14378"/>
            <a:lumOff val="233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Co-financing</a:t>
          </a:r>
        </a:p>
      </dsp:txBody>
      <dsp:txXfrm rot="5400000">
        <a:off x="1300114" y="1627186"/>
        <a:ext cx="1335880" cy="809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DC62C-1D9D-47FB-A970-A0CE39DB8440}">
      <dsp:nvSpPr>
        <dsp:cNvPr id="0" name=""/>
        <dsp:cNvSpPr/>
      </dsp:nvSpPr>
      <dsp:spPr>
        <a:xfrm rot="16200000">
          <a:off x="128" y="153493"/>
          <a:ext cx="1468753" cy="1468753"/>
        </a:xfrm>
        <a:prstGeom prst="upArrow">
          <a:avLst>
            <a:gd name="adj1" fmla="val 50000"/>
            <a:gd name="adj2" fmla="val 35000"/>
          </a:avLst>
        </a:prstGeom>
        <a:solidFill>
          <a:schemeClr val="accent2">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Transaction TA</a:t>
          </a:r>
        </a:p>
      </dsp:txBody>
      <dsp:txXfrm rot="5400000">
        <a:off x="257160" y="520681"/>
        <a:ext cx="1211721" cy="734377"/>
      </dsp:txXfrm>
    </dsp:sp>
    <dsp:sp modelId="{34CCADC5-744A-476C-AD79-0B2DB2AF0DDB}">
      <dsp:nvSpPr>
        <dsp:cNvPr id="0" name=""/>
        <dsp:cNvSpPr/>
      </dsp:nvSpPr>
      <dsp:spPr>
        <a:xfrm rot="5400000">
          <a:off x="1616254" y="153493"/>
          <a:ext cx="1468753" cy="1468753"/>
        </a:xfrm>
        <a:prstGeom prst="upArrow">
          <a:avLst>
            <a:gd name="adj1" fmla="val 50000"/>
            <a:gd name="adj2" fmla="val 35000"/>
          </a:avLst>
        </a:prstGeom>
        <a:solidFill>
          <a:schemeClr val="accent2">
            <a:shade val="80000"/>
            <a:hueOff val="550423"/>
            <a:satOff val="-39989"/>
            <a:lumOff val="3390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Knowledge support TA</a:t>
          </a:r>
        </a:p>
      </dsp:txBody>
      <dsp:txXfrm rot="-5400000">
        <a:off x="1616254" y="520681"/>
        <a:ext cx="1211721" cy="7343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BFA0C-6383-436A-98E9-32A336784BA0}">
      <dsp:nvSpPr>
        <dsp:cNvPr id="0" name=""/>
        <dsp:cNvSpPr/>
      </dsp:nvSpPr>
      <dsp:spPr>
        <a:xfrm>
          <a:off x="0" y="462"/>
          <a:ext cx="4939867" cy="1081284"/>
        </a:xfrm>
        <a:prstGeom prst="roundRect">
          <a:avLst>
            <a:gd name="adj" fmla="val 10000"/>
          </a:avLst>
        </a:prstGeom>
        <a:solidFill>
          <a:schemeClr val="dk2">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F2445A5-5B2A-4209-AE8C-217BCE147159}">
      <dsp:nvSpPr>
        <dsp:cNvPr id="0" name=""/>
        <dsp:cNvSpPr/>
      </dsp:nvSpPr>
      <dsp:spPr>
        <a:xfrm>
          <a:off x="327088" y="243751"/>
          <a:ext cx="594706" cy="5947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44DD4F-BC26-4A7A-95EB-D9EEA3816357}">
      <dsp:nvSpPr>
        <dsp:cNvPr id="0" name=""/>
        <dsp:cNvSpPr/>
      </dsp:nvSpPr>
      <dsp:spPr>
        <a:xfrm>
          <a:off x="1248883" y="462"/>
          <a:ext cx="3690983" cy="108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36" tIns="114436" rIns="114436" bIns="114436" numCol="1" spcCol="1270" anchor="ctr" anchorCtr="0">
          <a:noAutofit/>
        </a:bodyPr>
        <a:lstStyle/>
        <a:p>
          <a:pPr marL="0" lvl="0" indent="0" algn="l" defTabSz="711200">
            <a:lnSpc>
              <a:spcPct val="100000"/>
            </a:lnSpc>
            <a:spcBef>
              <a:spcPct val="0"/>
            </a:spcBef>
            <a:spcAft>
              <a:spcPct val="35000"/>
            </a:spcAft>
            <a:buNone/>
          </a:pPr>
          <a:r>
            <a:rPr lang="en-US" sz="1600" kern="1200" dirty="0"/>
            <a:t>Output 1: Critical agribusiness value chain infrastructure improved and made climate-resilient </a:t>
          </a:r>
        </a:p>
      </dsp:txBody>
      <dsp:txXfrm>
        <a:off x="1248883" y="462"/>
        <a:ext cx="3690983" cy="1081284"/>
      </dsp:txXfrm>
    </dsp:sp>
    <dsp:sp modelId="{930A89C4-12EF-48F7-9F52-391CDEDB6266}">
      <dsp:nvSpPr>
        <dsp:cNvPr id="0" name=""/>
        <dsp:cNvSpPr/>
      </dsp:nvSpPr>
      <dsp:spPr>
        <a:xfrm>
          <a:off x="0" y="1352067"/>
          <a:ext cx="4939867" cy="1081284"/>
        </a:xfrm>
        <a:prstGeom prst="roundRect">
          <a:avLst>
            <a:gd name="adj" fmla="val 10000"/>
          </a:avLst>
        </a:prstGeom>
        <a:solidFill>
          <a:schemeClr val="dk2">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77DD4FA-BE00-4A8B-A2C3-E83F79038014}">
      <dsp:nvSpPr>
        <dsp:cNvPr id="0" name=""/>
        <dsp:cNvSpPr/>
      </dsp:nvSpPr>
      <dsp:spPr>
        <a:xfrm>
          <a:off x="327088" y="1595356"/>
          <a:ext cx="594706" cy="5947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373BBFE-E314-4040-AD19-AB01822B2870}">
      <dsp:nvSpPr>
        <dsp:cNvPr id="0" name=""/>
        <dsp:cNvSpPr/>
      </dsp:nvSpPr>
      <dsp:spPr>
        <a:xfrm>
          <a:off x="1248883" y="1352067"/>
          <a:ext cx="3690983" cy="108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36" tIns="114436" rIns="114436" bIns="114436" numCol="1" spcCol="1270" anchor="ctr" anchorCtr="0">
          <a:noAutofit/>
        </a:bodyPr>
        <a:lstStyle/>
        <a:p>
          <a:pPr marL="0" lvl="0" indent="0" algn="l" defTabSz="711200">
            <a:lnSpc>
              <a:spcPct val="100000"/>
            </a:lnSpc>
            <a:spcBef>
              <a:spcPct val="0"/>
            </a:spcBef>
            <a:spcAft>
              <a:spcPct val="35000"/>
            </a:spcAft>
            <a:buNone/>
          </a:pPr>
          <a:r>
            <a:rPr lang="en-US" sz="1600" kern="1200"/>
            <a:t>Output 2: Climate smart agriculture and agribusiness promoted</a:t>
          </a:r>
        </a:p>
      </dsp:txBody>
      <dsp:txXfrm>
        <a:off x="1248883" y="1352067"/>
        <a:ext cx="3690983" cy="1081284"/>
      </dsp:txXfrm>
    </dsp:sp>
    <dsp:sp modelId="{71AF11D0-767A-48E2-B99A-CC803E0B87EC}">
      <dsp:nvSpPr>
        <dsp:cNvPr id="0" name=""/>
        <dsp:cNvSpPr/>
      </dsp:nvSpPr>
      <dsp:spPr>
        <a:xfrm>
          <a:off x="0" y="2703672"/>
          <a:ext cx="4939867" cy="1081284"/>
        </a:xfrm>
        <a:prstGeom prst="roundRect">
          <a:avLst>
            <a:gd name="adj" fmla="val 10000"/>
          </a:avLst>
        </a:prstGeom>
        <a:solidFill>
          <a:schemeClr val="dk2">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B5764F5-8307-46B9-AEE7-3ED09A81BADC}">
      <dsp:nvSpPr>
        <dsp:cNvPr id="0" name=""/>
        <dsp:cNvSpPr/>
      </dsp:nvSpPr>
      <dsp:spPr>
        <a:xfrm>
          <a:off x="327088" y="2946961"/>
          <a:ext cx="594706" cy="5947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A6184CF-8B65-49AB-94C1-EA7975BF644B}">
      <dsp:nvSpPr>
        <dsp:cNvPr id="0" name=""/>
        <dsp:cNvSpPr/>
      </dsp:nvSpPr>
      <dsp:spPr>
        <a:xfrm>
          <a:off x="1248883" y="2703672"/>
          <a:ext cx="3690983" cy="108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36" tIns="114436" rIns="114436" bIns="114436" numCol="1" spcCol="1270" anchor="ctr" anchorCtr="0">
          <a:noAutofit/>
        </a:bodyPr>
        <a:lstStyle/>
        <a:p>
          <a:pPr marL="0" lvl="0" indent="0" algn="l" defTabSz="711200">
            <a:lnSpc>
              <a:spcPct val="100000"/>
            </a:lnSpc>
            <a:spcBef>
              <a:spcPct val="0"/>
            </a:spcBef>
            <a:spcAft>
              <a:spcPct val="35000"/>
            </a:spcAft>
            <a:buNone/>
          </a:pPr>
          <a:r>
            <a:rPr lang="en-US" sz="1600" kern="1200" dirty="0"/>
            <a:t>Output 3: Enabling environment for climate-friendly agribusiness enhanced </a:t>
          </a:r>
        </a:p>
      </dsp:txBody>
      <dsp:txXfrm>
        <a:off x="1248883" y="2703672"/>
        <a:ext cx="3690983" cy="1081284"/>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9789C9A-8D99-4F67-86F1-354458B06AF0}" type="datetimeFigureOut">
              <a:rPr lang="en-US" smtClean="0"/>
              <a:t>12/02/2019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F6B337B-3C72-49B8-A189-4EA83D444520}" type="slidenum">
              <a:rPr lang="en-US" smtClean="0"/>
              <a:t>‹#›</a:t>
            </a:fld>
            <a:endParaRPr lang="en-US"/>
          </a:p>
        </p:txBody>
      </p:sp>
    </p:spTree>
    <p:extLst>
      <p:ext uri="{BB962C8B-B14F-4D97-AF65-F5344CB8AC3E}">
        <p14:creationId xmlns:p14="http://schemas.microsoft.com/office/powerpoint/2010/main" val="119288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19125"/>
            <a:ext cx="5953125" cy="3349625"/>
          </a:xfrm>
        </p:spPr>
      </p:sp>
      <p:sp>
        <p:nvSpPr>
          <p:cNvPr id="3" name="Notes Placeholder 2"/>
          <p:cNvSpPr>
            <a:spLocks noGrp="1"/>
          </p:cNvSpPr>
          <p:nvPr>
            <p:ph type="body" idx="1"/>
          </p:nvPr>
        </p:nvSpPr>
        <p:spPr>
          <a:xfrm>
            <a:off x="249535" y="4243167"/>
            <a:ext cx="6298605" cy="4910702"/>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0DA219-C9D3-4BA3-ADAA-D88C869EC539}" type="slidenum">
              <a:rPr kumimoji="0" lang="en-US" b="0" i="0" u="none" strike="noStrike" kern="1200" cap="none" spc="0" normalizeH="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b="0" i="0" u="none" strike="noStrike" kern="1200" cap="none" spc="0" normalizeH="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839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1E56B-535F-4542-A8DF-5E920141FB85}" type="slidenum">
              <a:rPr lang="en-US" smtClean="0"/>
              <a:t>17</a:t>
            </a:fld>
            <a:endParaRPr lang="en-US" dirty="0"/>
          </a:p>
        </p:txBody>
      </p:sp>
    </p:spTree>
    <p:extLst>
      <p:ext uri="{BB962C8B-B14F-4D97-AF65-F5344CB8AC3E}">
        <p14:creationId xmlns:p14="http://schemas.microsoft.com/office/powerpoint/2010/main" val="3299941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1E56B-535F-4542-A8DF-5E920141FB85}" type="slidenum">
              <a:rPr lang="en-US" smtClean="0"/>
              <a:t>18</a:t>
            </a:fld>
            <a:endParaRPr lang="en-US" dirty="0"/>
          </a:p>
        </p:txBody>
      </p:sp>
    </p:spTree>
    <p:extLst>
      <p:ext uri="{BB962C8B-B14F-4D97-AF65-F5344CB8AC3E}">
        <p14:creationId xmlns:p14="http://schemas.microsoft.com/office/powerpoint/2010/main" val="2108297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co-financing? Financing from Bilateral (official development assistance), multilaterals, global funds, private sector (foundations and corporations), civil society are coursed through various co-financing vehicles of ADB such as project specific co-financing, trust funds, framework arrangements for sovereign and non-sovereign operations in the form of loans, grants, technical assistance and guarantees. </a:t>
            </a:r>
          </a:p>
        </p:txBody>
      </p:sp>
      <p:sp>
        <p:nvSpPr>
          <p:cNvPr id="4" name="Slide Number Placeholder 3"/>
          <p:cNvSpPr>
            <a:spLocks noGrp="1"/>
          </p:cNvSpPr>
          <p:nvPr>
            <p:ph type="sldNum" sz="quarter" idx="5"/>
          </p:nvPr>
        </p:nvSpPr>
        <p:spPr/>
        <p:txBody>
          <a:bodyPr/>
          <a:lstStyle/>
          <a:p>
            <a:fld id="{A649113F-0DCE-7D40-9684-257778C5150D}" type="slidenum">
              <a:rPr lang="en-US" smtClean="0"/>
              <a:t>20</a:t>
            </a:fld>
            <a:endParaRPr lang="en-US"/>
          </a:p>
        </p:txBody>
      </p:sp>
    </p:spTree>
    <p:extLst>
      <p:ext uri="{BB962C8B-B14F-4D97-AF65-F5344CB8AC3E}">
        <p14:creationId xmlns:p14="http://schemas.microsoft.com/office/powerpoint/2010/main" val="3013745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26F82-A328-4E89-AA1C-AB1BFD9DEE42}" type="slidenum">
              <a:rPr lang="en-US" smtClean="0"/>
              <a:pPr/>
              <a:t>22</a:t>
            </a:fld>
            <a:endParaRPr lang="en-US"/>
          </a:p>
        </p:txBody>
      </p:sp>
    </p:spTree>
    <p:extLst>
      <p:ext uri="{BB962C8B-B14F-4D97-AF65-F5344CB8AC3E}">
        <p14:creationId xmlns:p14="http://schemas.microsoft.com/office/powerpoint/2010/main" val="4275929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B26F82-A328-4E89-AA1C-AB1BFD9DEE42}" type="slidenum">
              <a:rPr lang="en-US" smtClean="0"/>
              <a:pPr/>
              <a:t>23</a:t>
            </a:fld>
            <a:endParaRPr lang="en-US"/>
          </a:p>
        </p:txBody>
      </p:sp>
    </p:spTree>
    <p:extLst>
      <p:ext uri="{BB962C8B-B14F-4D97-AF65-F5344CB8AC3E}">
        <p14:creationId xmlns:p14="http://schemas.microsoft.com/office/powerpoint/2010/main" val="158383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 is to transform transport into economic corridors by improving competitiveness through:</a:t>
            </a:r>
          </a:p>
          <a:p>
            <a:pPr marL="228600" indent="-228600">
              <a:buAutoNum type="arabicPeriod"/>
            </a:pPr>
            <a:r>
              <a:rPr lang="en-US" dirty="0"/>
              <a:t>Resource efficiency</a:t>
            </a:r>
          </a:p>
          <a:p>
            <a:pPr marL="228600" indent="-228600">
              <a:buAutoNum type="arabicPeriod"/>
            </a:pPr>
            <a:r>
              <a:rPr lang="en-US" dirty="0"/>
              <a:t>Climate resilience</a:t>
            </a:r>
          </a:p>
          <a:p>
            <a:pPr marL="228600" indent="-228600">
              <a:buAutoNum type="arabicPeriod"/>
            </a:pPr>
            <a:r>
              <a:rPr lang="en-US" dirty="0"/>
              <a:t>Value addition</a:t>
            </a:r>
          </a:p>
          <a:p>
            <a:pPr marL="228600" indent="-228600">
              <a:buAutoNum type="arabicPeriod"/>
            </a:pPr>
            <a:r>
              <a:rPr lang="en-US" dirty="0"/>
              <a:t>Safety and quality = e.g. Cambodia, Lab infrastructure for testing trace elements (public), quality testing kits (private), capacity building (Safety and quality standards, </a:t>
            </a:r>
            <a:r>
              <a:rPr lang="en-US" dirty="0" err="1"/>
              <a:t>CamGAP</a:t>
            </a:r>
            <a:r>
              <a:rPr lang="en-US" dirty="0"/>
              <a:t>, GMP, organic certification, geographic indication)</a:t>
            </a:r>
          </a:p>
          <a:p>
            <a:pPr marL="228600" indent="-228600">
              <a:buAutoNum type="arabicPeriod"/>
            </a:pPr>
            <a:r>
              <a:rPr lang="en-US" dirty="0"/>
              <a:t>Rural household incomes</a:t>
            </a:r>
          </a:p>
        </p:txBody>
      </p:sp>
      <p:sp>
        <p:nvSpPr>
          <p:cNvPr id="4" name="Slide Number Placeholder 3"/>
          <p:cNvSpPr>
            <a:spLocks noGrp="1"/>
          </p:cNvSpPr>
          <p:nvPr>
            <p:ph type="sldNum" sz="quarter" idx="5"/>
          </p:nvPr>
        </p:nvSpPr>
        <p:spPr/>
        <p:txBody>
          <a:bodyPr/>
          <a:lstStyle/>
          <a:p>
            <a:fld id="{A649113F-0DCE-7D40-9684-257778C5150D}" type="slidenum">
              <a:rPr lang="en-US" smtClean="0"/>
              <a:t>24</a:t>
            </a:fld>
            <a:endParaRPr lang="en-US"/>
          </a:p>
        </p:txBody>
      </p:sp>
    </p:spTree>
    <p:extLst>
      <p:ext uri="{BB962C8B-B14F-4D97-AF65-F5344CB8AC3E}">
        <p14:creationId xmlns:p14="http://schemas.microsoft.com/office/powerpoint/2010/main" val="3717315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Output 1: Critical agribusiness value chain infrastructure improved and made</a:t>
            </a:r>
          </a:p>
          <a:p>
            <a:r>
              <a:rPr lang="en-US" sz="1200" b="1" i="0" u="none" strike="noStrike" kern="1200" baseline="0" dirty="0">
                <a:solidFill>
                  <a:schemeClr val="tx1"/>
                </a:solidFill>
                <a:latin typeface="+mn-lt"/>
                <a:ea typeface="+mn-ea"/>
                <a:cs typeface="+mn-cs"/>
              </a:rPr>
              <a:t>climate-resilient. </a:t>
            </a:r>
            <a:r>
              <a:rPr lang="en-US" sz="1200" b="0" i="0" u="none" strike="noStrike" kern="1200" baseline="0" dirty="0">
                <a:solidFill>
                  <a:schemeClr val="tx1"/>
                </a:solidFill>
                <a:latin typeface="+mn-lt"/>
                <a:ea typeface="+mn-ea"/>
                <a:cs typeface="+mn-cs"/>
              </a:rPr>
              <a:t>This output bridges gaps in infrastructure to enhance the competitiveness of</a:t>
            </a:r>
          </a:p>
          <a:p>
            <a:r>
              <a:rPr lang="en-US" sz="1200" b="0" i="0" u="none" strike="noStrike" kern="1200" baseline="0" dirty="0">
                <a:solidFill>
                  <a:schemeClr val="tx1"/>
                </a:solidFill>
                <a:latin typeface="+mn-lt"/>
                <a:ea typeface="+mn-ea"/>
                <a:cs typeface="+mn-cs"/>
              </a:rPr>
              <a:t>the value chains of rice, maize, cassava, and mango in target provinces. Key activities involve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rehabilitating irrigation and water</a:t>
            </a:r>
          </a:p>
          <a:p>
            <a:r>
              <a:rPr lang="en-US" sz="1200" b="0" i="0" u="none" strike="noStrike" kern="1200" baseline="0" dirty="0">
                <a:solidFill>
                  <a:schemeClr val="tx1"/>
                </a:solidFill>
                <a:latin typeface="+mn-lt"/>
                <a:ea typeface="+mn-ea"/>
                <a:cs typeface="+mn-cs"/>
              </a:rPr>
              <a:t>management infrastructure (off-farm irrigation systems, on-farm rainwater harvesting ponds, and</a:t>
            </a:r>
          </a:p>
          <a:p>
            <a:r>
              <a:rPr lang="en-US" sz="1200" b="0" i="0" u="none" strike="noStrike" kern="1200" baseline="0" dirty="0">
                <a:solidFill>
                  <a:schemeClr val="tx1"/>
                </a:solidFill>
                <a:latin typeface="+mn-lt"/>
                <a:ea typeface="+mn-ea"/>
                <a:cs typeface="+mn-cs"/>
              </a:rPr>
              <a:t>drip irrigation) to climate-resilient condition; (ii) upgrading agricultural cooperatives’ value chain</a:t>
            </a:r>
          </a:p>
          <a:p>
            <a:r>
              <a:rPr lang="en-US" sz="1200" b="0" i="0" u="none" strike="noStrike" kern="1200" baseline="0" dirty="0">
                <a:solidFill>
                  <a:schemeClr val="tx1"/>
                </a:solidFill>
                <a:latin typeface="+mn-lt"/>
                <a:ea typeface="+mn-ea"/>
                <a:cs typeface="+mn-cs"/>
              </a:rPr>
              <a:t>infrastructure (drying, processing, and storage facilities); (iii) improving the connectivity of farms</a:t>
            </a:r>
          </a:p>
          <a:p>
            <a:r>
              <a:rPr lang="en-US" sz="1200" b="0" i="0" u="none" strike="noStrike" kern="1200" baseline="0" dirty="0">
                <a:solidFill>
                  <a:schemeClr val="tx1"/>
                </a:solidFill>
                <a:latin typeface="+mn-lt"/>
                <a:ea typeface="+mn-ea"/>
                <a:cs typeface="+mn-cs"/>
              </a:rPr>
              <a:t>to cooperatives and markets through climate-resilient farm road networks; </a:t>
            </a:r>
            <a:r>
              <a:rPr lang="en-US" sz="1200" b="1" i="0" u="none" strike="noStrike" kern="1200" baseline="0" dirty="0">
                <a:solidFill>
                  <a:schemeClr val="tx1"/>
                </a:solidFill>
                <a:latin typeface="+mn-lt"/>
                <a:ea typeface="+mn-ea"/>
                <a:cs typeface="+mn-cs"/>
              </a:rPr>
              <a:t>(iv) strengthening the</a:t>
            </a:r>
          </a:p>
          <a:p>
            <a:r>
              <a:rPr lang="en-US" sz="1200" b="1" i="0" u="none" strike="noStrike" kern="1200" baseline="0" dirty="0">
                <a:solidFill>
                  <a:schemeClr val="tx1"/>
                </a:solidFill>
                <a:latin typeface="+mn-lt"/>
                <a:ea typeface="+mn-ea"/>
                <a:cs typeface="+mn-cs"/>
              </a:rPr>
              <a:t>infrastructure for agricultural quality and safety testing; </a:t>
            </a:r>
            <a:r>
              <a:rPr lang="en-US" sz="1200" b="0" i="0" u="none" strike="noStrike" kern="1200" baseline="0" dirty="0">
                <a:solidFill>
                  <a:schemeClr val="tx1"/>
                </a:solidFill>
                <a:latin typeface="+mn-lt"/>
                <a:ea typeface="+mn-ea"/>
                <a:cs typeface="+mn-cs"/>
              </a:rPr>
              <a:t>and (v) promoting renewable energy</a:t>
            </a:r>
          </a:p>
          <a:p>
            <a:r>
              <a:rPr lang="en-US" sz="1200" b="0" i="0" u="none" strike="noStrike" kern="1200" baseline="0" dirty="0">
                <a:solidFill>
                  <a:schemeClr val="tx1"/>
                </a:solidFill>
                <a:latin typeface="+mn-lt"/>
                <a:ea typeface="+mn-ea"/>
                <a:cs typeface="+mn-cs"/>
              </a:rPr>
              <a:t>(biodigesters and use of solar energy in target cooperative areas) to reduce GHG emissions.</a:t>
            </a:r>
          </a:p>
          <a:p>
            <a:r>
              <a:rPr lang="en-US" sz="1200" b="1" i="0" u="none" strike="noStrike" kern="1200" baseline="0" dirty="0">
                <a:solidFill>
                  <a:schemeClr val="tx1"/>
                </a:solidFill>
                <a:latin typeface="+mn-lt"/>
                <a:ea typeface="+mn-ea"/>
                <a:cs typeface="+mn-cs"/>
              </a:rPr>
              <a:t>Output 2: Climate-smart agriculture and agribusiness promoted. </a:t>
            </a:r>
            <a:r>
              <a:rPr lang="en-US" sz="1200" b="0" i="0" u="none" strike="noStrike" kern="1200" baseline="0" dirty="0">
                <a:solidFill>
                  <a:schemeClr val="tx1"/>
                </a:solidFill>
                <a:latin typeface="+mn-lt"/>
                <a:ea typeface="+mn-ea"/>
                <a:cs typeface="+mn-cs"/>
              </a:rPr>
              <a:t>Key activities</a:t>
            </a:r>
          </a:p>
          <a:p>
            <a:r>
              <a:rPr lang="en-US" sz="1200" b="0" i="0" u="none" strike="noStrike" kern="1200" baseline="0" dirty="0">
                <a:solidFill>
                  <a:schemeClr val="tx1"/>
                </a:solidFill>
                <a:latin typeface="+mn-lt"/>
                <a:ea typeface="+mn-ea"/>
                <a:cs typeface="+mn-cs"/>
              </a:rPr>
              <a:t>include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deploying climate-resilient varieties; (ii) strengthening the capacity for climate-friendly</a:t>
            </a:r>
          </a:p>
          <a:p>
            <a:r>
              <a:rPr lang="en-US" sz="1200" b="0" i="0" u="none" strike="noStrike" kern="1200" baseline="0" dirty="0">
                <a:solidFill>
                  <a:schemeClr val="tx1"/>
                </a:solidFill>
                <a:latin typeface="+mn-lt"/>
                <a:ea typeface="+mn-ea"/>
                <a:cs typeface="+mn-cs"/>
              </a:rPr>
              <a:t>production practices and technologies; and (iii) promoting farm mechanization and extension. The</a:t>
            </a:r>
          </a:p>
          <a:p>
            <a:r>
              <a:rPr lang="en-US" sz="1200" b="0" i="0" u="none" strike="noStrike" kern="1200" baseline="0" dirty="0">
                <a:solidFill>
                  <a:schemeClr val="tx1"/>
                </a:solidFill>
                <a:latin typeface="+mn-lt"/>
                <a:ea typeface="+mn-ea"/>
                <a:cs typeface="+mn-cs"/>
              </a:rPr>
              <a:t>project will support the Cambodian Agricultural Research and Development Institute to produce,</a:t>
            </a:r>
          </a:p>
          <a:p>
            <a:r>
              <a:rPr lang="en-US" sz="1200" b="0" i="0" u="none" strike="noStrike" kern="1200" baseline="0" dirty="0">
                <a:solidFill>
                  <a:schemeClr val="tx1"/>
                </a:solidFill>
                <a:latin typeface="+mn-lt"/>
                <a:ea typeface="+mn-ea"/>
                <a:cs typeface="+mn-cs"/>
              </a:rPr>
              <a:t>multiply, and distribute climate-resilient varieties of rice and maize and to improve weaning and</a:t>
            </a:r>
          </a:p>
          <a:p>
            <a:r>
              <a:rPr lang="en-US" sz="1200" b="0" i="0" u="none" strike="noStrike" kern="1200" baseline="0" dirty="0">
                <a:solidFill>
                  <a:schemeClr val="tx1"/>
                </a:solidFill>
                <a:latin typeface="+mn-lt"/>
                <a:ea typeface="+mn-ea"/>
                <a:cs typeface="+mn-cs"/>
              </a:rPr>
              <a:t>acclimatization of mango and cassava. The project will train at least 40,000 farmers (of which</a:t>
            </a:r>
          </a:p>
          <a:p>
            <a:r>
              <a:rPr lang="en-US" sz="1200" b="0" i="0" u="none" strike="noStrike" kern="1200" baseline="0" dirty="0">
                <a:solidFill>
                  <a:schemeClr val="tx1"/>
                </a:solidFill>
                <a:latin typeface="+mn-lt"/>
                <a:ea typeface="+mn-ea"/>
                <a:cs typeface="+mn-cs"/>
              </a:rPr>
              <a:t>16,000 are women) on CSA practices.</a:t>
            </a:r>
          </a:p>
          <a:p>
            <a:r>
              <a:rPr lang="en-US" sz="1200" b="1" i="0" u="none" strike="noStrike" kern="1200" baseline="0" dirty="0">
                <a:solidFill>
                  <a:schemeClr val="tx1"/>
                </a:solidFill>
                <a:latin typeface="+mn-lt"/>
                <a:ea typeface="+mn-ea"/>
                <a:cs typeface="+mn-cs"/>
              </a:rPr>
              <a:t>Output 3: Enabling environment for climate-friendly agribusiness enhanced. </a:t>
            </a:r>
            <a:r>
              <a:rPr lang="en-US" sz="1200" b="0" i="0" u="none" strike="noStrike" kern="1200" baseline="0" dirty="0">
                <a:solidFill>
                  <a:schemeClr val="tx1"/>
                </a:solidFill>
                <a:latin typeface="+mn-lt"/>
                <a:ea typeface="+mn-ea"/>
                <a:cs typeface="+mn-cs"/>
              </a:rPr>
              <a:t>The</a:t>
            </a:r>
          </a:p>
          <a:p>
            <a:r>
              <a:rPr lang="en-US" sz="1200" b="0" i="0" u="none" strike="noStrike" kern="1200" baseline="0" dirty="0">
                <a:solidFill>
                  <a:schemeClr val="tx1"/>
                </a:solidFill>
                <a:latin typeface="+mn-lt"/>
                <a:ea typeface="+mn-ea"/>
                <a:cs typeface="+mn-cs"/>
              </a:rPr>
              <a:t>project will support the Ministry of Agriculture, Forestry, and Fisheries (MAFF) and the Ministry of</a:t>
            </a:r>
          </a:p>
          <a:p>
            <a:r>
              <a:rPr lang="en-US" sz="1200" b="0" i="0" u="none" strike="noStrike" kern="1200" baseline="0" dirty="0">
                <a:solidFill>
                  <a:schemeClr val="tx1"/>
                </a:solidFill>
                <a:latin typeface="+mn-lt"/>
                <a:ea typeface="+mn-ea"/>
                <a:cs typeface="+mn-cs"/>
              </a:rPr>
              <a:t>Commerce in creating a favorable policy environment for agribusiness to mobilize the private</a:t>
            </a:r>
          </a:p>
          <a:p>
            <a:r>
              <a:rPr lang="en-US" sz="1200" b="0" i="0" u="none" strike="noStrike" kern="1200" baseline="0" dirty="0">
                <a:solidFill>
                  <a:schemeClr val="tx1"/>
                </a:solidFill>
                <a:latin typeface="+mn-lt"/>
                <a:ea typeface="+mn-ea"/>
                <a:cs typeface="+mn-cs"/>
              </a:rPr>
              <a:t>sector participation through PPPs and contract farming. Key activities include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formulating climate friendly</a:t>
            </a:r>
          </a:p>
          <a:p>
            <a:r>
              <a:rPr lang="en-US" sz="1200" b="0" i="0" u="none" strike="noStrike" kern="1200" baseline="0" dirty="0">
                <a:solidFill>
                  <a:schemeClr val="tx1"/>
                </a:solidFill>
                <a:latin typeface="+mn-lt"/>
                <a:ea typeface="+mn-ea"/>
                <a:cs typeface="+mn-cs"/>
              </a:rPr>
              <a:t>agribusiness policies and standards; (ii) promoting green finance and risk-sharing</a:t>
            </a:r>
          </a:p>
          <a:p>
            <a:r>
              <a:rPr lang="en-US" sz="1200" b="0" i="0" u="none" strike="noStrike" kern="1200" baseline="0" dirty="0">
                <a:solidFill>
                  <a:schemeClr val="tx1"/>
                </a:solidFill>
                <a:latin typeface="+mn-lt"/>
                <a:ea typeface="+mn-ea"/>
                <a:cs typeface="+mn-cs"/>
              </a:rPr>
              <a:t>mechanisms; and (iii) supporting climate risk management through ICT. </a:t>
            </a:r>
            <a:r>
              <a:rPr lang="en-US" sz="1200" b="1" i="0" u="none" strike="noStrike" kern="1200" baseline="0" dirty="0">
                <a:solidFill>
                  <a:schemeClr val="tx1"/>
                </a:solidFill>
                <a:latin typeface="+mn-lt"/>
                <a:ea typeface="+mn-ea"/>
                <a:cs typeface="+mn-cs"/>
              </a:rPr>
              <a:t>The project will provide</a:t>
            </a:r>
          </a:p>
          <a:p>
            <a:r>
              <a:rPr lang="en-US" sz="1200" b="1" i="0" u="none" strike="noStrike" kern="1200" baseline="0" dirty="0">
                <a:solidFill>
                  <a:schemeClr val="tx1"/>
                </a:solidFill>
                <a:latin typeface="+mn-lt"/>
                <a:ea typeface="+mn-ea"/>
                <a:cs typeface="+mn-cs"/>
              </a:rPr>
              <a:t>support for farm product certification, quality, and resilience standards, including Cambodia’s</a:t>
            </a:r>
          </a:p>
          <a:p>
            <a:r>
              <a:rPr lang="en-US" sz="1200" b="1" i="0" u="none" strike="noStrike" kern="1200" baseline="0" dirty="0">
                <a:solidFill>
                  <a:schemeClr val="tx1"/>
                </a:solidFill>
                <a:latin typeface="+mn-lt"/>
                <a:ea typeface="+mn-ea"/>
                <a:cs typeface="+mn-cs"/>
              </a:rPr>
              <a:t>good agricultural practice and organic fertilizer standards.</a:t>
            </a:r>
            <a:endParaRPr lang="en-US" b="1" dirty="0"/>
          </a:p>
        </p:txBody>
      </p:sp>
      <p:sp>
        <p:nvSpPr>
          <p:cNvPr id="4" name="Slide Number Placeholder 3"/>
          <p:cNvSpPr>
            <a:spLocks noGrp="1"/>
          </p:cNvSpPr>
          <p:nvPr>
            <p:ph type="sldNum" sz="quarter" idx="5"/>
          </p:nvPr>
        </p:nvSpPr>
        <p:spPr/>
        <p:txBody>
          <a:bodyPr/>
          <a:lstStyle/>
          <a:p>
            <a:fld id="{A649113F-0DCE-7D40-9684-257778C5150D}" type="slidenum">
              <a:rPr lang="en-US" smtClean="0"/>
              <a:t>25</a:t>
            </a:fld>
            <a:endParaRPr lang="en-US"/>
          </a:p>
        </p:txBody>
      </p:sp>
    </p:spTree>
    <p:extLst>
      <p:ext uri="{BB962C8B-B14F-4D97-AF65-F5344CB8AC3E}">
        <p14:creationId xmlns:p14="http://schemas.microsoft.com/office/powerpoint/2010/main" val="1953164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8DF04B-1B8B-4767-A3A2-36B412BDEB65}" type="datetimeFigureOut">
              <a:rPr lang="en-US" smtClean="0"/>
              <a:t>12/02/2019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37182-6D57-4359-A1F2-6C266552C1FD}" type="slidenum">
              <a:rPr lang="en-US" smtClean="0"/>
              <a:t>‹#›</a:t>
            </a:fld>
            <a:endParaRPr lang="en-US"/>
          </a:p>
        </p:txBody>
      </p:sp>
    </p:spTree>
    <p:extLst>
      <p:ext uri="{BB962C8B-B14F-4D97-AF65-F5344CB8AC3E}">
        <p14:creationId xmlns:p14="http://schemas.microsoft.com/office/powerpoint/2010/main" val="2146109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8DF04B-1B8B-4767-A3A2-36B412BDEB65}" type="datetimeFigureOut">
              <a:rPr lang="en-US" smtClean="0"/>
              <a:t>12/02/2019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37182-6D57-4359-A1F2-6C266552C1FD}" type="slidenum">
              <a:rPr lang="en-US" smtClean="0"/>
              <a:t>‹#›</a:t>
            </a:fld>
            <a:endParaRPr lang="en-US"/>
          </a:p>
        </p:txBody>
      </p:sp>
    </p:spTree>
    <p:extLst>
      <p:ext uri="{BB962C8B-B14F-4D97-AF65-F5344CB8AC3E}">
        <p14:creationId xmlns:p14="http://schemas.microsoft.com/office/powerpoint/2010/main" val="36232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8DF04B-1B8B-4767-A3A2-36B412BDEB65}" type="datetimeFigureOut">
              <a:rPr lang="en-US" smtClean="0"/>
              <a:t>12/02/2019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37182-6D57-4359-A1F2-6C266552C1F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245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8DF04B-1B8B-4767-A3A2-36B412BDEB65}" type="datetimeFigureOut">
              <a:rPr lang="en-US" smtClean="0"/>
              <a:t>12/02/2019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37182-6D57-4359-A1F2-6C266552C1FD}" type="slidenum">
              <a:rPr lang="en-US" smtClean="0"/>
              <a:t>‹#›</a:t>
            </a:fld>
            <a:endParaRPr lang="en-US"/>
          </a:p>
        </p:txBody>
      </p:sp>
    </p:spTree>
    <p:extLst>
      <p:ext uri="{BB962C8B-B14F-4D97-AF65-F5344CB8AC3E}">
        <p14:creationId xmlns:p14="http://schemas.microsoft.com/office/powerpoint/2010/main" val="3859230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8DF04B-1B8B-4767-A3A2-36B412BDEB65}" type="datetimeFigureOut">
              <a:rPr lang="en-US" smtClean="0"/>
              <a:t>12/02/2019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37182-6D57-4359-A1F2-6C266552C1F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0776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8DF04B-1B8B-4767-A3A2-36B412BDEB65}" type="datetimeFigureOut">
              <a:rPr lang="en-US" smtClean="0"/>
              <a:t>12/02/2019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37182-6D57-4359-A1F2-6C266552C1FD}" type="slidenum">
              <a:rPr lang="en-US" smtClean="0"/>
              <a:t>‹#›</a:t>
            </a:fld>
            <a:endParaRPr lang="en-US"/>
          </a:p>
        </p:txBody>
      </p:sp>
    </p:spTree>
    <p:extLst>
      <p:ext uri="{BB962C8B-B14F-4D97-AF65-F5344CB8AC3E}">
        <p14:creationId xmlns:p14="http://schemas.microsoft.com/office/powerpoint/2010/main" val="2180785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8DF04B-1B8B-4767-A3A2-36B412BDEB65}" type="datetimeFigureOut">
              <a:rPr lang="en-US" smtClean="0"/>
              <a:t>12/02/2019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37182-6D57-4359-A1F2-6C266552C1FD}" type="slidenum">
              <a:rPr lang="en-US" smtClean="0"/>
              <a:t>‹#›</a:t>
            </a:fld>
            <a:endParaRPr lang="en-US"/>
          </a:p>
        </p:txBody>
      </p:sp>
    </p:spTree>
    <p:extLst>
      <p:ext uri="{BB962C8B-B14F-4D97-AF65-F5344CB8AC3E}">
        <p14:creationId xmlns:p14="http://schemas.microsoft.com/office/powerpoint/2010/main" val="2716199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8DF04B-1B8B-4767-A3A2-36B412BDEB65}" type="datetimeFigureOut">
              <a:rPr lang="en-US" smtClean="0"/>
              <a:t>12/02/2019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37182-6D57-4359-A1F2-6C266552C1FD}" type="slidenum">
              <a:rPr lang="en-US" smtClean="0"/>
              <a:t>‹#›</a:t>
            </a:fld>
            <a:endParaRPr lang="en-US"/>
          </a:p>
        </p:txBody>
      </p:sp>
    </p:spTree>
    <p:extLst>
      <p:ext uri="{BB962C8B-B14F-4D97-AF65-F5344CB8AC3E}">
        <p14:creationId xmlns:p14="http://schemas.microsoft.com/office/powerpoint/2010/main" val="2644406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6B685D-59B9-4EFA-AB51-9D85824B1BA4}" type="datetime1">
              <a:rPr lang="en-US" smtClean="0"/>
              <a:t>12/02/2019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8BD48-8C78-4255-ABBC-6FC030174924}" type="slidenum">
              <a:rPr lang="en-US" smtClean="0"/>
              <a:pPr/>
              <a:t>‹#›</a:t>
            </a:fld>
            <a:endParaRPr lang="en-US"/>
          </a:p>
        </p:txBody>
      </p:sp>
    </p:spTree>
    <p:extLst>
      <p:ext uri="{BB962C8B-B14F-4D97-AF65-F5344CB8AC3E}">
        <p14:creationId xmlns:p14="http://schemas.microsoft.com/office/powerpoint/2010/main" val="3813364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008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A694-9CF2-448C-9DD7-5B2ADFB6B78A}"/>
              </a:ext>
            </a:extLst>
          </p:cNvPr>
          <p:cNvSpPr>
            <a:spLocks noGrp="1"/>
          </p:cNvSpPr>
          <p:nvPr>
            <p:ph sz="quarter" idx="10"/>
          </p:nvPr>
        </p:nvSpPr>
        <p:spPr>
          <a:xfrm>
            <a:off x="256118" y="1014413"/>
            <a:ext cx="5791284" cy="566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Content Placeholder 3">
            <a:extLst>
              <a:ext uri="{FF2B5EF4-FFF2-40B4-BE49-F238E27FC236}">
                <a16:creationId xmlns:a16="http://schemas.microsoft.com/office/drawing/2014/main" id="{5016A314-FD99-4353-820B-236C95EC4D97}"/>
              </a:ext>
            </a:extLst>
          </p:cNvPr>
          <p:cNvSpPr>
            <a:spLocks noGrp="1"/>
          </p:cNvSpPr>
          <p:nvPr>
            <p:ph sz="quarter" idx="11"/>
          </p:nvPr>
        </p:nvSpPr>
        <p:spPr>
          <a:xfrm>
            <a:off x="6205643" y="1014413"/>
            <a:ext cx="5791284" cy="566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itle Placeholder 1">
            <a:extLst>
              <a:ext uri="{FF2B5EF4-FFF2-40B4-BE49-F238E27FC236}">
                <a16:creationId xmlns:a16="http://schemas.microsoft.com/office/drawing/2014/main" id="{7F6F1F82-4893-3C4B-A120-B0797AAEF90A}"/>
              </a:ext>
            </a:extLst>
          </p:cNvPr>
          <p:cNvSpPr>
            <a:spLocks noGrp="1"/>
          </p:cNvSpPr>
          <p:nvPr>
            <p:ph type="title"/>
          </p:nvPr>
        </p:nvSpPr>
        <p:spPr>
          <a:xfrm>
            <a:off x="1464447" y="5170"/>
            <a:ext cx="10471521" cy="836441"/>
          </a:xfrm>
          <a:prstGeom prst="rect">
            <a:avLst/>
          </a:prstGeom>
          <a:noFill/>
        </p:spPr>
        <p:txBody>
          <a:bodyPr vert="horz" lIns="22860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142940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8DF04B-1B8B-4767-A3A2-36B412BDEB65}" type="datetimeFigureOut">
              <a:rPr lang="en-US" smtClean="0"/>
              <a:t>12/02/2019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37182-6D57-4359-A1F2-6C266552C1FD}" type="slidenum">
              <a:rPr lang="en-US" smtClean="0"/>
              <a:t>‹#›</a:t>
            </a:fld>
            <a:endParaRPr lang="en-US"/>
          </a:p>
        </p:txBody>
      </p:sp>
    </p:spTree>
    <p:extLst>
      <p:ext uri="{BB962C8B-B14F-4D97-AF65-F5344CB8AC3E}">
        <p14:creationId xmlns:p14="http://schemas.microsoft.com/office/powerpoint/2010/main" val="105402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8DF04B-1B8B-4767-A3A2-36B412BDEB65}" type="datetimeFigureOut">
              <a:rPr lang="en-US" smtClean="0"/>
              <a:t>12/02/2019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37182-6D57-4359-A1F2-6C266552C1FD}" type="slidenum">
              <a:rPr lang="en-US" smtClean="0"/>
              <a:t>‹#›</a:t>
            </a:fld>
            <a:endParaRPr lang="en-US"/>
          </a:p>
        </p:txBody>
      </p:sp>
    </p:spTree>
    <p:extLst>
      <p:ext uri="{BB962C8B-B14F-4D97-AF65-F5344CB8AC3E}">
        <p14:creationId xmlns:p14="http://schemas.microsoft.com/office/powerpoint/2010/main" val="338053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8DF04B-1B8B-4767-A3A2-36B412BDEB65}" type="datetimeFigureOut">
              <a:rPr lang="en-US" smtClean="0"/>
              <a:t>12/02/2019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37182-6D57-4359-A1F2-6C266552C1FD}" type="slidenum">
              <a:rPr lang="en-US" smtClean="0"/>
              <a:t>‹#›</a:t>
            </a:fld>
            <a:endParaRPr lang="en-US"/>
          </a:p>
        </p:txBody>
      </p:sp>
    </p:spTree>
    <p:extLst>
      <p:ext uri="{BB962C8B-B14F-4D97-AF65-F5344CB8AC3E}">
        <p14:creationId xmlns:p14="http://schemas.microsoft.com/office/powerpoint/2010/main" val="356492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8DF04B-1B8B-4767-A3A2-36B412BDEB65}" type="datetimeFigureOut">
              <a:rPr lang="en-US" smtClean="0"/>
              <a:t>12/02/2019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D37182-6D57-4359-A1F2-6C266552C1FD}" type="slidenum">
              <a:rPr lang="en-US" smtClean="0"/>
              <a:t>‹#›</a:t>
            </a:fld>
            <a:endParaRPr lang="en-US"/>
          </a:p>
        </p:txBody>
      </p:sp>
    </p:spTree>
    <p:extLst>
      <p:ext uri="{BB962C8B-B14F-4D97-AF65-F5344CB8AC3E}">
        <p14:creationId xmlns:p14="http://schemas.microsoft.com/office/powerpoint/2010/main" val="1644022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8DF04B-1B8B-4767-A3A2-36B412BDEB65}" type="datetimeFigureOut">
              <a:rPr lang="en-US" smtClean="0"/>
              <a:t>12/02/2019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37182-6D57-4359-A1F2-6C266552C1FD}" type="slidenum">
              <a:rPr lang="en-US" smtClean="0"/>
              <a:t>‹#›</a:t>
            </a:fld>
            <a:endParaRPr lang="en-US"/>
          </a:p>
        </p:txBody>
      </p:sp>
    </p:spTree>
    <p:extLst>
      <p:ext uri="{BB962C8B-B14F-4D97-AF65-F5344CB8AC3E}">
        <p14:creationId xmlns:p14="http://schemas.microsoft.com/office/powerpoint/2010/main" val="408293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DF04B-1B8B-4767-A3A2-36B412BDEB65}" type="datetimeFigureOut">
              <a:rPr lang="en-US" smtClean="0"/>
              <a:t>12/02/2019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D37182-6D57-4359-A1F2-6C266552C1FD}" type="slidenum">
              <a:rPr lang="en-US" smtClean="0"/>
              <a:t>‹#›</a:t>
            </a:fld>
            <a:endParaRPr lang="en-US"/>
          </a:p>
        </p:txBody>
      </p:sp>
    </p:spTree>
    <p:extLst>
      <p:ext uri="{BB962C8B-B14F-4D97-AF65-F5344CB8AC3E}">
        <p14:creationId xmlns:p14="http://schemas.microsoft.com/office/powerpoint/2010/main" val="3987814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8DF04B-1B8B-4767-A3A2-36B412BDEB65}" type="datetimeFigureOut">
              <a:rPr lang="en-US" smtClean="0"/>
              <a:t>12/02/2019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37182-6D57-4359-A1F2-6C266552C1FD}" type="slidenum">
              <a:rPr lang="en-US" smtClean="0"/>
              <a:t>‹#›</a:t>
            </a:fld>
            <a:endParaRPr lang="en-US"/>
          </a:p>
        </p:txBody>
      </p:sp>
    </p:spTree>
    <p:extLst>
      <p:ext uri="{BB962C8B-B14F-4D97-AF65-F5344CB8AC3E}">
        <p14:creationId xmlns:p14="http://schemas.microsoft.com/office/powerpoint/2010/main" val="519346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8DF04B-1B8B-4767-A3A2-36B412BDEB65}" type="datetimeFigureOut">
              <a:rPr lang="en-US" smtClean="0"/>
              <a:t>12/02/2019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37182-6D57-4359-A1F2-6C266552C1FD}" type="slidenum">
              <a:rPr lang="en-US" smtClean="0"/>
              <a:t>‹#›</a:t>
            </a:fld>
            <a:endParaRPr lang="en-US"/>
          </a:p>
        </p:txBody>
      </p:sp>
    </p:spTree>
    <p:extLst>
      <p:ext uri="{BB962C8B-B14F-4D97-AF65-F5344CB8AC3E}">
        <p14:creationId xmlns:p14="http://schemas.microsoft.com/office/powerpoint/2010/main" val="169160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8DF04B-1B8B-4767-A3A2-36B412BDEB65}" type="datetimeFigureOut">
              <a:rPr lang="en-US" smtClean="0"/>
              <a:t>12/02/2019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D37182-6D57-4359-A1F2-6C266552C1FD}" type="slidenum">
              <a:rPr lang="en-US" smtClean="0"/>
              <a:t>‹#›</a:t>
            </a:fld>
            <a:endParaRPr lang="en-US"/>
          </a:p>
        </p:txBody>
      </p:sp>
    </p:spTree>
    <p:extLst>
      <p:ext uri="{BB962C8B-B14F-4D97-AF65-F5344CB8AC3E}">
        <p14:creationId xmlns:p14="http://schemas.microsoft.com/office/powerpoint/2010/main" val="137866810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21.sv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6" Type="http://schemas.openxmlformats.org/officeDocument/2006/relationships/image" Target="../media/image39.sv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17.xml"/><Relationship Id="rId5" Type="http://schemas.openxmlformats.org/officeDocument/2006/relationships/image" Target="../media/image42.sv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image" Target="../media/image43.tiff"/><Relationship Id="rId7" Type="http://schemas.openxmlformats.org/officeDocument/2006/relationships/image" Target="../media/image47.svg"/><Relationship Id="rId12"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7.svg"/><Relationship Id="rId3" Type="http://schemas.openxmlformats.org/officeDocument/2006/relationships/image" Target="../media/image58.svg"/><Relationship Id="rId7" Type="http://schemas.openxmlformats.org/officeDocument/2006/relationships/image" Target="../media/image62.svg"/><Relationship Id="rId12" Type="http://schemas.openxmlformats.org/officeDocument/2006/relationships/image" Target="../media/image66.png"/><Relationship Id="rId2" Type="http://schemas.openxmlformats.org/officeDocument/2006/relationships/image" Target="../media/image57.png"/><Relationship Id="rId1" Type="http://schemas.openxmlformats.org/officeDocument/2006/relationships/slideLayout" Target="../slideLayouts/slideLayout4.xml"/><Relationship Id="rId6" Type="http://schemas.openxmlformats.org/officeDocument/2006/relationships/image" Target="../media/image61.png"/><Relationship Id="rId11" Type="http://schemas.openxmlformats.org/officeDocument/2006/relationships/image" Target="../media/image30.svg"/><Relationship Id="rId5" Type="http://schemas.openxmlformats.org/officeDocument/2006/relationships/image" Target="../media/image60.svg"/><Relationship Id="rId15" Type="http://schemas.openxmlformats.org/officeDocument/2006/relationships/image" Target="../media/image37.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svg"/><Relationship Id="rId14" Type="http://schemas.openxmlformats.org/officeDocument/2006/relationships/image" Target="../media/image68.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3.jpe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33CA-75CD-4FA1-BF76-313A46D0BAFE}"/>
              </a:ext>
            </a:extLst>
          </p:cNvPr>
          <p:cNvSpPr>
            <a:spLocks noGrp="1"/>
          </p:cNvSpPr>
          <p:nvPr>
            <p:ph type="ctrTitle"/>
          </p:nvPr>
        </p:nvSpPr>
        <p:spPr>
          <a:xfrm>
            <a:off x="556591" y="742122"/>
            <a:ext cx="9621079" cy="2517913"/>
          </a:xfrm>
        </p:spPr>
        <p:txBody>
          <a:bodyPr/>
          <a:lstStyle/>
          <a:p>
            <a:pPr algn="ctr"/>
            <a:r>
              <a:rPr lang="en-US" sz="4000" dirty="0"/>
              <a:t>An Overview of the Climate Investment Funds (CIF) and ADB’s Strategy 2030 Operational Priority on Climate Change</a:t>
            </a:r>
          </a:p>
        </p:txBody>
      </p:sp>
      <p:sp>
        <p:nvSpPr>
          <p:cNvPr id="3" name="Subtitle 2">
            <a:extLst>
              <a:ext uri="{FF2B5EF4-FFF2-40B4-BE49-F238E27FC236}">
                <a16:creationId xmlns:a16="http://schemas.microsoft.com/office/drawing/2014/main" id="{FE6211CE-F144-4020-BA97-B556B4CC1D73}"/>
              </a:ext>
            </a:extLst>
          </p:cNvPr>
          <p:cNvSpPr>
            <a:spLocks noGrp="1"/>
          </p:cNvSpPr>
          <p:nvPr>
            <p:ph type="subTitle" idx="1"/>
          </p:nvPr>
        </p:nvSpPr>
        <p:spPr/>
        <p:txBody>
          <a:bodyPr>
            <a:normAutofit/>
          </a:bodyPr>
          <a:lstStyle/>
          <a:p>
            <a:pPr algn="ctr"/>
            <a:r>
              <a:rPr lang="en-US" dirty="0"/>
              <a:t>Southeast Asia Department</a:t>
            </a:r>
          </a:p>
          <a:p>
            <a:pPr algn="ctr"/>
            <a:r>
              <a:rPr lang="en-US" dirty="0"/>
              <a:t>Asian Development Bank</a:t>
            </a:r>
          </a:p>
        </p:txBody>
      </p:sp>
    </p:spTree>
    <p:extLst>
      <p:ext uri="{BB962C8B-B14F-4D97-AF65-F5344CB8AC3E}">
        <p14:creationId xmlns:p14="http://schemas.microsoft.com/office/powerpoint/2010/main" val="94212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20F42C-714D-4AAF-9D30-7593ECA98A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55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D651-06B8-4E31-A35F-97104A20D8AB}"/>
              </a:ext>
            </a:extLst>
          </p:cNvPr>
          <p:cNvSpPr>
            <a:spLocks noGrp="1"/>
          </p:cNvSpPr>
          <p:nvPr>
            <p:ph type="title"/>
          </p:nvPr>
        </p:nvSpPr>
        <p:spPr>
          <a:xfrm>
            <a:off x="677334" y="266672"/>
            <a:ext cx="8596668" cy="1099930"/>
          </a:xfrm>
        </p:spPr>
        <p:txBody>
          <a:bodyPr>
            <a:normAutofit fontScale="90000"/>
          </a:bodyPr>
          <a:lstStyle/>
          <a:p>
            <a:pPr algn="ctr"/>
            <a:r>
              <a:rPr lang="en-US" dirty="0"/>
              <a:t>CIF Business Model: Five Key Elements Driving </a:t>
            </a:r>
            <a:br>
              <a:rPr lang="en-US" dirty="0"/>
            </a:br>
            <a:r>
              <a:rPr lang="en-US" dirty="0"/>
              <a:t>Transformational Change</a:t>
            </a:r>
          </a:p>
        </p:txBody>
      </p:sp>
      <p:sp>
        <p:nvSpPr>
          <p:cNvPr id="3" name="Content Placeholder 2">
            <a:extLst>
              <a:ext uri="{FF2B5EF4-FFF2-40B4-BE49-F238E27FC236}">
                <a16:creationId xmlns:a16="http://schemas.microsoft.com/office/drawing/2014/main" id="{09CDD7B2-7546-4687-AE48-E8CFCCE52959}"/>
              </a:ext>
            </a:extLst>
          </p:cNvPr>
          <p:cNvSpPr>
            <a:spLocks noGrp="1"/>
          </p:cNvSpPr>
          <p:nvPr>
            <p:ph idx="1"/>
          </p:nvPr>
        </p:nvSpPr>
        <p:spPr>
          <a:xfrm>
            <a:off x="463826" y="1366602"/>
            <a:ext cx="9634331" cy="5224725"/>
          </a:xfrm>
        </p:spPr>
        <p:txBody>
          <a:bodyPr>
            <a:normAutofit lnSpcReduction="10000"/>
          </a:bodyPr>
          <a:lstStyle/>
          <a:p>
            <a:r>
              <a:rPr lang="en-US" sz="3200" b="1" dirty="0">
                <a:solidFill>
                  <a:srgbClr val="FF0000"/>
                </a:solidFill>
              </a:rPr>
              <a:t>Country-led model </a:t>
            </a:r>
            <a:r>
              <a:rPr lang="en-US" sz="3200" dirty="0"/>
              <a:t>sets the stage for multi-sectoral, context specific transformation </a:t>
            </a:r>
          </a:p>
          <a:p>
            <a:r>
              <a:rPr lang="en-US" sz="3200" dirty="0"/>
              <a:t>Consideration of transformational </a:t>
            </a:r>
            <a:r>
              <a:rPr lang="en-US" sz="3200" b="1" dirty="0">
                <a:solidFill>
                  <a:srgbClr val="FF0000"/>
                </a:solidFill>
              </a:rPr>
              <a:t>change at design </a:t>
            </a:r>
            <a:r>
              <a:rPr lang="en-US" sz="3200" dirty="0"/>
              <a:t>helps remove barriers</a:t>
            </a:r>
          </a:p>
          <a:p>
            <a:r>
              <a:rPr lang="en-US" sz="3200" b="1" dirty="0">
                <a:solidFill>
                  <a:srgbClr val="FF0000"/>
                </a:solidFill>
              </a:rPr>
              <a:t>Large-scale investments </a:t>
            </a:r>
            <a:r>
              <a:rPr lang="en-US" sz="3200" dirty="0"/>
              <a:t>that helped move markets; </a:t>
            </a:r>
            <a:r>
              <a:rPr lang="en-US" sz="3200" b="1" dirty="0" err="1">
                <a:solidFill>
                  <a:srgbClr val="FF0000"/>
                </a:solidFill>
              </a:rPr>
              <a:t>concessionality</a:t>
            </a:r>
            <a:r>
              <a:rPr lang="en-US" sz="3200" b="1" dirty="0">
                <a:solidFill>
                  <a:srgbClr val="FF0000"/>
                </a:solidFill>
              </a:rPr>
              <a:t> </a:t>
            </a:r>
            <a:r>
              <a:rPr lang="en-US" sz="3200" dirty="0"/>
              <a:t>and </a:t>
            </a:r>
            <a:r>
              <a:rPr lang="en-US" sz="3200" b="1" dirty="0">
                <a:solidFill>
                  <a:srgbClr val="FF0000"/>
                </a:solidFill>
              </a:rPr>
              <a:t>predictability</a:t>
            </a:r>
            <a:r>
              <a:rPr lang="en-US" sz="3200" dirty="0"/>
              <a:t> of funding</a:t>
            </a:r>
          </a:p>
          <a:p>
            <a:r>
              <a:rPr lang="en-US" sz="3200" b="1" dirty="0">
                <a:solidFill>
                  <a:srgbClr val="FF0000"/>
                </a:solidFill>
              </a:rPr>
              <a:t>MDB coordination and delivery </a:t>
            </a:r>
            <a:r>
              <a:rPr lang="en-US" sz="3200" dirty="0"/>
              <a:t>creates coherent intervention packages </a:t>
            </a:r>
          </a:p>
          <a:p>
            <a:r>
              <a:rPr lang="en-US" sz="3200" b="1" dirty="0">
                <a:solidFill>
                  <a:srgbClr val="FF0000"/>
                </a:solidFill>
              </a:rPr>
              <a:t>Flexibility </a:t>
            </a:r>
            <a:r>
              <a:rPr lang="en-US" sz="3200" dirty="0"/>
              <a:t>accelerates progress</a:t>
            </a:r>
          </a:p>
        </p:txBody>
      </p:sp>
    </p:spTree>
    <p:extLst>
      <p:ext uri="{BB962C8B-B14F-4D97-AF65-F5344CB8AC3E}">
        <p14:creationId xmlns:p14="http://schemas.microsoft.com/office/powerpoint/2010/main" val="2450238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D91C-038E-41F9-A0CE-85F1AA7B0410}"/>
              </a:ext>
            </a:extLst>
          </p:cNvPr>
          <p:cNvSpPr>
            <a:spLocks noGrp="1"/>
          </p:cNvSpPr>
          <p:nvPr>
            <p:ph type="title"/>
          </p:nvPr>
        </p:nvSpPr>
        <p:spPr>
          <a:xfrm>
            <a:off x="742122" y="106017"/>
            <a:ext cx="8624645" cy="675861"/>
          </a:xfrm>
        </p:spPr>
        <p:txBody>
          <a:bodyPr>
            <a:normAutofit/>
          </a:bodyPr>
          <a:lstStyle/>
          <a:p>
            <a:pPr algn="ctr"/>
            <a:r>
              <a:rPr lang="en-US" dirty="0"/>
              <a:t>CIF Programmatic Approach</a:t>
            </a:r>
          </a:p>
        </p:txBody>
      </p:sp>
      <p:pic>
        <p:nvPicPr>
          <p:cNvPr id="3" name="Picture 2">
            <a:extLst>
              <a:ext uri="{FF2B5EF4-FFF2-40B4-BE49-F238E27FC236}">
                <a16:creationId xmlns:a16="http://schemas.microsoft.com/office/drawing/2014/main" id="{E3AC4DD0-805B-415A-9297-6182A11A7A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32624"/>
            <a:ext cx="4800600" cy="4019551"/>
          </a:xfrm>
          <a:prstGeom prst="rect">
            <a:avLst/>
          </a:prstGeom>
          <a:noFill/>
          <a:ln>
            <a:noFill/>
          </a:ln>
        </p:spPr>
      </p:pic>
      <p:sp>
        <p:nvSpPr>
          <p:cNvPr id="4" name="Rectangle 3">
            <a:extLst>
              <a:ext uri="{FF2B5EF4-FFF2-40B4-BE49-F238E27FC236}">
                <a16:creationId xmlns:a16="http://schemas.microsoft.com/office/drawing/2014/main" id="{A92B1809-8796-49BA-94AB-DFDFCBDB3E92}"/>
              </a:ext>
            </a:extLst>
          </p:cNvPr>
          <p:cNvSpPr/>
          <p:nvPr/>
        </p:nvSpPr>
        <p:spPr>
          <a:xfrm>
            <a:off x="0" y="1381188"/>
            <a:ext cx="5189109" cy="923330"/>
          </a:xfrm>
          <a:prstGeom prst="rect">
            <a:avLst/>
          </a:prstGeom>
        </p:spPr>
        <p:txBody>
          <a:bodyPr wrap="square">
            <a:spAutoFit/>
          </a:bodyPr>
          <a:lstStyle/>
          <a:p>
            <a:pPr marL="285750" indent="-285750">
              <a:buFont typeface="Wingdings" panose="05000000000000000000" pitchFamily="2" charset="2"/>
              <a:buChar char="à"/>
            </a:pPr>
            <a:r>
              <a:rPr lang="en-US" dirty="0">
                <a:latin typeface="ConduitITCStd"/>
                <a:ea typeface="Times New Roman" panose="02020603050405020304" pitchFamily="18" charset="0"/>
              </a:rPr>
              <a:t>Two levels of design &amp; implementation together </a:t>
            </a:r>
          </a:p>
          <a:p>
            <a:r>
              <a:rPr lang="en-US" dirty="0">
                <a:latin typeface="ConduitITCStd"/>
                <a:ea typeface="Times New Roman" panose="02020603050405020304" pitchFamily="18" charset="0"/>
              </a:rPr>
              <a:t>forming a CIF country program:  </a:t>
            </a:r>
          </a:p>
          <a:p>
            <a:r>
              <a:rPr lang="en-US" dirty="0">
                <a:latin typeface="ConduitITCStd"/>
                <a:ea typeface="Times New Roman" panose="02020603050405020304" pitchFamily="18" charset="0"/>
              </a:rPr>
              <a:t>i.e., Investment Plan + Projects </a:t>
            </a:r>
            <a:endParaRPr lang="en-US" dirty="0">
              <a:latin typeface="ConduitITCStd"/>
            </a:endParaRPr>
          </a:p>
        </p:txBody>
      </p:sp>
      <p:sp>
        <p:nvSpPr>
          <p:cNvPr id="5" name="Rectangle 4">
            <a:extLst>
              <a:ext uri="{FF2B5EF4-FFF2-40B4-BE49-F238E27FC236}">
                <a16:creationId xmlns:a16="http://schemas.microsoft.com/office/drawing/2014/main" id="{BD522B01-5B76-4BC4-9E17-62A33357864F}"/>
              </a:ext>
            </a:extLst>
          </p:cNvPr>
          <p:cNvSpPr/>
          <p:nvPr/>
        </p:nvSpPr>
        <p:spPr>
          <a:xfrm>
            <a:off x="4916557" y="781878"/>
            <a:ext cx="5552659" cy="5611793"/>
          </a:xfrm>
          <a:prstGeom prst="rect">
            <a:avLst/>
          </a:prstGeom>
        </p:spPr>
        <p:txBody>
          <a:bodyPr wrap="square">
            <a:spAutoFit/>
          </a:bodyPr>
          <a:lstStyle/>
          <a:p>
            <a:pPr marL="285750" indent="-285750">
              <a:spcBef>
                <a:spcPts val="0"/>
              </a:spcBef>
              <a:spcAft>
                <a:spcPts val="145"/>
              </a:spcAft>
              <a:buFont typeface="Wingdings" panose="05000000000000000000" pitchFamily="2" charset="2"/>
              <a:buChar char="Ø"/>
            </a:pPr>
            <a:r>
              <a:rPr lang="en-US" sz="2000" dirty="0">
                <a:latin typeface="ConduitITCStd"/>
                <a:ea typeface="Times New Roman" panose="02020603050405020304" pitchFamily="18" charset="0"/>
              </a:rPr>
              <a:t>I</a:t>
            </a:r>
            <a:r>
              <a:rPr lang="en-US" dirty="0">
                <a:latin typeface="ConduitITCStd"/>
                <a:ea typeface="Times New Roman" panose="02020603050405020304" pitchFamily="18" charset="0"/>
              </a:rPr>
              <a:t>nter-MDB collaboration (MDBs offer: scale, convening power, &amp; robust safeguard, procurement systems)</a:t>
            </a:r>
          </a:p>
          <a:p>
            <a:pPr>
              <a:spcBef>
                <a:spcPts val="0"/>
              </a:spcBef>
              <a:spcAft>
                <a:spcPts val="145"/>
              </a:spcAft>
            </a:pPr>
            <a:endParaRPr lang="en-US" dirty="0">
              <a:latin typeface="ConduitITCStd"/>
              <a:ea typeface="Times New Roman" panose="02020603050405020304" pitchFamily="18" charset="0"/>
            </a:endParaRPr>
          </a:p>
          <a:p>
            <a:pPr marL="285750" indent="-285750">
              <a:spcBef>
                <a:spcPts val="0"/>
              </a:spcBef>
              <a:spcAft>
                <a:spcPts val="145"/>
              </a:spcAft>
              <a:buFont typeface="Wingdings" panose="05000000000000000000" pitchFamily="2" charset="2"/>
              <a:buChar char="Ø"/>
            </a:pPr>
            <a:r>
              <a:rPr lang="en-US" dirty="0">
                <a:latin typeface="ConduitITCStd"/>
                <a:ea typeface="Times New Roman" panose="02020603050405020304" pitchFamily="18" charset="0"/>
              </a:rPr>
              <a:t>Country ownership of CIF programming process and results, embedding national goals/targets</a:t>
            </a:r>
          </a:p>
          <a:p>
            <a:pPr>
              <a:spcBef>
                <a:spcPts val="0"/>
              </a:spcBef>
              <a:spcAft>
                <a:spcPts val="145"/>
              </a:spcAft>
            </a:pPr>
            <a:endParaRPr lang="en-US" dirty="0">
              <a:latin typeface="ConduitITCStd"/>
              <a:ea typeface="Times New Roman" panose="02020603050405020304" pitchFamily="18" charset="0"/>
            </a:endParaRPr>
          </a:p>
          <a:p>
            <a:pPr marL="285750" indent="-285750">
              <a:spcBef>
                <a:spcPts val="0"/>
              </a:spcBef>
              <a:spcAft>
                <a:spcPts val="145"/>
              </a:spcAft>
              <a:buFont typeface="Wingdings" panose="05000000000000000000" pitchFamily="2" charset="2"/>
              <a:buChar char="Ø"/>
            </a:pPr>
            <a:r>
              <a:rPr lang="en-US" dirty="0">
                <a:latin typeface="ConduitITCStd"/>
              </a:rPr>
              <a:t>Can move </a:t>
            </a:r>
            <a:r>
              <a:rPr lang="en-US" dirty="0"/>
              <a:t>beyond  project-by-project approach to programmatic approach with long-term, strategic arrangement of linked investment projects for national/ sector-wide transformation </a:t>
            </a:r>
          </a:p>
          <a:p>
            <a:pPr marL="285750" indent="-285750">
              <a:spcBef>
                <a:spcPts val="0"/>
              </a:spcBef>
              <a:spcAft>
                <a:spcPts val="145"/>
              </a:spcAft>
              <a:buFont typeface="Wingdings" panose="05000000000000000000" pitchFamily="2" charset="2"/>
              <a:buChar char="Ø"/>
            </a:pPr>
            <a:endParaRPr lang="en-US" dirty="0"/>
          </a:p>
          <a:p>
            <a:pPr marL="285750" indent="-285750">
              <a:spcBef>
                <a:spcPts val="0"/>
              </a:spcBef>
              <a:spcAft>
                <a:spcPts val="145"/>
              </a:spcAft>
              <a:buFont typeface="Wingdings" panose="05000000000000000000" pitchFamily="2" charset="2"/>
              <a:buChar char="Ø"/>
            </a:pPr>
            <a:r>
              <a:rPr lang="en-US" dirty="0"/>
              <a:t>Umbrella approach, maximizing  synergies and co-financing opportunities </a:t>
            </a:r>
          </a:p>
          <a:p>
            <a:pPr marL="285750" indent="-285750">
              <a:spcBef>
                <a:spcPts val="0"/>
              </a:spcBef>
              <a:spcAft>
                <a:spcPts val="145"/>
              </a:spcAft>
              <a:buFont typeface="Wingdings" panose="05000000000000000000" pitchFamily="2" charset="2"/>
              <a:buChar char="Ø"/>
            </a:pPr>
            <a:endParaRPr lang="en-US" dirty="0"/>
          </a:p>
          <a:p>
            <a:r>
              <a:rPr lang="en-US" sz="1600" i="1" dirty="0"/>
              <a:t>e.g., FIP: Looking across forest landscapes using integrated approach with range of stakeholders to address drivers of deforestation and forest degradation, within and outside the ‘forest’ sector, for triple win on poverty reduction + GHG mitigation + Climate resilience. </a:t>
            </a:r>
          </a:p>
        </p:txBody>
      </p:sp>
    </p:spTree>
    <p:extLst>
      <p:ext uri="{BB962C8B-B14F-4D97-AF65-F5344CB8AC3E}">
        <p14:creationId xmlns:p14="http://schemas.microsoft.com/office/powerpoint/2010/main" val="1514507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B2B5-6104-43E0-BD78-F1E5144852D0}"/>
              </a:ext>
            </a:extLst>
          </p:cNvPr>
          <p:cNvSpPr>
            <a:spLocks noGrp="1"/>
          </p:cNvSpPr>
          <p:nvPr>
            <p:ph type="ctrTitle"/>
          </p:nvPr>
        </p:nvSpPr>
        <p:spPr/>
        <p:txBody>
          <a:bodyPr/>
          <a:lstStyle/>
          <a:p>
            <a:r>
              <a:rPr lang="en-US" dirty="0"/>
              <a:t>ADB’s Strategy 2030 and Climate Finance</a:t>
            </a:r>
          </a:p>
        </p:txBody>
      </p:sp>
      <p:sp>
        <p:nvSpPr>
          <p:cNvPr id="3" name="Subtitle 2">
            <a:extLst>
              <a:ext uri="{FF2B5EF4-FFF2-40B4-BE49-F238E27FC236}">
                <a16:creationId xmlns:a16="http://schemas.microsoft.com/office/drawing/2014/main" id="{B4B21F7E-D1E7-4B0F-A5EF-F8516F9F144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025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08C45F-6A8A-480A-8EB2-3A80FF5A66E5}"/>
              </a:ext>
            </a:extLst>
          </p:cNvPr>
          <p:cNvSpPr/>
          <p:nvPr/>
        </p:nvSpPr>
        <p:spPr>
          <a:xfrm>
            <a:off x="3580900" y="856910"/>
            <a:ext cx="4819156" cy="2572090"/>
          </a:xfrm>
          <a:prstGeom prst="rect">
            <a:avLst/>
          </a:prstGeom>
          <a:solidFill>
            <a:schemeClr val="bg1"/>
          </a:solidFill>
          <a:ln>
            <a:solidFill>
              <a:srgbClr val="1386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FB682784-1166-4AF8-9858-926623072138}"/>
              </a:ext>
            </a:extLst>
          </p:cNvPr>
          <p:cNvSpPr>
            <a:spLocks noGrp="1"/>
          </p:cNvSpPr>
          <p:nvPr>
            <p:ph type="title"/>
          </p:nvPr>
        </p:nvSpPr>
        <p:spPr>
          <a:xfrm>
            <a:off x="2301057" y="28856"/>
            <a:ext cx="7159261" cy="697569"/>
          </a:xfrm>
        </p:spPr>
        <p:txBody>
          <a:bodyPr>
            <a:noAutofit/>
          </a:bodyPr>
          <a:lstStyle/>
          <a:p>
            <a:pPr algn="ctr"/>
            <a:r>
              <a:rPr lang="en-US" dirty="0">
                <a:solidFill>
                  <a:srgbClr val="0070C0"/>
                </a:solidFill>
                <a:cs typeface="Arial" panose="020B0604020202020204" pitchFamily="34" charset="0"/>
              </a:rPr>
              <a:t>ADB Strategy 2030</a:t>
            </a:r>
          </a:p>
        </p:txBody>
      </p:sp>
      <p:sp>
        <p:nvSpPr>
          <p:cNvPr id="11" name="TextBox 10">
            <a:extLst>
              <a:ext uri="{FF2B5EF4-FFF2-40B4-BE49-F238E27FC236}">
                <a16:creationId xmlns:a16="http://schemas.microsoft.com/office/drawing/2014/main" id="{FF5C677E-0645-4C63-8DF6-36F6C51921AB}"/>
              </a:ext>
            </a:extLst>
          </p:cNvPr>
          <p:cNvSpPr txBox="1"/>
          <p:nvPr/>
        </p:nvSpPr>
        <p:spPr>
          <a:xfrm>
            <a:off x="4505949" y="1726257"/>
            <a:ext cx="3425767" cy="400110"/>
          </a:xfrm>
          <a:prstGeom prst="rect">
            <a:avLst/>
          </a:prstGeom>
          <a:noFill/>
        </p:spPr>
        <p:txBody>
          <a:bodyPr wrap="square" rtlCol="0">
            <a:spAutoFit/>
          </a:bodyPr>
          <a:lstStyle/>
          <a:p>
            <a:pPr defTabSz="914400">
              <a:defRPr/>
            </a:pPr>
            <a:r>
              <a:rPr lang="en-US" sz="2000" b="1" dirty="0">
                <a:solidFill>
                  <a:srgbClr val="FF0000"/>
                </a:solidFill>
                <a:latin typeface="Arial" panose="020B0604020202020204" pitchFamily="34" charset="0"/>
                <a:cs typeface="Arial" panose="020B0604020202020204" pitchFamily="34" charset="0"/>
              </a:rPr>
              <a:t>Operational Priority 3</a:t>
            </a:r>
          </a:p>
        </p:txBody>
      </p:sp>
      <p:sp>
        <p:nvSpPr>
          <p:cNvPr id="20" name="TextBox 19">
            <a:extLst>
              <a:ext uri="{FF2B5EF4-FFF2-40B4-BE49-F238E27FC236}">
                <a16:creationId xmlns:a16="http://schemas.microsoft.com/office/drawing/2014/main" id="{53409B1B-CBF6-46D3-BD97-F66032736133}"/>
              </a:ext>
            </a:extLst>
          </p:cNvPr>
          <p:cNvSpPr txBox="1"/>
          <p:nvPr/>
        </p:nvSpPr>
        <p:spPr>
          <a:xfrm>
            <a:off x="237601" y="64826"/>
            <a:ext cx="3506126" cy="523220"/>
          </a:xfrm>
          <a:prstGeom prst="rect">
            <a:avLst/>
          </a:prstGeom>
          <a:noFill/>
        </p:spPr>
        <p:txBody>
          <a:bodyPr wrap="square" rtlCol="0">
            <a:spAutoFit/>
          </a:bodyPr>
          <a:lstStyle/>
          <a:p>
            <a:pPr algn="ctr" defTabSz="914400">
              <a:defRPr/>
            </a:pPr>
            <a:r>
              <a:rPr lang="en-US" sz="2800" dirty="0">
                <a:solidFill>
                  <a:srgbClr val="0070C0"/>
                </a:solidFill>
                <a:latin typeface="Calibri"/>
                <a:cs typeface="Arial" panose="020B0604020202020204" pitchFamily="34" charset="0"/>
              </a:rPr>
              <a:t>Operational Priorities</a:t>
            </a:r>
          </a:p>
        </p:txBody>
      </p:sp>
      <p:sp>
        <p:nvSpPr>
          <p:cNvPr id="3" name="TextBox 2">
            <a:extLst>
              <a:ext uri="{FF2B5EF4-FFF2-40B4-BE49-F238E27FC236}">
                <a16:creationId xmlns:a16="http://schemas.microsoft.com/office/drawing/2014/main" id="{726026E6-0309-4AE7-9F26-E66583A74962}"/>
              </a:ext>
            </a:extLst>
          </p:cNvPr>
          <p:cNvSpPr txBox="1"/>
          <p:nvPr/>
        </p:nvSpPr>
        <p:spPr>
          <a:xfrm>
            <a:off x="3679204" y="2140263"/>
            <a:ext cx="4570051" cy="1133131"/>
          </a:xfrm>
          <a:prstGeom prst="rect">
            <a:avLst/>
          </a:prstGeom>
          <a:noFill/>
        </p:spPr>
        <p:txBody>
          <a:bodyPr wrap="square" rtlCol="0">
            <a:spAutoFit/>
          </a:bodyPr>
          <a:lstStyle/>
          <a:p>
            <a:pPr algn="ctr" defTabSz="914400">
              <a:lnSpc>
                <a:spcPts val="2000"/>
              </a:lnSpc>
              <a:defRPr/>
            </a:pPr>
            <a:r>
              <a:rPr lang="en-US" sz="2400" dirty="0"/>
              <a:t>Tackling </a:t>
            </a:r>
            <a:r>
              <a:rPr lang="en-US" sz="2400" i="1" u="sng" dirty="0"/>
              <a:t>climate change, </a:t>
            </a:r>
          </a:p>
          <a:p>
            <a:pPr algn="ctr" defTabSz="914400">
              <a:lnSpc>
                <a:spcPts val="2000"/>
              </a:lnSpc>
              <a:defRPr/>
            </a:pPr>
            <a:r>
              <a:rPr lang="en-US" sz="2400" dirty="0"/>
              <a:t>building</a:t>
            </a:r>
            <a:r>
              <a:rPr lang="en-US" sz="2400" i="1" u="sng" dirty="0"/>
              <a:t> climate &amp; disaster resilience</a:t>
            </a:r>
            <a:r>
              <a:rPr lang="en-US" sz="2400" dirty="0"/>
              <a:t>, and enhancing </a:t>
            </a:r>
          </a:p>
          <a:p>
            <a:pPr algn="ctr" defTabSz="914400">
              <a:lnSpc>
                <a:spcPts val="2000"/>
              </a:lnSpc>
              <a:defRPr/>
            </a:pPr>
            <a:r>
              <a:rPr lang="en-US" sz="2400" i="1" u="sng" dirty="0"/>
              <a:t>environmental sustainability</a:t>
            </a:r>
            <a:endParaRPr lang="en-US" sz="2600" i="1" u="sng" dirty="0">
              <a:solidFill>
                <a:prstClr val="black"/>
              </a:solidFill>
              <a:effectLst>
                <a:outerShdw blurRad="38100" dist="38100" dir="2700000" algn="tl">
                  <a:srgbClr val="000000">
                    <a:alpha val="43137"/>
                  </a:srgbClr>
                </a:outerShdw>
              </a:effectLst>
              <a:latin typeface="Calibri"/>
              <a:cs typeface="Arial" panose="020B0604020202020204" pitchFamily="34" charset="0"/>
            </a:endParaRPr>
          </a:p>
        </p:txBody>
      </p:sp>
      <p:pic>
        <p:nvPicPr>
          <p:cNvPr id="26" name="Graphic 25">
            <a:extLst>
              <a:ext uri="{FF2B5EF4-FFF2-40B4-BE49-F238E27FC236}">
                <a16:creationId xmlns:a16="http://schemas.microsoft.com/office/drawing/2014/main" id="{1130EED7-DCEA-44AB-928A-D9DC537F77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3635" y="766365"/>
            <a:ext cx="716106" cy="607434"/>
          </a:xfrm>
          <a:prstGeom prst="rect">
            <a:avLst/>
          </a:prstGeom>
        </p:spPr>
      </p:pic>
      <p:sp>
        <p:nvSpPr>
          <p:cNvPr id="19" name="Rectangle 18">
            <a:extLst>
              <a:ext uri="{FF2B5EF4-FFF2-40B4-BE49-F238E27FC236}">
                <a16:creationId xmlns:a16="http://schemas.microsoft.com/office/drawing/2014/main" id="{6B48A6E4-3D8A-4790-9418-C60E440F703D}"/>
              </a:ext>
            </a:extLst>
          </p:cNvPr>
          <p:cNvSpPr/>
          <p:nvPr/>
        </p:nvSpPr>
        <p:spPr>
          <a:xfrm>
            <a:off x="431441" y="1373799"/>
            <a:ext cx="3247763" cy="646331"/>
          </a:xfrm>
          <a:prstGeom prst="rect">
            <a:avLst/>
          </a:prstGeom>
        </p:spPr>
        <p:txBody>
          <a:bodyPr wrap="square">
            <a:spAutoFit/>
          </a:bodyPr>
          <a:lstStyle/>
          <a:p>
            <a:pPr algn="ctr" defTabSz="914400">
              <a:defRPr/>
            </a:pPr>
            <a:r>
              <a:rPr lang="en-US" b="1" dirty="0">
                <a:solidFill>
                  <a:prstClr val="black"/>
                </a:solidFill>
                <a:latin typeface="Calibri"/>
              </a:rPr>
              <a:t>Addressing remaining poverty and reducing inequalities</a:t>
            </a:r>
          </a:p>
        </p:txBody>
      </p:sp>
      <p:sp>
        <p:nvSpPr>
          <p:cNvPr id="27" name="Rectangle 26">
            <a:extLst>
              <a:ext uri="{FF2B5EF4-FFF2-40B4-BE49-F238E27FC236}">
                <a16:creationId xmlns:a16="http://schemas.microsoft.com/office/drawing/2014/main" id="{4CDCF788-94A4-460C-B44C-462D261589AC}"/>
              </a:ext>
            </a:extLst>
          </p:cNvPr>
          <p:cNvSpPr/>
          <p:nvPr/>
        </p:nvSpPr>
        <p:spPr>
          <a:xfrm>
            <a:off x="528052" y="3135770"/>
            <a:ext cx="3095525" cy="646331"/>
          </a:xfrm>
          <a:prstGeom prst="rect">
            <a:avLst/>
          </a:prstGeom>
        </p:spPr>
        <p:txBody>
          <a:bodyPr wrap="square">
            <a:spAutoFit/>
          </a:bodyPr>
          <a:lstStyle/>
          <a:p>
            <a:pPr algn="ctr" defTabSz="914400">
              <a:defRPr/>
            </a:pPr>
            <a:r>
              <a:rPr lang="en-US" b="1" dirty="0">
                <a:solidFill>
                  <a:prstClr val="black"/>
                </a:solidFill>
                <a:latin typeface="Calibri"/>
              </a:rPr>
              <a:t>Accelerating progress in gender equality</a:t>
            </a:r>
          </a:p>
        </p:txBody>
      </p:sp>
      <p:pic>
        <p:nvPicPr>
          <p:cNvPr id="28" name="Graphic 27">
            <a:extLst>
              <a:ext uri="{FF2B5EF4-FFF2-40B4-BE49-F238E27FC236}">
                <a16:creationId xmlns:a16="http://schemas.microsoft.com/office/drawing/2014/main" id="{2EE8301B-95BD-4832-AC84-F581986D90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09585" y="2299939"/>
            <a:ext cx="491473" cy="671680"/>
          </a:xfrm>
          <a:prstGeom prst="rect">
            <a:avLst/>
          </a:prstGeom>
        </p:spPr>
      </p:pic>
      <p:sp>
        <p:nvSpPr>
          <p:cNvPr id="29" name="Rectangle 28">
            <a:extLst>
              <a:ext uri="{FF2B5EF4-FFF2-40B4-BE49-F238E27FC236}">
                <a16:creationId xmlns:a16="http://schemas.microsoft.com/office/drawing/2014/main" id="{2845EEF0-B36D-4EC0-A42D-E52F1B350DD4}"/>
              </a:ext>
            </a:extLst>
          </p:cNvPr>
          <p:cNvSpPr/>
          <p:nvPr/>
        </p:nvSpPr>
        <p:spPr>
          <a:xfrm>
            <a:off x="608146" y="4434074"/>
            <a:ext cx="2765036" cy="268663"/>
          </a:xfrm>
          <a:prstGeom prst="rect">
            <a:avLst/>
          </a:prstGeom>
        </p:spPr>
        <p:txBody>
          <a:bodyPr wrap="square">
            <a:spAutoFit/>
          </a:bodyPr>
          <a:lstStyle/>
          <a:p>
            <a:pPr algn="ctr" defTabSz="914400">
              <a:lnSpc>
                <a:spcPts val="1200"/>
              </a:lnSpc>
              <a:defRPr/>
            </a:pPr>
            <a:r>
              <a:rPr lang="en-US" b="1" dirty="0">
                <a:solidFill>
                  <a:prstClr val="black"/>
                </a:solidFill>
                <a:latin typeface="Calibri"/>
              </a:rPr>
              <a:t>Making cities more livable</a:t>
            </a:r>
          </a:p>
        </p:txBody>
      </p:sp>
      <p:pic>
        <p:nvPicPr>
          <p:cNvPr id="30" name="Graphic 29">
            <a:extLst>
              <a:ext uri="{FF2B5EF4-FFF2-40B4-BE49-F238E27FC236}">
                <a16:creationId xmlns:a16="http://schemas.microsoft.com/office/drawing/2014/main" id="{BDFEFDEC-FF1A-4818-B3A9-207CE2553C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11782" y="3847161"/>
            <a:ext cx="539813" cy="525972"/>
          </a:xfrm>
          <a:prstGeom prst="rect">
            <a:avLst/>
          </a:prstGeom>
        </p:spPr>
      </p:pic>
      <p:sp>
        <p:nvSpPr>
          <p:cNvPr id="31" name="Rectangle 30">
            <a:extLst>
              <a:ext uri="{FF2B5EF4-FFF2-40B4-BE49-F238E27FC236}">
                <a16:creationId xmlns:a16="http://schemas.microsoft.com/office/drawing/2014/main" id="{6C230334-00C6-4734-B998-DAC28AD404FE}"/>
              </a:ext>
            </a:extLst>
          </p:cNvPr>
          <p:cNvSpPr/>
          <p:nvPr/>
        </p:nvSpPr>
        <p:spPr>
          <a:xfrm>
            <a:off x="528052" y="6091635"/>
            <a:ext cx="3095525" cy="646331"/>
          </a:xfrm>
          <a:prstGeom prst="rect">
            <a:avLst/>
          </a:prstGeom>
        </p:spPr>
        <p:txBody>
          <a:bodyPr wrap="square">
            <a:spAutoFit/>
          </a:bodyPr>
          <a:lstStyle/>
          <a:p>
            <a:pPr algn="ctr" defTabSz="914400">
              <a:defRPr/>
            </a:pPr>
            <a:r>
              <a:rPr lang="en-US" b="1" dirty="0">
                <a:solidFill>
                  <a:prstClr val="black"/>
                </a:solidFill>
                <a:latin typeface="Calibri"/>
              </a:rPr>
              <a:t>Promoting rural development and food security</a:t>
            </a:r>
          </a:p>
        </p:txBody>
      </p:sp>
      <p:pic>
        <p:nvPicPr>
          <p:cNvPr id="32" name="Graphic 31">
            <a:extLst>
              <a:ext uri="{FF2B5EF4-FFF2-40B4-BE49-F238E27FC236}">
                <a16:creationId xmlns:a16="http://schemas.microsoft.com/office/drawing/2014/main" id="{8F30596F-BE1C-4DB4-A597-24B8CAED12A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35453" y="4751826"/>
            <a:ext cx="804288" cy="1062810"/>
          </a:xfrm>
          <a:prstGeom prst="rect">
            <a:avLst/>
          </a:prstGeom>
        </p:spPr>
      </p:pic>
      <p:sp>
        <p:nvSpPr>
          <p:cNvPr id="33" name="Rectangle 32">
            <a:extLst>
              <a:ext uri="{FF2B5EF4-FFF2-40B4-BE49-F238E27FC236}">
                <a16:creationId xmlns:a16="http://schemas.microsoft.com/office/drawing/2014/main" id="{AFC51C8C-E06D-4074-937D-A32FA3E27C47}"/>
              </a:ext>
            </a:extLst>
          </p:cNvPr>
          <p:cNvSpPr/>
          <p:nvPr/>
        </p:nvSpPr>
        <p:spPr>
          <a:xfrm>
            <a:off x="3877727" y="4582893"/>
            <a:ext cx="4477413" cy="707886"/>
          </a:xfrm>
          <a:prstGeom prst="rect">
            <a:avLst/>
          </a:prstGeom>
        </p:spPr>
        <p:txBody>
          <a:bodyPr wrap="square">
            <a:spAutoFit/>
          </a:bodyPr>
          <a:lstStyle/>
          <a:p>
            <a:pPr algn="ctr" defTabSz="914400">
              <a:defRPr/>
            </a:pPr>
            <a:r>
              <a:rPr lang="en-US" sz="2000" b="1" dirty="0">
                <a:solidFill>
                  <a:prstClr val="black"/>
                </a:solidFill>
                <a:latin typeface="Calibri"/>
              </a:rPr>
              <a:t>S</a:t>
            </a:r>
            <a:r>
              <a:rPr lang="en-PH" sz="2000" b="1" dirty="0" err="1">
                <a:solidFill>
                  <a:prstClr val="black"/>
                </a:solidFill>
                <a:latin typeface="Calibri"/>
              </a:rPr>
              <a:t>trengthening</a:t>
            </a:r>
            <a:r>
              <a:rPr lang="en-PH" sz="2000" b="1" dirty="0">
                <a:solidFill>
                  <a:prstClr val="black"/>
                </a:solidFill>
                <a:latin typeface="Calibri"/>
              </a:rPr>
              <a:t> governance and institutional capacity</a:t>
            </a:r>
            <a:endParaRPr lang="en-US" sz="2000" b="1" dirty="0">
              <a:solidFill>
                <a:prstClr val="black"/>
              </a:solidFill>
              <a:latin typeface="Calibri"/>
            </a:endParaRPr>
          </a:p>
        </p:txBody>
      </p:sp>
      <p:pic>
        <p:nvPicPr>
          <p:cNvPr id="34" name="Graphic 33">
            <a:extLst>
              <a:ext uri="{FF2B5EF4-FFF2-40B4-BE49-F238E27FC236}">
                <a16:creationId xmlns:a16="http://schemas.microsoft.com/office/drawing/2014/main" id="{2217AAF6-330E-451D-8283-822F8386D05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55234" y="3642951"/>
            <a:ext cx="863599" cy="863599"/>
          </a:xfrm>
          <a:prstGeom prst="rect">
            <a:avLst/>
          </a:prstGeom>
        </p:spPr>
      </p:pic>
      <p:sp>
        <p:nvSpPr>
          <p:cNvPr id="35" name="Rectangle 34">
            <a:extLst>
              <a:ext uri="{FF2B5EF4-FFF2-40B4-BE49-F238E27FC236}">
                <a16:creationId xmlns:a16="http://schemas.microsoft.com/office/drawing/2014/main" id="{094AE788-F87B-4C3D-A3C4-1C18360FCA42}"/>
              </a:ext>
            </a:extLst>
          </p:cNvPr>
          <p:cNvSpPr/>
          <p:nvPr/>
        </p:nvSpPr>
        <p:spPr>
          <a:xfrm>
            <a:off x="4619714" y="6029892"/>
            <a:ext cx="3095525" cy="646331"/>
          </a:xfrm>
          <a:prstGeom prst="rect">
            <a:avLst/>
          </a:prstGeom>
        </p:spPr>
        <p:txBody>
          <a:bodyPr wrap="square">
            <a:spAutoFit/>
          </a:bodyPr>
          <a:lstStyle/>
          <a:p>
            <a:pPr algn="ctr" defTabSz="914400">
              <a:defRPr/>
            </a:pPr>
            <a:r>
              <a:rPr lang="en-US" b="1" dirty="0">
                <a:solidFill>
                  <a:prstClr val="black"/>
                </a:solidFill>
                <a:latin typeface="Calibri"/>
              </a:rPr>
              <a:t>Fostering regional cooperation and integration</a:t>
            </a:r>
          </a:p>
        </p:txBody>
      </p:sp>
      <p:pic>
        <p:nvPicPr>
          <p:cNvPr id="36" name="Graphic 35">
            <a:extLst>
              <a:ext uri="{FF2B5EF4-FFF2-40B4-BE49-F238E27FC236}">
                <a16:creationId xmlns:a16="http://schemas.microsoft.com/office/drawing/2014/main" id="{F9466F8E-448E-4B75-A847-CF02BE69036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06924" y="5225604"/>
            <a:ext cx="804288" cy="804288"/>
          </a:xfrm>
          <a:prstGeom prst="rect">
            <a:avLst/>
          </a:prstGeom>
        </p:spPr>
      </p:pic>
      <p:pic>
        <p:nvPicPr>
          <p:cNvPr id="37" name="Graphic 36">
            <a:extLst>
              <a:ext uri="{FF2B5EF4-FFF2-40B4-BE49-F238E27FC236}">
                <a16:creationId xmlns:a16="http://schemas.microsoft.com/office/drawing/2014/main" id="{0349FD2E-A0A2-4C2B-B2D7-35A8B85FE80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345519" y="882032"/>
            <a:ext cx="750481" cy="933929"/>
          </a:xfrm>
          <a:prstGeom prst="rect">
            <a:avLst/>
          </a:prstGeom>
        </p:spPr>
      </p:pic>
      <p:sp>
        <p:nvSpPr>
          <p:cNvPr id="25" name="Rectangle 24">
            <a:extLst>
              <a:ext uri="{FF2B5EF4-FFF2-40B4-BE49-F238E27FC236}">
                <a16:creationId xmlns:a16="http://schemas.microsoft.com/office/drawing/2014/main" id="{7D034A22-62C5-4D83-AE81-CEB383C8628A}"/>
              </a:ext>
            </a:extLst>
          </p:cNvPr>
          <p:cNvSpPr>
            <a:spLocks noChangeArrowheads="1"/>
          </p:cNvSpPr>
          <p:nvPr/>
        </p:nvSpPr>
        <p:spPr bwMode="auto">
          <a:xfrm>
            <a:off x="7997103" y="27384"/>
            <a:ext cx="4335144"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ja-JP" sz="3800" b="1" dirty="0">
                <a:latin typeface="+mj-lt"/>
                <a:ea typeface="+mj-ea"/>
                <a:cs typeface="+mj-cs"/>
              </a:rPr>
              <a:t>Other Key Approaches</a:t>
            </a:r>
            <a:endParaRPr lang="ja-JP" altLang="en-US" sz="3800" b="1" dirty="0">
              <a:latin typeface="+mj-lt"/>
              <a:ea typeface="+mj-ea"/>
              <a:cs typeface="+mj-cs"/>
            </a:endParaRPr>
          </a:p>
        </p:txBody>
      </p:sp>
      <p:pic>
        <p:nvPicPr>
          <p:cNvPr id="38" name="Picture 37">
            <a:extLst>
              <a:ext uri="{FF2B5EF4-FFF2-40B4-BE49-F238E27FC236}">
                <a16:creationId xmlns:a16="http://schemas.microsoft.com/office/drawing/2014/main" id="{994BE262-6A88-449E-A681-769525231C1A}"/>
              </a:ext>
            </a:extLst>
          </p:cNvPr>
          <p:cNvPicPr>
            <a:picLocks noChangeAspect="1"/>
          </p:cNvPicPr>
          <p:nvPr/>
        </p:nvPicPr>
        <p:blipFill>
          <a:blip r:embed="rId17"/>
          <a:stretch>
            <a:fillRect/>
          </a:stretch>
        </p:blipFill>
        <p:spPr>
          <a:xfrm>
            <a:off x="8966804" y="1427047"/>
            <a:ext cx="585280" cy="585280"/>
          </a:xfrm>
          <a:prstGeom prst="rect">
            <a:avLst/>
          </a:prstGeom>
          <a:solidFill>
            <a:schemeClr val="bg1"/>
          </a:solidFill>
        </p:spPr>
      </p:pic>
      <p:sp>
        <p:nvSpPr>
          <p:cNvPr id="39" name="Rectangle 38">
            <a:extLst>
              <a:ext uri="{FF2B5EF4-FFF2-40B4-BE49-F238E27FC236}">
                <a16:creationId xmlns:a16="http://schemas.microsoft.com/office/drawing/2014/main" id="{97FC9A9B-45FF-41E2-AE70-E75DAE582725}"/>
              </a:ext>
            </a:extLst>
          </p:cNvPr>
          <p:cNvSpPr/>
          <p:nvPr/>
        </p:nvSpPr>
        <p:spPr>
          <a:xfrm>
            <a:off x="9696335" y="1361917"/>
            <a:ext cx="2363143" cy="7028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nSpc>
                <a:spcPct val="115000"/>
              </a:lnSpc>
              <a:spcBef>
                <a:spcPts val="0"/>
              </a:spcBef>
              <a:spcAft>
                <a:spcPts val="800"/>
              </a:spcAft>
            </a:pPr>
            <a:r>
              <a:rPr lang="en-US" dirty="0">
                <a:cs typeface="Arial" panose="020B0604020202020204" pitchFamily="34" charset="0"/>
              </a:rPr>
              <a:t>Expanding private sector operations </a:t>
            </a:r>
          </a:p>
        </p:txBody>
      </p:sp>
      <p:sp>
        <p:nvSpPr>
          <p:cNvPr id="40" name="Rectangle 39">
            <a:extLst>
              <a:ext uri="{FF2B5EF4-FFF2-40B4-BE49-F238E27FC236}">
                <a16:creationId xmlns:a16="http://schemas.microsoft.com/office/drawing/2014/main" id="{9FC9313E-D6CA-48A5-A6AB-08F10E9AA576}"/>
              </a:ext>
            </a:extLst>
          </p:cNvPr>
          <p:cNvSpPr/>
          <p:nvPr/>
        </p:nvSpPr>
        <p:spPr>
          <a:xfrm>
            <a:off x="9634990" y="2971619"/>
            <a:ext cx="2940331" cy="10213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Aft>
                <a:spcPts val="800"/>
              </a:spcAft>
            </a:pPr>
            <a:r>
              <a:rPr lang="en-US" dirty="0">
                <a:cs typeface="Arial" panose="020B0604020202020204" pitchFamily="34" charset="0"/>
              </a:rPr>
              <a:t>Catalyzing and mobilizing financial resources for development </a:t>
            </a:r>
          </a:p>
        </p:txBody>
      </p:sp>
      <p:pic>
        <p:nvPicPr>
          <p:cNvPr id="41" name="Picture 40">
            <a:extLst>
              <a:ext uri="{FF2B5EF4-FFF2-40B4-BE49-F238E27FC236}">
                <a16:creationId xmlns:a16="http://schemas.microsoft.com/office/drawing/2014/main" id="{E07305CF-036D-4C31-B79C-97C9F94D3494}"/>
              </a:ext>
            </a:extLst>
          </p:cNvPr>
          <p:cNvPicPr>
            <a:picLocks noChangeAspect="1"/>
          </p:cNvPicPr>
          <p:nvPr/>
        </p:nvPicPr>
        <p:blipFill>
          <a:blip r:embed="rId18"/>
          <a:stretch>
            <a:fillRect/>
          </a:stretch>
        </p:blipFill>
        <p:spPr>
          <a:xfrm>
            <a:off x="9021681" y="3173324"/>
            <a:ext cx="585280" cy="585280"/>
          </a:xfrm>
          <a:prstGeom prst="rect">
            <a:avLst/>
          </a:prstGeom>
        </p:spPr>
      </p:pic>
      <p:pic>
        <p:nvPicPr>
          <p:cNvPr id="42" name="Picture 41">
            <a:extLst>
              <a:ext uri="{FF2B5EF4-FFF2-40B4-BE49-F238E27FC236}">
                <a16:creationId xmlns:a16="http://schemas.microsoft.com/office/drawing/2014/main" id="{C30C005D-7949-44D1-8832-FD1F12329022}"/>
              </a:ext>
            </a:extLst>
          </p:cNvPr>
          <p:cNvPicPr>
            <a:picLocks noChangeAspect="1"/>
          </p:cNvPicPr>
          <p:nvPr/>
        </p:nvPicPr>
        <p:blipFill>
          <a:blip r:embed="rId19"/>
          <a:stretch>
            <a:fillRect/>
          </a:stretch>
        </p:blipFill>
        <p:spPr>
          <a:xfrm>
            <a:off x="9049710" y="5214912"/>
            <a:ext cx="585280" cy="561126"/>
          </a:xfrm>
          <a:prstGeom prst="rect">
            <a:avLst/>
          </a:prstGeom>
        </p:spPr>
      </p:pic>
      <p:sp>
        <p:nvSpPr>
          <p:cNvPr id="43" name="Rectangle 42">
            <a:extLst>
              <a:ext uri="{FF2B5EF4-FFF2-40B4-BE49-F238E27FC236}">
                <a16:creationId xmlns:a16="http://schemas.microsoft.com/office/drawing/2014/main" id="{4F86DC28-8B70-46A1-B15E-E5C0A52EA31C}"/>
              </a:ext>
            </a:extLst>
          </p:cNvPr>
          <p:cNvSpPr/>
          <p:nvPr/>
        </p:nvSpPr>
        <p:spPr>
          <a:xfrm>
            <a:off x="9697666" y="4984790"/>
            <a:ext cx="1747845" cy="10213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Aft>
                <a:spcPts val="800"/>
              </a:spcAft>
            </a:pPr>
            <a:r>
              <a:rPr lang="en-US" dirty="0">
                <a:cs typeface="Arial" panose="020B0604020202020204" pitchFamily="34" charset="0"/>
              </a:rPr>
              <a:t>Strengthening knowledge services </a:t>
            </a:r>
          </a:p>
        </p:txBody>
      </p:sp>
      <p:sp>
        <p:nvSpPr>
          <p:cNvPr id="44" name="Callout: Line 43">
            <a:extLst>
              <a:ext uri="{FF2B5EF4-FFF2-40B4-BE49-F238E27FC236}">
                <a16:creationId xmlns:a16="http://schemas.microsoft.com/office/drawing/2014/main" id="{BE03CEA4-9950-43E5-9F32-26A27DD3A228}"/>
              </a:ext>
            </a:extLst>
          </p:cNvPr>
          <p:cNvSpPr/>
          <p:nvPr/>
        </p:nvSpPr>
        <p:spPr>
          <a:xfrm>
            <a:off x="8966804" y="2084976"/>
            <a:ext cx="2698257" cy="585280"/>
          </a:xfrm>
          <a:prstGeom prst="borderCallout1">
            <a:avLst>
              <a:gd name="adj1" fmla="val -10476"/>
              <a:gd name="adj2" fmla="val 82802"/>
              <a:gd name="adj3" fmla="val -71559"/>
              <a:gd name="adj4" fmla="val 77747"/>
            </a:avLst>
          </a:prstGeom>
          <a:solidFill>
            <a:schemeClr val="bg1">
              <a:lumMod val="85000"/>
            </a:schemeClr>
          </a:solidFill>
          <a:ln>
            <a:solidFill>
              <a:srgbClr val="EA5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PH" sz="1600" dirty="0">
                <a:solidFill>
                  <a:schemeClr val="tx1"/>
                </a:solidFill>
                <a:cs typeface="Arial" panose="020B0604020202020204" pitchFamily="34" charset="0"/>
              </a:rPr>
              <a:t>One-third of ADB operations by 2024</a:t>
            </a:r>
          </a:p>
        </p:txBody>
      </p:sp>
      <p:sp>
        <p:nvSpPr>
          <p:cNvPr id="45" name="Callout: Line 44">
            <a:extLst>
              <a:ext uri="{FF2B5EF4-FFF2-40B4-BE49-F238E27FC236}">
                <a16:creationId xmlns:a16="http://schemas.microsoft.com/office/drawing/2014/main" id="{C782ACA8-6C7B-49F6-A6CC-123F244D36C9}"/>
              </a:ext>
            </a:extLst>
          </p:cNvPr>
          <p:cNvSpPr/>
          <p:nvPr/>
        </p:nvSpPr>
        <p:spPr>
          <a:xfrm>
            <a:off x="9049710" y="4052717"/>
            <a:ext cx="2896052" cy="863599"/>
          </a:xfrm>
          <a:prstGeom prst="borderCallout1">
            <a:avLst>
              <a:gd name="adj1" fmla="val -13121"/>
              <a:gd name="adj2" fmla="val 48208"/>
              <a:gd name="adj3" fmla="val -82144"/>
              <a:gd name="adj4" fmla="val 44218"/>
            </a:avLst>
          </a:prstGeom>
          <a:solidFill>
            <a:schemeClr val="bg1">
              <a:lumMod val="85000"/>
            </a:schemeClr>
          </a:solidFill>
          <a:ln>
            <a:solidFill>
              <a:srgbClr val="8C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PH" sz="1600" dirty="0">
                <a:solidFill>
                  <a:schemeClr val="tx1"/>
                </a:solidFill>
                <a:cs typeface="Arial" panose="020B0604020202020204" pitchFamily="34" charset="0"/>
              </a:rPr>
              <a:t>$1 in private sector operations financing matched by $2.50 of </a:t>
            </a:r>
            <a:r>
              <a:rPr lang="en-PH" sz="1600" dirty="0" err="1">
                <a:solidFill>
                  <a:schemeClr val="tx1"/>
                </a:solidFill>
                <a:cs typeface="Arial" panose="020B0604020202020204" pitchFamily="34" charset="0"/>
              </a:rPr>
              <a:t>cofinancing</a:t>
            </a:r>
            <a:endParaRPr lang="en-PH" sz="1600" dirty="0">
              <a:solidFill>
                <a:schemeClr val="tx1"/>
              </a:solidFill>
              <a:cs typeface="Arial" panose="020B0604020202020204" pitchFamily="34" charset="0"/>
            </a:endParaRPr>
          </a:p>
        </p:txBody>
      </p:sp>
    </p:spTree>
    <p:extLst>
      <p:ext uri="{BB962C8B-B14F-4D97-AF65-F5344CB8AC3E}">
        <p14:creationId xmlns:p14="http://schemas.microsoft.com/office/powerpoint/2010/main" val="1426569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23D5143-0491-4DE0-8680-73579DC3380D}"/>
              </a:ext>
            </a:extLst>
          </p:cNvPr>
          <p:cNvSpPr>
            <a:spLocks noGrp="1"/>
          </p:cNvSpPr>
          <p:nvPr>
            <p:ph type="sldNum" sz="quarter" idx="12"/>
          </p:nvPr>
        </p:nvSpPr>
        <p:spPr>
          <a:xfrm>
            <a:off x="7464227" y="5723314"/>
            <a:ext cx="683339" cy="365125"/>
          </a:xfrm>
        </p:spPr>
        <p:txBody>
          <a:bodyPr/>
          <a:lstStyle/>
          <a:p>
            <a:pPr defTabSz="342900">
              <a:defRPr/>
            </a:pPr>
            <a:fld id="{7D0C6CEF-3F30-5644-AEEC-4228C0B92182}" type="slidenum">
              <a:rPr lang="en-US">
                <a:solidFill>
                  <a:prstClr val="black">
                    <a:tint val="75000"/>
                  </a:prstClr>
                </a:solidFill>
                <a:latin typeface="Calibri" panose="020F0502020204030204"/>
              </a:rPr>
              <a:pPr defTabSz="342900">
                <a:defRPr/>
              </a:pPr>
              <a:t>15</a:t>
            </a:fld>
            <a:endParaRPr lang="en-US">
              <a:solidFill>
                <a:prstClr val="black">
                  <a:tint val="75000"/>
                </a:prstClr>
              </a:solidFill>
              <a:latin typeface="Calibri" panose="020F0502020204030204"/>
            </a:endParaRPr>
          </a:p>
        </p:txBody>
      </p:sp>
      <p:pic>
        <p:nvPicPr>
          <p:cNvPr id="4" name="Graphic 3">
            <a:extLst>
              <a:ext uri="{FF2B5EF4-FFF2-40B4-BE49-F238E27FC236}">
                <a16:creationId xmlns:a16="http://schemas.microsoft.com/office/drawing/2014/main" id="{60C7D2DC-AC83-4CFC-9F15-50C666FEA1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1646" y="3206272"/>
            <a:ext cx="744995" cy="722001"/>
          </a:xfrm>
          <a:prstGeom prst="rect">
            <a:avLst/>
          </a:prstGeom>
        </p:spPr>
      </p:pic>
      <p:sp>
        <p:nvSpPr>
          <p:cNvPr id="6" name="Rectangle 5">
            <a:extLst>
              <a:ext uri="{FF2B5EF4-FFF2-40B4-BE49-F238E27FC236}">
                <a16:creationId xmlns:a16="http://schemas.microsoft.com/office/drawing/2014/main" id="{6C3ECAC6-8B29-47CF-B75E-E04EB5244C98}"/>
              </a:ext>
            </a:extLst>
          </p:cNvPr>
          <p:cNvSpPr/>
          <p:nvPr/>
        </p:nvSpPr>
        <p:spPr>
          <a:xfrm>
            <a:off x="5352199" y="1210716"/>
            <a:ext cx="3236784" cy="338554"/>
          </a:xfrm>
          <a:prstGeom prst="rect">
            <a:avLst/>
          </a:prstGeom>
        </p:spPr>
        <p:txBody>
          <a:bodyPr wrap="none">
            <a:spAutoFit/>
          </a:bodyPr>
          <a:lstStyle/>
          <a:p>
            <a:pPr defTabSz="685800">
              <a:defRPr/>
            </a:pPr>
            <a:r>
              <a:rPr lang="en-US" sz="1600" b="1" kern="0" dirty="0">
                <a:solidFill>
                  <a:prstClr val="black"/>
                </a:solidFill>
                <a:latin typeface="Calibri" panose="020F0502020204030204"/>
              </a:rPr>
              <a:t>Climate and ESG operations targets </a:t>
            </a:r>
            <a:endParaRPr lang="en-US" sz="1600" kern="0"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7C352E84-45AF-427D-8D4C-51EB6F887A92}"/>
              </a:ext>
            </a:extLst>
          </p:cNvPr>
          <p:cNvSpPr/>
          <p:nvPr/>
        </p:nvSpPr>
        <p:spPr>
          <a:xfrm>
            <a:off x="1245708" y="2266990"/>
            <a:ext cx="2663683" cy="584775"/>
          </a:xfrm>
          <a:prstGeom prst="rect">
            <a:avLst/>
          </a:prstGeom>
        </p:spPr>
        <p:txBody>
          <a:bodyPr wrap="square">
            <a:spAutoFit/>
          </a:bodyPr>
          <a:lstStyle/>
          <a:p>
            <a:pPr defTabSz="685800">
              <a:defRPr/>
            </a:pPr>
            <a:r>
              <a:rPr lang="en-US" sz="1600" b="1" kern="0" dirty="0">
                <a:solidFill>
                  <a:prstClr val="black"/>
                </a:solidFill>
                <a:latin typeface="Calibri" panose="020F0502020204030204"/>
              </a:rPr>
              <a:t>Accelerating low GHG development / green growth  </a:t>
            </a:r>
            <a:endParaRPr lang="en-US" sz="1600" kern="0" dirty="0">
              <a:solidFill>
                <a:prstClr val="black"/>
              </a:solidFill>
              <a:latin typeface="Calibri" panose="020F0502020204030204"/>
            </a:endParaRPr>
          </a:p>
        </p:txBody>
      </p:sp>
      <p:sp>
        <p:nvSpPr>
          <p:cNvPr id="8" name="Rectangle 7">
            <a:extLst>
              <a:ext uri="{FF2B5EF4-FFF2-40B4-BE49-F238E27FC236}">
                <a16:creationId xmlns:a16="http://schemas.microsoft.com/office/drawing/2014/main" id="{C4D198AD-F54F-4710-ACF8-7ED4FBBB5EE3}"/>
              </a:ext>
            </a:extLst>
          </p:cNvPr>
          <p:cNvSpPr/>
          <p:nvPr/>
        </p:nvSpPr>
        <p:spPr>
          <a:xfrm>
            <a:off x="5352200" y="2249906"/>
            <a:ext cx="2803143" cy="584775"/>
          </a:xfrm>
          <a:prstGeom prst="rect">
            <a:avLst/>
          </a:prstGeom>
        </p:spPr>
        <p:txBody>
          <a:bodyPr wrap="square">
            <a:spAutoFit/>
          </a:bodyPr>
          <a:lstStyle/>
          <a:p>
            <a:pPr defTabSz="685800">
              <a:defRPr/>
            </a:pPr>
            <a:r>
              <a:rPr lang="en-US" sz="1600" b="1" kern="0" dirty="0">
                <a:solidFill>
                  <a:prstClr val="black"/>
                </a:solidFill>
                <a:latin typeface="Calibri" panose="020F0502020204030204"/>
              </a:rPr>
              <a:t>Building climate and disaster resilience  </a:t>
            </a:r>
          </a:p>
        </p:txBody>
      </p:sp>
      <p:sp>
        <p:nvSpPr>
          <p:cNvPr id="9" name="Rectangle 8">
            <a:extLst>
              <a:ext uri="{FF2B5EF4-FFF2-40B4-BE49-F238E27FC236}">
                <a16:creationId xmlns:a16="http://schemas.microsoft.com/office/drawing/2014/main" id="{81AD9C46-9CB6-4B93-ABA0-487FFA5EE5CD}"/>
              </a:ext>
            </a:extLst>
          </p:cNvPr>
          <p:cNvSpPr/>
          <p:nvPr/>
        </p:nvSpPr>
        <p:spPr>
          <a:xfrm>
            <a:off x="1245707" y="3190699"/>
            <a:ext cx="2214401" cy="584775"/>
          </a:xfrm>
          <a:prstGeom prst="rect">
            <a:avLst/>
          </a:prstGeom>
        </p:spPr>
        <p:txBody>
          <a:bodyPr wrap="square">
            <a:spAutoFit/>
          </a:bodyPr>
          <a:lstStyle/>
          <a:p>
            <a:pPr defTabSz="685800">
              <a:defRPr/>
            </a:pPr>
            <a:r>
              <a:rPr lang="en-US" sz="1600" b="1" kern="0" dirty="0">
                <a:solidFill>
                  <a:prstClr val="black"/>
                </a:solidFill>
                <a:latin typeface="Calibri" panose="020F0502020204030204"/>
              </a:rPr>
              <a:t>Ensuring environmental sustainability </a:t>
            </a:r>
          </a:p>
        </p:txBody>
      </p:sp>
      <p:sp>
        <p:nvSpPr>
          <p:cNvPr id="10" name="Rectangle 9">
            <a:extLst>
              <a:ext uri="{FF2B5EF4-FFF2-40B4-BE49-F238E27FC236}">
                <a16:creationId xmlns:a16="http://schemas.microsoft.com/office/drawing/2014/main" id="{50086974-D9B9-42EA-B93F-CFF61EE9B952}"/>
              </a:ext>
            </a:extLst>
          </p:cNvPr>
          <p:cNvSpPr/>
          <p:nvPr/>
        </p:nvSpPr>
        <p:spPr>
          <a:xfrm>
            <a:off x="1245707" y="1027331"/>
            <a:ext cx="2815660" cy="1077218"/>
          </a:xfrm>
          <a:prstGeom prst="rect">
            <a:avLst/>
          </a:prstGeom>
        </p:spPr>
        <p:txBody>
          <a:bodyPr wrap="square">
            <a:spAutoFit/>
          </a:bodyPr>
          <a:lstStyle/>
          <a:p>
            <a:pPr defTabSz="685800">
              <a:defRPr/>
            </a:pPr>
            <a:r>
              <a:rPr lang="en-US" sz="1600" b="1" kern="0" dirty="0">
                <a:solidFill>
                  <a:prstClr val="black"/>
                </a:solidFill>
                <a:latin typeface="Calibri" panose="020F0502020204030204"/>
              </a:rPr>
              <a:t>Scaling up support for addressing climate change, disaster risks, and environmental degradation </a:t>
            </a:r>
            <a:endParaRPr lang="en-US" sz="1600" kern="0" dirty="0">
              <a:solidFill>
                <a:prstClr val="black"/>
              </a:solidFill>
              <a:latin typeface="Calibri" panose="020F0502020204030204"/>
            </a:endParaRPr>
          </a:p>
        </p:txBody>
      </p:sp>
      <p:sp>
        <p:nvSpPr>
          <p:cNvPr id="11" name="Title 1">
            <a:extLst>
              <a:ext uri="{FF2B5EF4-FFF2-40B4-BE49-F238E27FC236}">
                <a16:creationId xmlns:a16="http://schemas.microsoft.com/office/drawing/2014/main" id="{D510DFA4-E140-42FB-B43A-B79055A1A8DF}"/>
              </a:ext>
            </a:extLst>
          </p:cNvPr>
          <p:cNvSpPr txBox="1">
            <a:spLocks/>
          </p:cNvSpPr>
          <p:nvPr/>
        </p:nvSpPr>
        <p:spPr>
          <a:xfrm>
            <a:off x="428296" y="206745"/>
            <a:ext cx="7886700" cy="5943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3300" dirty="0">
                <a:solidFill>
                  <a:sysClr val="windowText" lastClr="000000"/>
                </a:solidFill>
                <a:latin typeface="Calibri Light" panose="020F0302020204030204"/>
              </a:rPr>
              <a:t>   Overview of the operational priority</a:t>
            </a:r>
          </a:p>
        </p:txBody>
      </p:sp>
      <p:pic>
        <p:nvPicPr>
          <p:cNvPr id="12" name="Graphic 11">
            <a:extLst>
              <a:ext uri="{FF2B5EF4-FFF2-40B4-BE49-F238E27FC236}">
                <a16:creationId xmlns:a16="http://schemas.microsoft.com/office/drawing/2014/main" id="{329D58F2-1388-4DE7-A87B-A9CA712998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59905" y="1025487"/>
            <a:ext cx="570398" cy="901064"/>
          </a:xfrm>
          <a:prstGeom prst="rect">
            <a:avLst/>
          </a:prstGeom>
        </p:spPr>
      </p:pic>
      <p:pic>
        <p:nvPicPr>
          <p:cNvPr id="13" name="Graphic 12">
            <a:extLst>
              <a:ext uri="{FF2B5EF4-FFF2-40B4-BE49-F238E27FC236}">
                <a16:creationId xmlns:a16="http://schemas.microsoft.com/office/drawing/2014/main" id="{46C533A2-E3FF-496D-BCD3-987FC5D9DF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1277" y="1063752"/>
            <a:ext cx="807760" cy="646720"/>
          </a:xfrm>
          <a:prstGeom prst="rect">
            <a:avLst/>
          </a:prstGeom>
        </p:spPr>
      </p:pic>
      <p:pic>
        <p:nvPicPr>
          <p:cNvPr id="14" name="Graphic 13">
            <a:extLst>
              <a:ext uri="{FF2B5EF4-FFF2-40B4-BE49-F238E27FC236}">
                <a16:creationId xmlns:a16="http://schemas.microsoft.com/office/drawing/2014/main" id="{1C8F66AF-F274-4A30-A0A6-19EA25B7C93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3576" y="2037718"/>
            <a:ext cx="638849" cy="901063"/>
          </a:xfrm>
          <a:prstGeom prst="rect">
            <a:avLst/>
          </a:prstGeom>
        </p:spPr>
      </p:pic>
      <p:pic>
        <p:nvPicPr>
          <p:cNvPr id="15" name="Graphic 14">
            <a:extLst>
              <a:ext uri="{FF2B5EF4-FFF2-40B4-BE49-F238E27FC236}">
                <a16:creationId xmlns:a16="http://schemas.microsoft.com/office/drawing/2014/main" id="{9F4770F0-8A41-4945-AD4B-39D324C1F20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59905" y="2137086"/>
            <a:ext cx="693756" cy="650396"/>
          </a:xfrm>
          <a:prstGeom prst="rect">
            <a:avLst/>
          </a:prstGeom>
        </p:spPr>
      </p:pic>
      <p:pic>
        <p:nvPicPr>
          <p:cNvPr id="16" name="Graphic 15">
            <a:extLst>
              <a:ext uri="{FF2B5EF4-FFF2-40B4-BE49-F238E27FC236}">
                <a16:creationId xmlns:a16="http://schemas.microsoft.com/office/drawing/2014/main" id="{D4ECA097-C6EB-4323-943A-91280C4D451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9038" y="3180788"/>
            <a:ext cx="683387" cy="650395"/>
          </a:xfrm>
          <a:prstGeom prst="rect">
            <a:avLst/>
          </a:prstGeom>
        </p:spPr>
      </p:pic>
      <p:cxnSp>
        <p:nvCxnSpPr>
          <p:cNvPr id="17" name="Straight Connector 16">
            <a:extLst>
              <a:ext uri="{FF2B5EF4-FFF2-40B4-BE49-F238E27FC236}">
                <a16:creationId xmlns:a16="http://schemas.microsoft.com/office/drawing/2014/main" id="{074C3375-FBBC-4CDE-85E7-18124FE69D9E}"/>
              </a:ext>
            </a:extLst>
          </p:cNvPr>
          <p:cNvCxnSpPr>
            <a:cxnSpLocks/>
          </p:cNvCxnSpPr>
          <p:nvPr/>
        </p:nvCxnSpPr>
        <p:spPr>
          <a:xfrm>
            <a:off x="311277" y="779883"/>
            <a:ext cx="8295262" cy="0"/>
          </a:xfrm>
          <a:prstGeom prst="line">
            <a:avLst/>
          </a:prstGeom>
          <a:noFill/>
          <a:ln w="19050" cap="flat" cmpd="sng" algn="ctr">
            <a:solidFill>
              <a:srgbClr val="FF6600"/>
            </a:solidFill>
            <a:prstDash val="solid"/>
            <a:miter lim="800000"/>
          </a:ln>
          <a:effectLst/>
        </p:spPr>
      </p:cxnSp>
      <p:sp>
        <p:nvSpPr>
          <p:cNvPr id="18" name="Content Placeholder 2">
            <a:extLst>
              <a:ext uri="{FF2B5EF4-FFF2-40B4-BE49-F238E27FC236}">
                <a16:creationId xmlns:a16="http://schemas.microsoft.com/office/drawing/2014/main" id="{1B0EBACF-322F-4233-93AF-C608AD48E5F2}"/>
              </a:ext>
            </a:extLst>
          </p:cNvPr>
          <p:cNvSpPr>
            <a:spLocks noGrp="1"/>
          </p:cNvSpPr>
          <p:nvPr>
            <p:ph idx="1"/>
          </p:nvPr>
        </p:nvSpPr>
        <p:spPr>
          <a:xfrm>
            <a:off x="5352199" y="3267641"/>
            <a:ext cx="3236784" cy="507832"/>
          </a:xfrm>
        </p:spPr>
        <p:txBody>
          <a:bodyPr>
            <a:noAutofit/>
          </a:bodyPr>
          <a:lstStyle/>
          <a:p>
            <a:pPr marL="0" indent="0">
              <a:buNone/>
            </a:pPr>
            <a:r>
              <a:rPr lang="en-US" sz="1600" b="1" dirty="0"/>
              <a:t>Increasing focus on water-food-energy security nexus </a:t>
            </a:r>
            <a:endParaRPr lang="en-US" sz="1600" dirty="0"/>
          </a:p>
          <a:p>
            <a:pPr marL="0" indent="0">
              <a:buNone/>
            </a:pPr>
            <a:endParaRPr lang="en-US" sz="1600" dirty="0"/>
          </a:p>
          <a:p>
            <a:pPr marL="0" indent="0">
              <a:buNone/>
            </a:pPr>
            <a:endParaRPr lang="en-US" sz="1600" dirty="0"/>
          </a:p>
          <a:p>
            <a:pPr marL="0" indent="0">
              <a:buNone/>
            </a:pPr>
            <a:endParaRPr lang="en-US" sz="1600" dirty="0"/>
          </a:p>
        </p:txBody>
      </p:sp>
      <p:pic>
        <p:nvPicPr>
          <p:cNvPr id="19" name="Picture 18">
            <a:extLst>
              <a:ext uri="{FF2B5EF4-FFF2-40B4-BE49-F238E27FC236}">
                <a16:creationId xmlns:a16="http://schemas.microsoft.com/office/drawing/2014/main" id="{C398569E-48DF-46D9-A8FB-39B4E6877D5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29800" y="228601"/>
            <a:ext cx="624834" cy="624837"/>
          </a:xfrm>
          <a:prstGeom prst="rect">
            <a:avLst/>
          </a:prstGeom>
        </p:spPr>
      </p:pic>
      <p:sp>
        <p:nvSpPr>
          <p:cNvPr id="21" name="Rectangle 20">
            <a:extLst>
              <a:ext uri="{FF2B5EF4-FFF2-40B4-BE49-F238E27FC236}">
                <a16:creationId xmlns:a16="http://schemas.microsoft.com/office/drawing/2014/main" id="{EBA7B2FA-6B7B-40CB-9091-131AE119034F}"/>
              </a:ext>
            </a:extLst>
          </p:cNvPr>
          <p:cNvSpPr/>
          <p:nvPr/>
        </p:nvSpPr>
        <p:spPr>
          <a:xfrm>
            <a:off x="3786809" y="4939105"/>
            <a:ext cx="5731213" cy="301698"/>
          </a:xfrm>
          <a:prstGeom prst="rect">
            <a:avLst/>
          </a:prstGeom>
          <a:solidFill>
            <a:srgbClr val="F3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a:extLst>
              <a:ext uri="{FF2B5EF4-FFF2-40B4-BE49-F238E27FC236}">
                <a16:creationId xmlns:a16="http://schemas.microsoft.com/office/drawing/2014/main" id="{756B003C-1305-450E-8C4C-CDE2D1AE1F15}"/>
              </a:ext>
            </a:extLst>
          </p:cNvPr>
          <p:cNvSpPr/>
          <p:nvPr/>
        </p:nvSpPr>
        <p:spPr>
          <a:xfrm>
            <a:off x="357808" y="4922141"/>
            <a:ext cx="4603662" cy="318391"/>
          </a:xfrm>
          <a:prstGeom prst="rect">
            <a:avLst/>
          </a:prstGeom>
          <a:solidFill>
            <a:srgbClr val="18B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Rectangle 22">
            <a:extLst>
              <a:ext uri="{FF2B5EF4-FFF2-40B4-BE49-F238E27FC236}">
                <a16:creationId xmlns:a16="http://schemas.microsoft.com/office/drawing/2014/main" id="{7BBA31F4-1488-4971-BD07-93A3A4721B95}"/>
              </a:ext>
            </a:extLst>
          </p:cNvPr>
          <p:cNvSpPr/>
          <p:nvPr/>
        </p:nvSpPr>
        <p:spPr>
          <a:xfrm>
            <a:off x="433981" y="4925014"/>
            <a:ext cx="797604" cy="307777"/>
          </a:xfrm>
          <a:prstGeom prst="rect">
            <a:avLst/>
          </a:prstGeom>
        </p:spPr>
        <p:txBody>
          <a:bodyPr wrap="square">
            <a:spAutoFit/>
          </a:bodyPr>
          <a:lstStyle/>
          <a:p>
            <a:r>
              <a:rPr lang="en-US" sz="1400" dirty="0">
                <a:solidFill>
                  <a:schemeClr val="bg1"/>
                </a:solidFill>
                <a:latin typeface="Calibri" panose="020F0502020204030204" pitchFamily="34" charset="0"/>
                <a:cs typeface="Calibri" panose="020F0502020204030204" pitchFamily="34" charset="0"/>
              </a:rPr>
              <a:t>2017</a:t>
            </a:r>
          </a:p>
        </p:txBody>
      </p:sp>
      <p:sp>
        <p:nvSpPr>
          <p:cNvPr id="24" name="TextBox 23">
            <a:extLst>
              <a:ext uri="{FF2B5EF4-FFF2-40B4-BE49-F238E27FC236}">
                <a16:creationId xmlns:a16="http://schemas.microsoft.com/office/drawing/2014/main" id="{787CC548-C8DD-4645-80CB-4588A6D8BEE4}"/>
              </a:ext>
            </a:extLst>
          </p:cNvPr>
          <p:cNvSpPr txBox="1"/>
          <p:nvPr/>
        </p:nvSpPr>
        <p:spPr>
          <a:xfrm>
            <a:off x="2527013" y="5476473"/>
            <a:ext cx="2326596" cy="425758"/>
          </a:xfrm>
          <a:prstGeom prst="rect">
            <a:avLst/>
          </a:prstGeom>
          <a:noFill/>
        </p:spPr>
        <p:txBody>
          <a:bodyPr wrap="square" rtlCol="0">
            <a:spAutoFit/>
          </a:bodyPr>
          <a:lstStyle/>
          <a:p>
            <a:pPr>
              <a:lnSpc>
                <a:spcPts val="1300"/>
              </a:lnSpc>
            </a:pPr>
            <a:r>
              <a:rPr lang="en-US" sz="1200" dirty="0">
                <a:latin typeface="Calibri" panose="020F0502020204030204" pitchFamily="34" charset="0"/>
                <a:cs typeface="Calibri" panose="020F0502020204030204" pitchFamily="34" charset="0"/>
              </a:rPr>
              <a:t>$6 billion annual climate financing from own resources by 2020 </a:t>
            </a:r>
          </a:p>
        </p:txBody>
      </p:sp>
      <p:sp>
        <p:nvSpPr>
          <p:cNvPr id="25" name="Rectangle 24">
            <a:extLst>
              <a:ext uri="{FF2B5EF4-FFF2-40B4-BE49-F238E27FC236}">
                <a16:creationId xmlns:a16="http://schemas.microsoft.com/office/drawing/2014/main" id="{15EA6C0A-03C7-48D3-9742-27CBA3D60C1E}"/>
              </a:ext>
            </a:extLst>
          </p:cNvPr>
          <p:cNvSpPr/>
          <p:nvPr/>
        </p:nvSpPr>
        <p:spPr>
          <a:xfrm>
            <a:off x="3716831" y="4936954"/>
            <a:ext cx="1257517" cy="307777"/>
          </a:xfrm>
          <a:prstGeom prst="rect">
            <a:avLst/>
          </a:prstGeom>
        </p:spPr>
        <p:txBody>
          <a:bodyPr wrap="square">
            <a:spAutoFit/>
          </a:bodyPr>
          <a:lstStyle/>
          <a:p>
            <a:pPr algn="r"/>
            <a:r>
              <a:rPr lang="en-US" sz="1400" dirty="0">
                <a:solidFill>
                  <a:schemeClr val="bg1"/>
                </a:solidFill>
                <a:latin typeface="Calibri" panose="020F0502020204030204" pitchFamily="34" charset="0"/>
                <a:cs typeface="Calibri" panose="020F0502020204030204" pitchFamily="34" charset="0"/>
              </a:rPr>
              <a:t>2023</a:t>
            </a:r>
          </a:p>
        </p:txBody>
      </p:sp>
      <p:sp>
        <p:nvSpPr>
          <p:cNvPr id="26" name="Rectangle 25">
            <a:extLst>
              <a:ext uri="{FF2B5EF4-FFF2-40B4-BE49-F238E27FC236}">
                <a16:creationId xmlns:a16="http://schemas.microsoft.com/office/drawing/2014/main" id="{5515E1D3-837F-4A69-8467-BD5D68AE4385}"/>
              </a:ext>
            </a:extLst>
          </p:cNvPr>
          <p:cNvSpPr/>
          <p:nvPr/>
        </p:nvSpPr>
        <p:spPr>
          <a:xfrm>
            <a:off x="1989288" y="4343869"/>
            <a:ext cx="2236510" cy="400110"/>
          </a:xfrm>
          <a:prstGeom prst="rect">
            <a:avLst/>
          </a:prstGeom>
        </p:spPr>
        <p:txBody>
          <a:bodyPr wrap="none">
            <a:spAutoFit/>
          </a:bodyPr>
          <a:lstStyle/>
          <a:p>
            <a:r>
              <a:rPr lang="en-US" sz="2000" b="1" dirty="0">
                <a:solidFill>
                  <a:srgbClr val="18BCD1"/>
                </a:solidFill>
                <a:latin typeface="Calibri" panose="020F0502020204030204" pitchFamily="34" charset="0"/>
                <a:cs typeface="Calibri" panose="020F0502020204030204" pitchFamily="34" charset="0"/>
              </a:rPr>
              <a:t>Phase 1: 2017-2023</a:t>
            </a:r>
          </a:p>
        </p:txBody>
      </p:sp>
      <p:grpSp>
        <p:nvGrpSpPr>
          <p:cNvPr id="27" name="Group 26">
            <a:extLst>
              <a:ext uri="{FF2B5EF4-FFF2-40B4-BE49-F238E27FC236}">
                <a16:creationId xmlns:a16="http://schemas.microsoft.com/office/drawing/2014/main" id="{7FEA34FD-678C-4D3A-ABE5-818FBB3E9E04}"/>
              </a:ext>
            </a:extLst>
          </p:cNvPr>
          <p:cNvGrpSpPr/>
          <p:nvPr/>
        </p:nvGrpSpPr>
        <p:grpSpPr>
          <a:xfrm>
            <a:off x="53008" y="4928524"/>
            <a:ext cx="9753600" cy="317251"/>
            <a:chOff x="0" y="1075164"/>
            <a:chExt cx="9144000" cy="317251"/>
          </a:xfrm>
        </p:grpSpPr>
        <p:cxnSp>
          <p:nvCxnSpPr>
            <p:cNvPr id="28" name="Straight Connector 27">
              <a:extLst>
                <a:ext uri="{FF2B5EF4-FFF2-40B4-BE49-F238E27FC236}">
                  <a16:creationId xmlns:a16="http://schemas.microsoft.com/office/drawing/2014/main" id="{0CFF900C-D2B5-4F63-889B-EAD8547A4C16}"/>
                </a:ext>
              </a:extLst>
            </p:cNvPr>
            <p:cNvCxnSpPr/>
            <p:nvPr/>
          </p:nvCxnSpPr>
          <p:spPr>
            <a:xfrm>
              <a:off x="0" y="1392415"/>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19213F1-C947-4741-B713-8E3858F15EE8}"/>
                </a:ext>
              </a:extLst>
            </p:cNvPr>
            <p:cNvCxnSpPr/>
            <p:nvPr/>
          </p:nvCxnSpPr>
          <p:spPr>
            <a:xfrm>
              <a:off x="0" y="1075164"/>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86BD8ADC-861E-46B6-A9F6-9C5BB8499429}"/>
              </a:ext>
            </a:extLst>
          </p:cNvPr>
          <p:cNvSpPr/>
          <p:nvPr/>
        </p:nvSpPr>
        <p:spPr>
          <a:xfrm>
            <a:off x="6504247" y="4319258"/>
            <a:ext cx="2236510" cy="400110"/>
          </a:xfrm>
          <a:prstGeom prst="rect">
            <a:avLst/>
          </a:prstGeom>
        </p:spPr>
        <p:txBody>
          <a:bodyPr wrap="none">
            <a:spAutoFit/>
          </a:bodyPr>
          <a:lstStyle/>
          <a:p>
            <a:r>
              <a:rPr lang="en-US" sz="2000" b="1" dirty="0">
                <a:solidFill>
                  <a:srgbClr val="F37E25"/>
                </a:solidFill>
                <a:latin typeface="Calibri" panose="020F0502020204030204" pitchFamily="34" charset="0"/>
                <a:cs typeface="Calibri" panose="020F0502020204030204" pitchFamily="34" charset="0"/>
              </a:rPr>
              <a:t>Phase 2: 2024-2030</a:t>
            </a:r>
          </a:p>
        </p:txBody>
      </p:sp>
      <p:sp>
        <p:nvSpPr>
          <p:cNvPr id="31" name="Rectangle 30">
            <a:extLst>
              <a:ext uri="{FF2B5EF4-FFF2-40B4-BE49-F238E27FC236}">
                <a16:creationId xmlns:a16="http://schemas.microsoft.com/office/drawing/2014/main" id="{B80F129E-FC20-4B80-919C-5A9B786ADD9B}"/>
              </a:ext>
            </a:extLst>
          </p:cNvPr>
          <p:cNvSpPr/>
          <p:nvPr/>
        </p:nvSpPr>
        <p:spPr>
          <a:xfrm>
            <a:off x="4962398" y="4941237"/>
            <a:ext cx="1217343" cy="307777"/>
          </a:xfrm>
          <a:prstGeom prst="rect">
            <a:avLst/>
          </a:prstGeom>
        </p:spPr>
        <p:txBody>
          <a:bodyPr wrap="square">
            <a:spAutoFit/>
          </a:bodyPr>
          <a:lstStyle/>
          <a:p>
            <a:r>
              <a:rPr lang="en-US" sz="1400" dirty="0">
                <a:solidFill>
                  <a:schemeClr val="bg1"/>
                </a:solidFill>
                <a:latin typeface="Calibri" panose="020F0502020204030204" pitchFamily="34" charset="0"/>
                <a:cs typeface="Calibri" panose="020F0502020204030204" pitchFamily="34" charset="0"/>
              </a:rPr>
              <a:t>2024</a:t>
            </a:r>
          </a:p>
        </p:txBody>
      </p:sp>
      <p:sp>
        <p:nvSpPr>
          <p:cNvPr id="32" name="Rectangle 31">
            <a:extLst>
              <a:ext uri="{FF2B5EF4-FFF2-40B4-BE49-F238E27FC236}">
                <a16:creationId xmlns:a16="http://schemas.microsoft.com/office/drawing/2014/main" id="{5EBA7CD0-D3A1-4501-BB00-B2046E4AB83F}"/>
              </a:ext>
            </a:extLst>
          </p:cNvPr>
          <p:cNvSpPr/>
          <p:nvPr/>
        </p:nvSpPr>
        <p:spPr>
          <a:xfrm>
            <a:off x="6272443" y="5476473"/>
            <a:ext cx="2846595" cy="925894"/>
          </a:xfrm>
          <a:prstGeom prst="rect">
            <a:avLst/>
          </a:prstGeom>
        </p:spPr>
        <p:txBody>
          <a:bodyPr wrap="square">
            <a:spAutoFit/>
          </a:bodyPr>
          <a:lstStyle/>
          <a:p>
            <a:pPr marL="119063" indent="-119063">
              <a:lnSpc>
                <a:spcPts val="1300"/>
              </a:lnSpc>
              <a:buFont typeface="Arial" panose="020B0604020202020204" pitchFamily="34" charset="0"/>
              <a:buChar char="•"/>
            </a:pPr>
            <a:r>
              <a:rPr lang="en-PH" sz="1200" dirty="0">
                <a:latin typeface="Calibri" panose="020F0502020204030204" pitchFamily="34" charset="0"/>
                <a:cs typeface="Calibri" panose="020F0502020204030204" pitchFamily="34" charset="0"/>
              </a:rPr>
              <a:t>75% of the number of its committed operations supporting climate change mitigation and adaptation by 2030</a:t>
            </a:r>
          </a:p>
          <a:p>
            <a:pPr marL="119063" indent="-119063">
              <a:lnSpc>
                <a:spcPts val="1300"/>
              </a:lnSpc>
              <a:buFont typeface="Arial" panose="020B0604020202020204" pitchFamily="34" charset="0"/>
              <a:buChar char="•"/>
            </a:pPr>
            <a:r>
              <a:rPr lang="en-PH" sz="1200" dirty="0">
                <a:latin typeface="Calibri" panose="020F0502020204030204" pitchFamily="34" charset="0"/>
                <a:cs typeface="Calibri" panose="020F0502020204030204" pitchFamily="34" charset="0"/>
              </a:rPr>
              <a:t>$80 billion cumulative climate finance from own resources from 2019 to 2030.</a:t>
            </a:r>
          </a:p>
        </p:txBody>
      </p:sp>
      <p:sp>
        <p:nvSpPr>
          <p:cNvPr id="33" name="Rectangle 32">
            <a:extLst>
              <a:ext uri="{FF2B5EF4-FFF2-40B4-BE49-F238E27FC236}">
                <a16:creationId xmlns:a16="http://schemas.microsoft.com/office/drawing/2014/main" id="{53ED73CD-002D-4F71-A8E3-BC36E345E292}"/>
              </a:ext>
            </a:extLst>
          </p:cNvPr>
          <p:cNvSpPr/>
          <p:nvPr/>
        </p:nvSpPr>
        <p:spPr>
          <a:xfrm>
            <a:off x="7956981" y="4927800"/>
            <a:ext cx="1524000" cy="307777"/>
          </a:xfrm>
          <a:prstGeom prst="rect">
            <a:avLst/>
          </a:prstGeom>
        </p:spPr>
        <p:txBody>
          <a:bodyPr wrap="square">
            <a:spAutoFit/>
          </a:bodyPr>
          <a:lstStyle/>
          <a:p>
            <a:pPr algn="r"/>
            <a:r>
              <a:rPr lang="en-US" sz="1400" dirty="0">
                <a:solidFill>
                  <a:schemeClr val="bg1"/>
                </a:solidFill>
                <a:latin typeface="Calibri" panose="020F0502020204030204" pitchFamily="34" charset="0"/>
                <a:cs typeface="Calibri" panose="020F0502020204030204" pitchFamily="34" charset="0"/>
              </a:rPr>
              <a:t>2030</a:t>
            </a:r>
          </a:p>
        </p:txBody>
      </p:sp>
      <p:sp>
        <p:nvSpPr>
          <p:cNvPr id="34" name="Notched Right Arrow 39">
            <a:extLst>
              <a:ext uri="{FF2B5EF4-FFF2-40B4-BE49-F238E27FC236}">
                <a16:creationId xmlns:a16="http://schemas.microsoft.com/office/drawing/2014/main" id="{CBB5B05F-E51C-4007-8121-FACC32AB4068}"/>
              </a:ext>
            </a:extLst>
          </p:cNvPr>
          <p:cNvSpPr/>
          <p:nvPr/>
        </p:nvSpPr>
        <p:spPr>
          <a:xfrm>
            <a:off x="2408281" y="5905877"/>
            <a:ext cx="2521527" cy="320735"/>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5" name="Notched Right Arrow 40">
            <a:extLst>
              <a:ext uri="{FF2B5EF4-FFF2-40B4-BE49-F238E27FC236}">
                <a16:creationId xmlns:a16="http://schemas.microsoft.com/office/drawing/2014/main" id="{69DAE57A-7437-4D8C-A8B5-5F0CE1721542}"/>
              </a:ext>
            </a:extLst>
          </p:cNvPr>
          <p:cNvSpPr/>
          <p:nvPr/>
        </p:nvSpPr>
        <p:spPr>
          <a:xfrm>
            <a:off x="1729408" y="6417533"/>
            <a:ext cx="7696200" cy="354340"/>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1AB60B87-83C4-4D2D-8C21-53B630B38591}"/>
              </a:ext>
            </a:extLst>
          </p:cNvPr>
          <p:cNvCxnSpPr>
            <a:cxnSpLocks/>
          </p:cNvCxnSpPr>
          <p:nvPr/>
        </p:nvCxnSpPr>
        <p:spPr>
          <a:xfrm>
            <a:off x="1043608" y="4939105"/>
            <a:ext cx="0" cy="290392"/>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37" name="Straight Connector 36">
            <a:extLst>
              <a:ext uri="{FF2B5EF4-FFF2-40B4-BE49-F238E27FC236}">
                <a16:creationId xmlns:a16="http://schemas.microsoft.com/office/drawing/2014/main" id="{7FA363E7-8792-49ED-BBF5-06C392575206}"/>
              </a:ext>
            </a:extLst>
          </p:cNvPr>
          <p:cNvCxnSpPr/>
          <p:nvPr/>
        </p:nvCxnSpPr>
        <p:spPr>
          <a:xfrm>
            <a:off x="2415208" y="4932035"/>
            <a:ext cx="0" cy="315839"/>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38" name="Straight Connector 37">
            <a:extLst>
              <a:ext uri="{FF2B5EF4-FFF2-40B4-BE49-F238E27FC236}">
                <a16:creationId xmlns:a16="http://schemas.microsoft.com/office/drawing/2014/main" id="{20860FE0-24A9-4FB2-AEB9-0CCC778613AF}"/>
              </a:ext>
            </a:extLst>
          </p:cNvPr>
          <p:cNvCxnSpPr/>
          <p:nvPr/>
        </p:nvCxnSpPr>
        <p:spPr>
          <a:xfrm>
            <a:off x="4396408" y="4932035"/>
            <a:ext cx="0" cy="315839"/>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39" name="Straight Connector 38">
            <a:extLst>
              <a:ext uri="{FF2B5EF4-FFF2-40B4-BE49-F238E27FC236}">
                <a16:creationId xmlns:a16="http://schemas.microsoft.com/office/drawing/2014/main" id="{EB345B6B-DC9B-47D0-AEBB-DD3DF464711E}"/>
              </a:ext>
            </a:extLst>
          </p:cNvPr>
          <p:cNvCxnSpPr>
            <a:cxnSpLocks/>
          </p:cNvCxnSpPr>
          <p:nvPr/>
        </p:nvCxnSpPr>
        <p:spPr>
          <a:xfrm>
            <a:off x="3024808" y="4939106"/>
            <a:ext cx="0" cy="29039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0" name="Straight Connector 39">
            <a:extLst>
              <a:ext uri="{FF2B5EF4-FFF2-40B4-BE49-F238E27FC236}">
                <a16:creationId xmlns:a16="http://schemas.microsoft.com/office/drawing/2014/main" id="{C85B50FC-84B9-40B8-9876-EE001ED04E2F}"/>
              </a:ext>
            </a:extLst>
          </p:cNvPr>
          <p:cNvCxnSpPr>
            <a:cxnSpLocks/>
          </p:cNvCxnSpPr>
          <p:nvPr/>
        </p:nvCxnSpPr>
        <p:spPr>
          <a:xfrm>
            <a:off x="1729408" y="4939106"/>
            <a:ext cx="0" cy="29039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1" name="Straight Connector 40">
            <a:extLst>
              <a:ext uri="{FF2B5EF4-FFF2-40B4-BE49-F238E27FC236}">
                <a16:creationId xmlns:a16="http://schemas.microsoft.com/office/drawing/2014/main" id="{D4695B7F-E3ED-413C-AABC-C4611EEA93A3}"/>
              </a:ext>
            </a:extLst>
          </p:cNvPr>
          <p:cNvCxnSpPr/>
          <p:nvPr/>
        </p:nvCxnSpPr>
        <p:spPr>
          <a:xfrm>
            <a:off x="3710608" y="4928524"/>
            <a:ext cx="0" cy="315839"/>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2" name="Straight Connector 41">
            <a:extLst>
              <a:ext uri="{FF2B5EF4-FFF2-40B4-BE49-F238E27FC236}">
                <a16:creationId xmlns:a16="http://schemas.microsoft.com/office/drawing/2014/main" id="{958AC19C-6E55-46E0-A323-A0F7ECF82D99}"/>
              </a:ext>
            </a:extLst>
          </p:cNvPr>
          <p:cNvCxnSpPr/>
          <p:nvPr/>
        </p:nvCxnSpPr>
        <p:spPr>
          <a:xfrm>
            <a:off x="5539408" y="4927801"/>
            <a:ext cx="0" cy="315839"/>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3" name="Straight Connector 42">
            <a:extLst>
              <a:ext uri="{FF2B5EF4-FFF2-40B4-BE49-F238E27FC236}">
                <a16:creationId xmlns:a16="http://schemas.microsoft.com/office/drawing/2014/main" id="{06D94E8C-991A-4080-9A37-A127E497DD0D}"/>
              </a:ext>
            </a:extLst>
          </p:cNvPr>
          <p:cNvCxnSpPr/>
          <p:nvPr/>
        </p:nvCxnSpPr>
        <p:spPr>
          <a:xfrm>
            <a:off x="6911008" y="4932035"/>
            <a:ext cx="0" cy="315839"/>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4" name="Straight Connector 43">
            <a:extLst>
              <a:ext uri="{FF2B5EF4-FFF2-40B4-BE49-F238E27FC236}">
                <a16:creationId xmlns:a16="http://schemas.microsoft.com/office/drawing/2014/main" id="{0622D593-A00B-4CFF-8F7D-8186CC787D78}"/>
              </a:ext>
            </a:extLst>
          </p:cNvPr>
          <p:cNvCxnSpPr/>
          <p:nvPr/>
        </p:nvCxnSpPr>
        <p:spPr>
          <a:xfrm>
            <a:off x="8892208" y="4932035"/>
            <a:ext cx="0" cy="315839"/>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5" name="Straight Connector 44">
            <a:extLst>
              <a:ext uri="{FF2B5EF4-FFF2-40B4-BE49-F238E27FC236}">
                <a16:creationId xmlns:a16="http://schemas.microsoft.com/office/drawing/2014/main" id="{96F7A874-D630-483B-B157-F4933E596079}"/>
              </a:ext>
            </a:extLst>
          </p:cNvPr>
          <p:cNvCxnSpPr/>
          <p:nvPr/>
        </p:nvCxnSpPr>
        <p:spPr>
          <a:xfrm>
            <a:off x="7520608" y="4927800"/>
            <a:ext cx="0" cy="315839"/>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6" name="Straight Connector 45">
            <a:extLst>
              <a:ext uri="{FF2B5EF4-FFF2-40B4-BE49-F238E27FC236}">
                <a16:creationId xmlns:a16="http://schemas.microsoft.com/office/drawing/2014/main" id="{504AFA83-58C3-447E-AC0B-E139E3D3B59E}"/>
              </a:ext>
            </a:extLst>
          </p:cNvPr>
          <p:cNvCxnSpPr/>
          <p:nvPr/>
        </p:nvCxnSpPr>
        <p:spPr>
          <a:xfrm>
            <a:off x="6225208" y="4927800"/>
            <a:ext cx="0" cy="315839"/>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7" name="Straight Connector 46">
            <a:extLst>
              <a:ext uri="{FF2B5EF4-FFF2-40B4-BE49-F238E27FC236}">
                <a16:creationId xmlns:a16="http://schemas.microsoft.com/office/drawing/2014/main" id="{B7131FE2-E404-412F-BC72-3284147BEE8B}"/>
              </a:ext>
            </a:extLst>
          </p:cNvPr>
          <p:cNvCxnSpPr>
            <a:cxnSpLocks/>
          </p:cNvCxnSpPr>
          <p:nvPr/>
        </p:nvCxnSpPr>
        <p:spPr>
          <a:xfrm>
            <a:off x="8206408" y="4942665"/>
            <a:ext cx="0" cy="297866"/>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pic>
        <p:nvPicPr>
          <p:cNvPr id="48" name="Graphic 47">
            <a:extLst>
              <a:ext uri="{FF2B5EF4-FFF2-40B4-BE49-F238E27FC236}">
                <a16:creationId xmlns:a16="http://schemas.microsoft.com/office/drawing/2014/main" id="{B54AE42A-ADE7-4E78-B337-85836004C0D5}"/>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l="58001" r="-1" b="56516"/>
          <a:stretch/>
        </p:blipFill>
        <p:spPr>
          <a:xfrm>
            <a:off x="711703" y="4123561"/>
            <a:ext cx="1170106" cy="611936"/>
          </a:xfrm>
          <a:prstGeom prst="rect">
            <a:avLst/>
          </a:prstGeom>
        </p:spPr>
      </p:pic>
      <p:pic>
        <p:nvPicPr>
          <p:cNvPr id="49" name="Graphic 48">
            <a:extLst>
              <a:ext uri="{FF2B5EF4-FFF2-40B4-BE49-F238E27FC236}">
                <a16:creationId xmlns:a16="http://schemas.microsoft.com/office/drawing/2014/main" id="{2D0AA259-A6E3-4DE6-8260-F781C370B59C}"/>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l="56413" t="45583" r="1587" b="10933"/>
          <a:stretch/>
        </p:blipFill>
        <p:spPr>
          <a:xfrm>
            <a:off x="5280635" y="4201328"/>
            <a:ext cx="1170106" cy="618851"/>
          </a:xfrm>
          <a:prstGeom prst="rect">
            <a:avLst/>
          </a:prstGeom>
        </p:spPr>
      </p:pic>
    </p:spTree>
    <p:extLst>
      <p:ext uri="{BB962C8B-B14F-4D97-AF65-F5344CB8AC3E}">
        <p14:creationId xmlns:p14="http://schemas.microsoft.com/office/powerpoint/2010/main" val="3773459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2EAA14-8934-479D-9C69-28FC625046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800" y="228601"/>
            <a:ext cx="624834" cy="624837"/>
          </a:xfrm>
          <a:prstGeom prst="rect">
            <a:avLst/>
          </a:prstGeom>
        </p:spPr>
      </p:pic>
      <p:sp>
        <p:nvSpPr>
          <p:cNvPr id="8" name="Rectangle 7">
            <a:extLst>
              <a:ext uri="{FF2B5EF4-FFF2-40B4-BE49-F238E27FC236}">
                <a16:creationId xmlns:a16="http://schemas.microsoft.com/office/drawing/2014/main" id="{E570F25B-D61C-407D-9716-A0C19D0FB624}"/>
              </a:ext>
            </a:extLst>
          </p:cNvPr>
          <p:cNvSpPr/>
          <p:nvPr/>
        </p:nvSpPr>
        <p:spPr>
          <a:xfrm>
            <a:off x="172282" y="937806"/>
            <a:ext cx="12019718" cy="523215"/>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9" name="Straight Connector 8">
            <a:extLst>
              <a:ext uri="{FF2B5EF4-FFF2-40B4-BE49-F238E27FC236}">
                <a16:creationId xmlns:a16="http://schemas.microsoft.com/office/drawing/2014/main" id="{DC948584-3753-474E-8655-FC338683D6B6}"/>
              </a:ext>
            </a:extLst>
          </p:cNvPr>
          <p:cNvCxnSpPr>
            <a:cxnSpLocks/>
          </p:cNvCxnSpPr>
          <p:nvPr/>
        </p:nvCxnSpPr>
        <p:spPr>
          <a:xfrm flipV="1">
            <a:off x="6083934" y="937807"/>
            <a:ext cx="0" cy="3488833"/>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FA52C6-0A38-4C6B-B406-8EE637861604}"/>
              </a:ext>
            </a:extLst>
          </p:cNvPr>
          <p:cNvCxnSpPr>
            <a:cxnSpLocks/>
          </p:cNvCxnSpPr>
          <p:nvPr/>
        </p:nvCxnSpPr>
        <p:spPr>
          <a:xfrm flipH="1">
            <a:off x="249040" y="4426640"/>
            <a:ext cx="11577773"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13115A4-B1C0-4843-9432-636702239AB0}"/>
              </a:ext>
            </a:extLst>
          </p:cNvPr>
          <p:cNvSpPr/>
          <p:nvPr/>
        </p:nvSpPr>
        <p:spPr>
          <a:xfrm>
            <a:off x="6083934" y="937806"/>
            <a:ext cx="4330698" cy="528414"/>
          </a:xfrm>
          <a:prstGeom prst="rect">
            <a:avLst/>
          </a:prstGeom>
        </p:spPr>
        <p:txBody>
          <a:bodyPr wrap="square">
            <a:spAutoFit/>
          </a:bodyPr>
          <a:lstStyle/>
          <a:p>
            <a:pPr algn="ctr">
              <a:lnSpc>
                <a:spcPts val="1400"/>
              </a:lnSpc>
            </a:pPr>
            <a:endParaRPr lang="en-US" sz="3600" b="1" dirty="0">
              <a:solidFill>
                <a:srgbClr val="212D32"/>
              </a:solidFill>
              <a:latin typeface="Calibri" panose="020F0502020204030204" pitchFamily="34" charset="0"/>
              <a:cs typeface="Calibri" panose="020F0502020204030204" pitchFamily="34" charset="0"/>
            </a:endParaRPr>
          </a:p>
          <a:p>
            <a:pPr algn="ctr">
              <a:lnSpc>
                <a:spcPts val="1400"/>
              </a:lnSpc>
            </a:pPr>
            <a:r>
              <a:rPr lang="en-US" sz="3600" b="1" dirty="0">
                <a:solidFill>
                  <a:srgbClr val="212D32"/>
                </a:solidFill>
                <a:latin typeface="Calibri" panose="020F0502020204030204" pitchFamily="34" charset="0"/>
                <a:cs typeface="Calibri" panose="020F0502020204030204" pitchFamily="34" charset="0"/>
              </a:rPr>
              <a:t>5 Actions</a:t>
            </a:r>
            <a:endParaRPr lang="en-US" sz="3600" b="1" dirty="0">
              <a:solidFill>
                <a:srgbClr val="212D32"/>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0D859982-E50D-4303-97BD-A60FF907C6E1}"/>
              </a:ext>
            </a:extLst>
          </p:cNvPr>
          <p:cNvSpPr/>
          <p:nvPr/>
        </p:nvSpPr>
        <p:spPr>
          <a:xfrm>
            <a:off x="6091980" y="1461021"/>
            <a:ext cx="5927732" cy="2862322"/>
          </a:xfrm>
          <a:prstGeom prst="rect">
            <a:avLst/>
          </a:prstGeom>
        </p:spPr>
        <p:txBody>
          <a:bodyPr wrap="square">
            <a:spAutoFit/>
          </a:bodyPr>
          <a:lstStyle/>
          <a:p>
            <a:pPr marL="119063" indent="-119063"/>
            <a:r>
              <a:rPr lang="en-PH" sz="2000" dirty="0">
                <a:latin typeface="Calibri" panose="020F0502020204030204" pitchFamily="34" charset="0"/>
                <a:cs typeface="Calibri" panose="020F0502020204030204" pitchFamily="34" charset="0"/>
              </a:rPr>
              <a:t>• Supporting institutional development and policy frameworks conducive to </a:t>
            </a:r>
            <a:r>
              <a:rPr lang="en-PH" sz="2000" b="1" dirty="0">
                <a:latin typeface="Calibri" panose="020F0502020204030204" pitchFamily="34" charset="0"/>
                <a:cs typeface="Calibri" panose="020F0502020204030204" pitchFamily="34" charset="0"/>
              </a:rPr>
              <a:t>ambitious climate action </a:t>
            </a:r>
            <a:r>
              <a:rPr lang="en-PH" sz="2000" dirty="0">
                <a:latin typeface="Calibri" panose="020F0502020204030204" pitchFamily="34" charset="0"/>
                <a:cs typeface="Calibri" panose="020F0502020204030204" pitchFamily="34" charset="0"/>
              </a:rPr>
              <a:t>in DMCs</a:t>
            </a:r>
          </a:p>
          <a:p>
            <a:pPr marL="119063" indent="-119063"/>
            <a:r>
              <a:rPr lang="en-PH" sz="2000" dirty="0">
                <a:latin typeface="Calibri" panose="020F0502020204030204" pitchFamily="34" charset="0"/>
                <a:cs typeface="Calibri" panose="020F0502020204030204" pitchFamily="34" charset="0"/>
              </a:rPr>
              <a:t>• Facilitating access to public and private, domestic and international </a:t>
            </a:r>
            <a:r>
              <a:rPr lang="en-PH" sz="2000" b="1" dirty="0">
                <a:latin typeface="Calibri" panose="020F0502020204030204" pitchFamily="34" charset="0"/>
                <a:cs typeface="Calibri" panose="020F0502020204030204" pitchFamily="34" charset="0"/>
              </a:rPr>
              <a:t>climate finance</a:t>
            </a:r>
          </a:p>
          <a:p>
            <a:pPr marL="119063" indent="-119063"/>
            <a:r>
              <a:rPr lang="en-PH" sz="2000" dirty="0">
                <a:latin typeface="Calibri" panose="020F0502020204030204" pitchFamily="34" charset="0"/>
                <a:cs typeface="Calibri" panose="020F0502020204030204" pitchFamily="34" charset="0"/>
              </a:rPr>
              <a:t>• Promoting use of </a:t>
            </a:r>
            <a:r>
              <a:rPr lang="en-PH" sz="2000" b="1" dirty="0">
                <a:latin typeface="Calibri" panose="020F0502020204030204" pitchFamily="34" charset="0"/>
                <a:cs typeface="Calibri" panose="020F0502020204030204" pitchFamily="34" charset="0"/>
              </a:rPr>
              <a:t>climate technologies </a:t>
            </a:r>
            <a:r>
              <a:rPr lang="en-PH" sz="2000" dirty="0">
                <a:latin typeface="Calibri" panose="020F0502020204030204" pitchFamily="34" charset="0"/>
                <a:cs typeface="Calibri" panose="020F0502020204030204" pitchFamily="34" charset="0"/>
              </a:rPr>
              <a:t>in operations</a:t>
            </a:r>
          </a:p>
          <a:p>
            <a:pPr marL="119063" indent="-119063"/>
            <a:r>
              <a:rPr lang="en-PH" sz="2000" dirty="0">
                <a:latin typeface="Calibri" panose="020F0502020204030204" pitchFamily="34" charset="0"/>
                <a:cs typeface="Calibri" panose="020F0502020204030204" pitchFamily="34" charset="0"/>
              </a:rPr>
              <a:t>• Developing </a:t>
            </a:r>
            <a:r>
              <a:rPr lang="en-PH" sz="2000" b="1" dirty="0">
                <a:latin typeface="Calibri" panose="020F0502020204030204" pitchFamily="34" charset="0"/>
                <a:cs typeface="Calibri" panose="020F0502020204030204" pitchFamily="34" charset="0"/>
              </a:rPr>
              <a:t>knowledge solutions </a:t>
            </a:r>
            <a:r>
              <a:rPr lang="en-PH" sz="2000" dirty="0">
                <a:latin typeface="Calibri" panose="020F0502020204030204" pitchFamily="34" charset="0"/>
                <a:cs typeface="Calibri" panose="020F0502020204030204" pitchFamily="34" charset="0"/>
              </a:rPr>
              <a:t>and capacity development support</a:t>
            </a:r>
          </a:p>
          <a:p>
            <a:pPr marL="119063" indent="-119063"/>
            <a:r>
              <a:rPr lang="en-PH" sz="2000" dirty="0">
                <a:latin typeface="Calibri" panose="020F0502020204030204" pitchFamily="34" charset="0"/>
                <a:cs typeface="Calibri" panose="020F0502020204030204" pitchFamily="34" charset="0"/>
              </a:rPr>
              <a:t>• Strengthening </a:t>
            </a:r>
            <a:r>
              <a:rPr lang="en-PH" sz="2000" b="1" dirty="0">
                <a:latin typeface="Calibri" panose="020F0502020204030204" pitchFamily="34" charset="0"/>
                <a:cs typeface="Calibri" panose="020F0502020204030204" pitchFamily="34" charset="0"/>
              </a:rPr>
              <a:t>partnerships</a:t>
            </a:r>
            <a:r>
              <a:rPr lang="en-PH" sz="2000" dirty="0">
                <a:latin typeface="Calibri" panose="020F0502020204030204" pitchFamily="34" charset="0"/>
                <a:cs typeface="Calibri" panose="020F0502020204030204" pitchFamily="34" charset="0"/>
              </a:rPr>
              <a:t> and networks</a:t>
            </a:r>
          </a:p>
        </p:txBody>
      </p:sp>
      <p:sp>
        <p:nvSpPr>
          <p:cNvPr id="23" name="Rectangle 22">
            <a:extLst>
              <a:ext uri="{FF2B5EF4-FFF2-40B4-BE49-F238E27FC236}">
                <a16:creationId xmlns:a16="http://schemas.microsoft.com/office/drawing/2014/main" id="{E89228E7-91CD-42BD-8404-669ADA164814}"/>
              </a:ext>
            </a:extLst>
          </p:cNvPr>
          <p:cNvSpPr/>
          <p:nvPr/>
        </p:nvSpPr>
        <p:spPr>
          <a:xfrm>
            <a:off x="1531876" y="1063276"/>
            <a:ext cx="4560104" cy="335348"/>
          </a:xfrm>
          <a:prstGeom prst="rect">
            <a:avLst/>
          </a:prstGeom>
        </p:spPr>
        <p:txBody>
          <a:bodyPr wrap="square">
            <a:spAutoFit/>
          </a:bodyPr>
          <a:lstStyle/>
          <a:p>
            <a:pPr algn="ctr">
              <a:lnSpc>
                <a:spcPts val="1400"/>
              </a:lnSpc>
            </a:pPr>
            <a:r>
              <a:rPr lang="en-US" sz="3200" b="1" dirty="0">
                <a:solidFill>
                  <a:srgbClr val="212D32"/>
                </a:solidFill>
                <a:latin typeface="Calibri" panose="020F0502020204030204" pitchFamily="34" charset="0"/>
                <a:cs typeface="Calibri" panose="020F0502020204030204" pitchFamily="34" charset="0"/>
              </a:rPr>
              <a:t>5 Principles</a:t>
            </a:r>
            <a:endParaRPr lang="en-US" sz="3200" b="1" dirty="0">
              <a:solidFill>
                <a:srgbClr val="212D32"/>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0A179A0C-B004-4154-ABA0-3AE566F77EC1}"/>
              </a:ext>
            </a:extLst>
          </p:cNvPr>
          <p:cNvSpPr/>
          <p:nvPr/>
        </p:nvSpPr>
        <p:spPr>
          <a:xfrm>
            <a:off x="172282" y="1397350"/>
            <a:ext cx="5767298" cy="2554545"/>
          </a:xfrm>
          <a:prstGeom prst="rect">
            <a:avLst/>
          </a:prstGeom>
        </p:spPr>
        <p:txBody>
          <a:bodyPr wrap="square">
            <a:spAutoFit/>
          </a:bodyPr>
          <a:lstStyle/>
          <a:p>
            <a:pPr marL="119063" indent="-119063"/>
            <a:r>
              <a:rPr lang="en-PH" sz="2000" dirty="0">
                <a:latin typeface="Calibri" panose="020F0502020204030204" pitchFamily="34" charset="0"/>
                <a:cs typeface="Calibri" panose="020F0502020204030204" pitchFamily="34" charset="0"/>
              </a:rPr>
              <a:t>• Supporting ambitious climate objectives articulated in </a:t>
            </a:r>
            <a:r>
              <a:rPr lang="en-PH" sz="2000" b="1" dirty="0">
                <a:latin typeface="Calibri" panose="020F0502020204030204" pitchFamily="34" charset="0"/>
                <a:cs typeface="Calibri" panose="020F0502020204030204" pitchFamily="34" charset="0"/>
              </a:rPr>
              <a:t>NDCs and other climate plans</a:t>
            </a:r>
          </a:p>
          <a:p>
            <a:pPr marL="119063" indent="-119063"/>
            <a:r>
              <a:rPr lang="en-PH" sz="2000" dirty="0">
                <a:latin typeface="Calibri" panose="020F0502020204030204" pitchFamily="34" charset="0"/>
                <a:cs typeface="Calibri" panose="020F0502020204030204" pitchFamily="34" charset="0"/>
              </a:rPr>
              <a:t>• Accelerating </a:t>
            </a:r>
            <a:r>
              <a:rPr lang="en-PH" sz="2000" b="1" dirty="0">
                <a:latin typeface="Calibri" panose="020F0502020204030204" pitchFamily="34" charset="0"/>
                <a:cs typeface="Calibri" panose="020F0502020204030204" pitchFamily="34" charset="0"/>
              </a:rPr>
              <a:t>low GHG emissions </a:t>
            </a:r>
            <a:r>
              <a:rPr lang="en-PH" sz="2000" dirty="0">
                <a:latin typeface="Calibri" panose="020F0502020204030204" pitchFamily="34" charset="0"/>
                <a:cs typeface="Calibri" panose="020F0502020204030204" pitchFamily="34" charset="0"/>
              </a:rPr>
              <a:t>development </a:t>
            </a:r>
          </a:p>
          <a:p>
            <a:pPr marL="119063" indent="-119063"/>
            <a:r>
              <a:rPr lang="en-PH" sz="2000" dirty="0">
                <a:latin typeface="Calibri" panose="020F0502020204030204" pitchFamily="34" charset="0"/>
                <a:cs typeface="Calibri" panose="020F0502020204030204" pitchFamily="34" charset="0"/>
              </a:rPr>
              <a:t>• Promoting climate change </a:t>
            </a:r>
            <a:r>
              <a:rPr lang="en-PH" sz="2000" b="1" dirty="0">
                <a:latin typeface="Calibri" panose="020F0502020204030204" pitchFamily="34" charset="0"/>
                <a:cs typeface="Calibri" panose="020F0502020204030204" pitchFamily="34" charset="0"/>
              </a:rPr>
              <a:t>adaptation</a:t>
            </a:r>
          </a:p>
          <a:p>
            <a:pPr marL="119063" indent="-119063"/>
            <a:r>
              <a:rPr lang="en-PH" sz="2000" dirty="0">
                <a:latin typeface="Calibri" panose="020F0502020204030204" pitchFamily="34" charset="0"/>
                <a:cs typeface="Calibri" panose="020F0502020204030204" pitchFamily="34" charset="0"/>
              </a:rPr>
              <a:t>• Integrating climate change adaptation and disaster risk management</a:t>
            </a:r>
          </a:p>
          <a:p>
            <a:pPr marL="119063" indent="-119063"/>
            <a:r>
              <a:rPr lang="en-PH" sz="2000" dirty="0">
                <a:latin typeface="Calibri" panose="020F0502020204030204" pitchFamily="34" charset="0"/>
                <a:cs typeface="Calibri" panose="020F0502020204030204" pitchFamily="34" charset="0"/>
              </a:rPr>
              <a:t>• </a:t>
            </a:r>
            <a:r>
              <a:rPr lang="en-PH" sz="2000" u="sng" dirty="0">
                <a:latin typeface="Calibri" panose="020F0502020204030204" pitchFamily="34" charset="0"/>
                <a:cs typeface="Calibri" panose="020F0502020204030204" pitchFamily="34" charset="0"/>
              </a:rPr>
              <a:t>Linking</a:t>
            </a:r>
            <a:r>
              <a:rPr lang="en-PH" sz="2000" dirty="0">
                <a:latin typeface="Calibri" panose="020F0502020204030204" pitchFamily="34" charset="0"/>
                <a:cs typeface="Calibri" panose="020F0502020204030204" pitchFamily="34" charset="0"/>
              </a:rPr>
              <a:t> climate actions to wider sustainable development agenda</a:t>
            </a:r>
          </a:p>
        </p:txBody>
      </p:sp>
      <p:sp>
        <p:nvSpPr>
          <p:cNvPr id="26" name="TextBox 25">
            <a:extLst>
              <a:ext uri="{FF2B5EF4-FFF2-40B4-BE49-F238E27FC236}">
                <a16:creationId xmlns:a16="http://schemas.microsoft.com/office/drawing/2014/main" id="{F79A5564-B2C1-4FD0-88F6-C2F1354112F5}"/>
              </a:ext>
            </a:extLst>
          </p:cNvPr>
          <p:cNvSpPr txBox="1"/>
          <p:nvPr/>
        </p:nvSpPr>
        <p:spPr>
          <a:xfrm>
            <a:off x="1754300" y="266151"/>
            <a:ext cx="7787645" cy="523220"/>
          </a:xfrm>
          <a:prstGeom prst="rect">
            <a:avLst/>
          </a:prstGeom>
          <a:noFill/>
        </p:spPr>
        <p:txBody>
          <a:bodyPr wrap="none" rtlCol="0">
            <a:spAutoFit/>
          </a:bodyPr>
          <a:lstStyle/>
          <a:p>
            <a:r>
              <a:rPr lang="en-US" sz="2800" dirty="0">
                <a:solidFill>
                  <a:srgbClr val="212D32"/>
                </a:solidFill>
                <a:latin typeface="Calibri" panose="020F0502020204030204" pitchFamily="34" charset="0"/>
                <a:cs typeface="Calibri" panose="020F0502020204030204" pitchFamily="34" charset="0"/>
              </a:rPr>
              <a:t>Climate Change </a:t>
            </a:r>
            <a:r>
              <a:rPr lang="en-US" sz="2700" dirty="0">
                <a:solidFill>
                  <a:srgbClr val="212D32"/>
                </a:solidFill>
                <a:latin typeface="Calibri" panose="020F0502020204030204" pitchFamily="34" charset="0"/>
                <a:cs typeface="Calibri" panose="020F0502020204030204" pitchFamily="34" charset="0"/>
              </a:rPr>
              <a:t>Operational</a:t>
            </a:r>
            <a:r>
              <a:rPr lang="en-US" sz="2800" dirty="0">
                <a:solidFill>
                  <a:srgbClr val="212D32"/>
                </a:solidFill>
                <a:latin typeface="Calibri" panose="020F0502020204030204" pitchFamily="34" charset="0"/>
                <a:cs typeface="Calibri" panose="020F0502020204030204" pitchFamily="34" charset="0"/>
              </a:rPr>
              <a:t> Framework 2017-2030</a:t>
            </a:r>
          </a:p>
        </p:txBody>
      </p:sp>
      <p:sp>
        <p:nvSpPr>
          <p:cNvPr id="19" name="Slide Number Placeholder 6">
            <a:extLst>
              <a:ext uri="{FF2B5EF4-FFF2-40B4-BE49-F238E27FC236}">
                <a16:creationId xmlns:a16="http://schemas.microsoft.com/office/drawing/2014/main" id="{F9D0C71F-6BB6-4517-9495-0299EB2D2015}"/>
              </a:ext>
            </a:extLst>
          </p:cNvPr>
          <p:cNvSpPr txBox="1">
            <a:spLocks/>
          </p:cNvSpPr>
          <p:nvPr/>
        </p:nvSpPr>
        <p:spPr>
          <a:xfrm>
            <a:off x="1531875" y="6492876"/>
            <a:ext cx="911529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098BD48-8C78-4255-ABBC-6FC030174924}" type="slidenum">
              <a:rPr lang="en-US" sz="1100" b="1">
                <a:solidFill>
                  <a:schemeClr val="tx1"/>
                </a:solidFill>
              </a:rPr>
              <a:pPr algn="ctr"/>
              <a:t>16</a:t>
            </a:fld>
            <a:endParaRPr lang="en-US" sz="1100" b="1" dirty="0">
              <a:solidFill>
                <a:schemeClr val="tx1"/>
              </a:solidFill>
            </a:endParaRPr>
          </a:p>
        </p:txBody>
      </p:sp>
      <p:pic>
        <p:nvPicPr>
          <p:cNvPr id="54" name="Picture 53">
            <a:extLst>
              <a:ext uri="{FF2B5EF4-FFF2-40B4-BE49-F238E27FC236}">
                <a16:creationId xmlns:a16="http://schemas.microsoft.com/office/drawing/2014/main" id="{A683C03C-7E2D-B848-AAC7-BDADA21A686D}"/>
              </a:ext>
            </a:extLst>
          </p:cNvPr>
          <p:cNvPicPr>
            <a:picLocks noChangeAspect="1"/>
          </p:cNvPicPr>
          <p:nvPr/>
        </p:nvPicPr>
        <p:blipFill>
          <a:blip r:embed="rId3"/>
          <a:stretch>
            <a:fillRect/>
          </a:stretch>
        </p:blipFill>
        <p:spPr>
          <a:xfrm>
            <a:off x="6652591" y="4607624"/>
            <a:ext cx="4903305" cy="2164639"/>
          </a:xfrm>
          <a:prstGeom prst="rect">
            <a:avLst/>
          </a:prstGeom>
          <a:ln>
            <a:noFill/>
          </a:ln>
          <a:effectLst>
            <a:outerShdw blurRad="63500" sx="102000" sy="102000" algn="ctr" rotWithShape="0">
              <a:prstClr val="black">
                <a:alpha val="40000"/>
              </a:prstClr>
            </a:outerShdw>
          </a:effectLst>
        </p:spPr>
      </p:pic>
      <p:pic>
        <p:nvPicPr>
          <p:cNvPr id="55" name="Graphic 54">
            <a:extLst>
              <a:ext uri="{FF2B5EF4-FFF2-40B4-BE49-F238E27FC236}">
                <a16:creationId xmlns:a16="http://schemas.microsoft.com/office/drawing/2014/main" id="{91F8A85A-A1F5-4B4F-8BEB-093D729C2B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040" y="4585118"/>
            <a:ext cx="5290370" cy="1782138"/>
          </a:xfrm>
          <a:prstGeom prst="rect">
            <a:avLst/>
          </a:prstGeom>
        </p:spPr>
      </p:pic>
      <p:cxnSp>
        <p:nvCxnSpPr>
          <p:cNvPr id="56" name="Straight Connector 55">
            <a:extLst>
              <a:ext uri="{FF2B5EF4-FFF2-40B4-BE49-F238E27FC236}">
                <a16:creationId xmlns:a16="http://schemas.microsoft.com/office/drawing/2014/main" id="{541D465A-D343-B347-873D-B8FE8E5B58BF}"/>
              </a:ext>
            </a:extLst>
          </p:cNvPr>
          <p:cNvCxnSpPr>
            <a:cxnSpLocks/>
          </p:cNvCxnSpPr>
          <p:nvPr/>
        </p:nvCxnSpPr>
        <p:spPr>
          <a:xfrm>
            <a:off x="1821160" y="853437"/>
            <a:ext cx="7627640" cy="0"/>
          </a:xfrm>
          <a:prstGeom prst="line">
            <a:avLst/>
          </a:prstGeom>
          <a:ln w="19050">
            <a:solidFill>
              <a:srgbClr val="17BA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054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C99A3B04-6874-4635-A024-29BE7CE5EE22}"/>
              </a:ext>
            </a:extLst>
          </p:cNvPr>
          <p:cNvSpPr/>
          <p:nvPr/>
        </p:nvSpPr>
        <p:spPr>
          <a:xfrm>
            <a:off x="1772156" y="3429000"/>
            <a:ext cx="453970" cy="627458"/>
          </a:xfrm>
          <a:prstGeom prst="rect">
            <a:avLst/>
          </a:prstGeom>
          <a:solidFill>
            <a:srgbClr val="D9F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6" name="Rectangle 75">
            <a:extLst>
              <a:ext uri="{FF2B5EF4-FFF2-40B4-BE49-F238E27FC236}">
                <a16:creationId xmlns:a16="http://schemas.microsoft.com/office/drawing/2014/main" id="{E232A8C3-4CEF-4CB1-A4BB-514B495E4DCA}"/>
              </a:ext>
            </a:extLst>
          </p:cNvPr>
          <p:cNvSpPr/>
          <p:nvPr/>
        </p:nvSpPr>
        <p:spPr>
          <a:xfrm>
            <a:off x="1772156" y="1478124"/>
            <a:ext cx="453970" cy="627458"/>
          </a:xfrm>
          <a:prstGeom prst="rect">
            <a:avLst/>
          </a:prstGeom>
          <a:solidFill>
            <a:srgbClr val="D9F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140E1D5-C266-4704-8A3A-35472BC49B81}"/>
              </a:ext>
            </a:extLst>
          </p:cNvPr>
          <p:cNvSpPr txBox="1"/>
          <p:nvPr/>
        </p:nvSpPr>
        <p:spPr>
          <a:xfrm>
            <a:off x="1753278" y="276319"/>
            <a:ext cx="7847923" cy="1092607"/>
          </a:xfrm>
          <a:prstGeom prst="rect">
            <a:avLst/>
          </a:prstGeom>
          <a:noFill/>
        </p:spPr>
        <p:txBody>
          <a:bodyPr wrap="square" rtlCol="0">
            <a:spAutoFit/>
          </a:bodyPr>
          <a:lstStyle/>
          <a:p>
            <a:pPr>
              <a:lnSpc>
                <a:spcPts val="2600"/>
              </a:lnSpc>
            </a:pPr>
            <a:r>
              <a:rPr lang="en-US" sz="2800" b="1" dirty="0">
                <a:solidFill>
                  <a:srgbClr val="212D32"/>
                </a:solidFill>
                <a:latin typeface="Calibri" panose="020F0502020204030204" pitchFamily="34" charset="0"/>
                <a:cs typeface="Calibri" panose="020F0502020204030204" pitchFamily="34" charset="0"/>
              </a:rPr>
              <a:t>OP3 Operational Plan: </a:t>
            </a:r>
          </a:p>
          <a:p>
            <a:pPr>
              <a:lnSpc>
                <a:spcPts val="2600"/>
              </a:lnSpc>
            </a:pPr>
            <a:r>
              <a:rPr lang="en-US" sz="2400" dirty="0">
                <a:solidFill>
                  <a:srgbClr val="212D32"/>
                </a:solidFill>
                <a:latin typeface="Calibri" panose="020F0502020204030204" pitchFamily="34" charset="0"/>
                <a:cs typeface="Calibri" panose="020F0502020204030204" pitchFamily="34" charset="0"/>
              </a:rPr>
              <a:t>4 Key Activities to operationalize OP 3 – Climate Action</a:t>
            </a:r>
          </a:p>
          <a:p>
            <a:pPr>
              <a:lnSpc>
                <a:spcPts val="2600"/>
              </a:lnSpc>
            </a:pPr>
            <a:endParaRPr lang="en-US" sz="2400" dirty="0">
              <a:solidFill>
                <a:srgbClr val="212D32"/>
              </a:solidFill>
              <a:latin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46CBD9A1-7826-45DE-ACF1-B3518F5A5C4C}"/>
              </a:ext>
            </a:extLst>
          </p:cNvPr>
          <p:cNvCxnSpPr>
            <a:cxnSpLocks/>
          </p:cNvCxnSpPr>
          <p:nvPr/>
        </p:nvCxnSpPr>
        <p:spPr>
          <a:xfrm>
            <a:off x="1821161" y="1143000"/>
            <a:ext cx="8617563" cy="0"/>
          </a:xfrm>
          <a:prstGeom prst="line">
            <a:avLst/>
          </a:prstGeom>
          <a:ln w="19050">
            <a:solidFill>
              <a:srgbClr val="17BACF"/>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3700C2B2-B72C-1344-AE6A-68D8A9288528}"/>
              </a:ext>
            </a:extLst>
          </p:cNvPr>
          <p:cNvSpPr/>
          <p:nvPr/>
        </p:nvSpPr>
        <p:spPr>
          <a:xfrm>
            <a:off x="4569913" y="5635977"/>
            <a:ext cx="5868809" cy="620749"/>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prstClr val="white"/>
              </a:solidFill>
              <a:latin typeface="Calibri"/>
            </a:endParaRPr>
          </a:p>
        </p:txBody>
      </p:sp>
      <p:sp>
        <p:nvSpPr>
          <p:cNvPr id="88" name="Rectangle 87">
            <a:extLst>
              <a:ext uri="{FF2B5EF4-FFF2-40B4-BE49-F238E27FC236}">
                <a16:creationId xmlns:a16="http://schemas.microsoft.com/office/drawing/2014/main" id="{E0262CC5-1E1D-B043-86B4-FD99761C621C}"/>
              </a:ext>
            </a:extLst>
          </p:cNvPr>
          <p:cNvSpPr/>
          <p:nvPr/>
        </p:nvSpPr>
        <p:spPr>
          <a:xfrm>
            <a:off x="4572000" y="2979225"/>
            <a:ext cx="5638616" cy="374943"/>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prstClr val="white"/>
              </a:solidFill>
              <a:latin typeface="Calibri"/>
            </a:endParaRPr>
          </a:p>
        </p:txBody>
      </p:sp>
      <p:sp>
        <p:nvSpPr>
          <p:cNvPr id="89" name="Rectangle 88">
            <a:extLst>
              <a:ext uri="{FF2B5EF4-FFF2-40B4-BE49-F238E27FC236}">
                <a16:creationId xmlns:a16="http://schemas.microsoft.com/office/drawing/2014/main" id="{FF157BE1-8353-8241-B04E-B590AED5C162}"/>
              </a:ext>
            </a:extLst>
          </p:cNvPr>
          <p:cNvSpPr/>
          <p:nvPr/>
        </p:nvSpPr>
        <p:spPr>
          <a:xfrm>
            <a:off x="4572000" y="3469697"/>
            <a:ext cx="5638616" cy="2027426"/>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prstClr val="white"/>
              </a:solidFill>
              <a:latin typeface="Calibri"/>
            </a:endParaRPr>
          </a:p>
        </p:txBody>
      </p:sp>
      <p:sp>
        <p:nvSpPr>
          <p:cNvPr id="90" name="TextBox 89">
            <a:extLst>
              <a:ext uri="{FF2B5EF4-FFF2-40B4-BE49-F238E27FC236}">
                <a16:creationId xmlns:a16="http://schemas.microsoft.com/office/drawing/2014/main" id="{8E273DAD-A1BA-7C44-BF55-BB1581E3F819}"/>
              </a:ext>
            </a:extLst>
          </p:cNvPr>
          <p:cNvSpPr txBox="1"/>
          <p:nvPr/>
        </p:nvSpPr>
        <p:spPr>
          <a:xfrm>
            <a:off x="2816144" y="2946477"/>
            <a:ext cx="1524205" cy="584775"/>
          </a:xfrm>
          <a:prstGeom prst="rect">
            <a:avLst/>
          </a:prstGeom>
          <a:noFill/>
        </p:spPr>
        <p:txBody>
          <a:bodyPr wrap="square" rtlCol="0">
            <a:spAutoFit/>
          </a:bodyPr>
          <a:lstStyle/>
          <a:p>
            <a:pPr algn="r" defTabSz="685800"/>
            <a:r>
              <a:rPr lang="en-US" sz="1600" dirty="0">
                <a:solidFill>
                  <a:prstClr val="black"/>
                </a:solidFill>
                <a:latin typeface="Calibri"/>
              </a:rPr>
              <a:t>ADB’s Strategy 2030</a:t>
            </a:r>
          </a:p>
        </p:txBody>
      </p:sp>
      <p:sp>
        <p:nvSpPr>
          <p:cNvPr id="91" name="TextBox 90">
            <a:extLst>
              <a:ext uri="{FF2B5EF4-FFF2-40B4-BE49-F238E27FC236}">
                <a16:creationId xmlns:a16="http://schemas.microsoft.com/office/drawing/2014/main" id="{7FC7EBD0-C49F-8945-900E-D62C7E152BDA}"/>
              </a:ext>
            </a:extLst>
          </p:cNvPr>
          <p:cNvSpPr txBox="1"/>
          <p:nvPr/>
        </p:nvSpPr>
        <p:spPr>
          <a:xfrm>
            <a:off x="2844632" y="3434132"/>
            <a:ext cx="1524205" cy="812979"/>
          </a:xfrm>
          <a:prstGeom prst="rect">
            <a:avLst/>
          </a:prstGeom>
          <a:solidFill>
            <a:schemeClr val="bg1"/>
          </a:solidFill>
        </p:spPr>
        <p:txBody>
          <a:bodyPr wrap="square" rtlCol="0">
            <a:spAutoFit/>
          </a:bodyPr>
          <a:lstStyle/>
          <a:p>
            <a:pPr algn="r" defTabSz="685800">
              <a:lnSpc>
                <a:spcPts val="1400"/>
              </a:lnSpc>
            </a:pPr>
            <a:r>
              <a:rPr lang="en-US" sz="1600" dirty="0">
                <a:solidFill>
                  <a:prstClr val="black"/>
                </a:solidFill>
                <a:latin typeface="Calibri"/>
              </a:rPr>
              <a:t>Livable Cities Operational Priority Action Plan</a:t>
            </a:r>
          </a:p>
        </p:txBody>
      </p:sp>
      <p:sp>
        <p:nvSpPr>
          <p:cNvPr id="92" name="TextBox 91">
            <a:extLst>
              <a:ext uri="{FF2B5EF4-FFF2-40B4-BE49-F238E27FC236}">
                <a16:creationId xmlns:a16="http://schemas.microsoft.com/office/drawing/2014/main" id="{710C8AC5-E35B-4148-B657-21E5B8DE1527}"/>
              </a:ext>
            </a:extLst>
          </p:cNvPr>
          <p:cNvSpPr txBox="1"/>
          <p:nvPr/>
        </p:nvSpPr>
        <p:spPr>
          <a:xfrm>
            <a:off x="2893816" y="5745588"/>
            <a:ext cx="1475020" cy="584775"/>
          </a:xfrm>
          <a:prstGeom prst="rect">
            <a:avLst/>
          </a:prstGeom>
          <a:solidFill>
            <a:schemeClr val="bg1"/>
          </a:solidFill>
        </p:spPr>
        <p:txBody>
          <a:bodyPr wrap="square" rtlCol="0">
            <a:spAutoFit/>
          </a:bodyPr>
          <a:lstStyle/>
          <a:p>
            <a:pPr algn="r" defTabSz="685800"/>
            <a:r>
              <a:rPr lang="en-US" sz="1600" dirty="0">
                <a:solidFill>
                  <a:prstClr val="black"/>
                </a:solidFill>
                <a:latin typeface="Calibri"/>
              </a:rPr>
              <a:t>Operational Support</a:t>
            </a:r>
          </a:p>
        </p:txBody>
      </p:sp>
      <p:sp>
        <p:nvSpPr>
          <p:cNvPr id="93" name="TextBox 92">
            <a:extLst>
              <a:ext uri="{FF2B5EF4-FFF2-40B4-BE49-F238E27FC236}">
                <a16:creationId xmlns:a16="http://schemas.microsoft.com/office/drawing/2014/main" id="{947D91E2-0E6C-0943-9B01-DB4779D2B0DA}"/>
              </a:ext>
            </a:extLst>
          </p:cNvPr>
          <p:cNvSpPr txBox="1"/>
          <p:nvPr/>
        </p:nvSpPr>
        <p:spPr>
          <a:xfrm>
            <a:off x="6416371" y="5692760"/>
            <a:ext cx="2187676" cy="329834"/>
          </a:xfrm>
          <a:prstGeom prst="rect">
            <a:avLst/>
          </a:prstGeom>
          <a:solidFill>
            <a:srgbClr val="FFC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defTabSz="685800">
              <a:lnSpc>
                <a:spcPts val="900"/>
              </a:lnSpc>
            </a:pPr>
            <a:r>
              <a:rPr lang="en-US" sz="1050" dirty="0">
                <a:solidFill>
                  <a:schemeClr val="tx1"/>
                </a:solidFill>
                <a:latin typeface="Calibri"/>
              </a:rPr>
              <a:t>Capacity Development, Knowledge Management and Partnerships</a:t>
            </a:r>
          </a:p>
        </p:txBody>
      </p:sp>
      <p:sp>
        <p:nvSpPr>
          <p:cNvPr id="94" name="TextBox 93">
            <a:extLst>
              <a:ext uri="{FF2B5EF4-FFF2-40B4-BE49-F238E27FC236}">
                <a16:creationId xmlns:a16="http://schemas.microsoft.com/office/drawing/2014/main" id="{40AC9124-3A47-B240-B32D-C25F230D5749}"/>
              </a:ext>
            </a:extLst>
          </p:cNvPr>
          <p:cNvSpPr txBox="1"/>
          <p:nvPr/>
        </p:nvSpPr>
        <p:spPr>
          <a:xfrm>
            <a:off x="8658339" y="5694516"/>
            <a:ext cx="1478196" cy="329834"/>
          </a:xfrm>
          <a:prstGeom prst="rect">
            <a:avLst/>
          </a:prstGeom>
          <a:solidFill>
            <a:srgbClr val="8DC63F"/>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685800">
              <a:lnSpc>
                <a:spcPts val="900"/>
              </a:lnSpc>
            </a:pPr>
            <a:r>
              <a:rPr lang="en-US" sz="1050" dirty="0">
                <a:solidFill>
                  <a:schemeClr val="tx1"/>
                </a:solidFill>
                <a:latin typeface="Calibri"/>
              </a:rPr>
              <a:t>Piloting of innovative concepts</a:t>
            </a:r>
          </a:p>
        </p:txBody>
      </p:sp>
      <p:grpSp>
        <p:nvGrpSpPr>
          <p:cNvPr id="99" name="Group 98">
            <a:extLst>
              <a:ext uri="{FF2B5EF4-FFF2-40B4-BE49-F238E27FC236}">
                <a16:creationId xmlns:a16="http://schemas.microsoft.com/office/drawing/2014/main" id="{6CF44F04-142D-A14F-BE52-3F2BD4169985}"/>
              </a:ext>
            </a:extLst>
          </p:cNvPr>
          <p:cNvGrpSpPr/>
          <p:nvPr/>
        </p:nvGrpSpPr>
        <p:grpSpPr>
          <a:xfrm>
            <a:off x="4631122" y="3533092"/>
            <a:ext cx="5518023" cy="318887"/>
            <a:chOff x="0" y="0"/>
            <a:chExt cx="7023100" cy="1245425"/>
          </a:xfrm>
          <a:solidFill>
            <a:schemeClr val="accent1">
              <a:lumMod val="75000"/>
            </a:schemeClr>
          </a:solidFill>
        </p:grpSpPr>
        <p:sp>
          <p:nvSpPr>
            <p:cNvPr id="118" name="Rectangle: Rounded Corners 36">
              <a:extLst>
                <a:ext uri="{FF2B5EF4-FFF2-40B4-BE49-F238E27FC236}">
                  <a16:creationId xmlns:a16="http://schemas.microsoft.com/office/drawing/2014/main" id="{2FE2E026-16A7-DC41-8CE5-C1EA3B5D4827}"/>
                </a:ext>
              </a:extLst>
            </p:cNvPr>
            <p:cNvSpPr/>
            <p:nvPr/>
          </p:nvSpPr>
          <p:spPr>
            <a:xfrm>
              <a:off x="0" y="0"/>
              <a:ext cx="7023100" cy="1245425"/>
            </a:xfrm>
            <a:prstGeom prst="roundRect">
              <a:avLst>
                <a:gd name="adj" fmla="val 10000"/>
              </a:avLst>
            </a:prstGeom>
            <a:solidFill>
              <a:schemeClr val="bg1">
                <a:lumMod val="6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2400" dirty="0"/>
            </a:p>
          </p:txBody>
        </p:sp>
        <p:sp>
          <p:nvSpPr>
            <p:cNvPr id="119" name="Rectangle: Rounded Corners 4">
              <a:extLst>
                <a:ext uri="{FF2B5EF4-FFF2-40B4-BE49-F238E27FC236}">
                  <a16:creationId xmlns:a16="http://schemas.microsoft.com/office/drawing/2014/main" id="{510EEA58-61F3-214F-B91B-1F839AA51F8C}"/>
                </a:ext>
              </a:extLst>
            </p:cNvPr>
            <p:cNvSpPr txBox="1"/>
            <p:nvPr/>
          </p:nvSpPr>
          <p:spPr>
            <a:xfrm>
              <a:off x="55866" y="254762"/>
              <a:ext cx="6946189" cy="84658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en-US" sz="1400" b="1" dirty="0">
                  <a:solidFill>
                    <a:prstClr val="white"/>
                  </a:solidFill>
                  <a:latin typeface="Calibri" panose="020F0502020204030204" pitchFamily="34" charset="0"/>
                  <a:cs typeface="Calibri" panose="020F0502020204030204" pitchFamily="34" charset="0"/>
                </a:rPr>
                <a:t>Cities in Asia and the Pacific are more Livable</a:t>
              </a:r>
              <a:endParaRPr lang="en-PH" sz="1400" b="1" dirty="0">
                <a:solidFill>
                  <a:prstClr val="white"/>
                </a:solidFill>
                <a:latin typeface="Calibri" panose="020F0502020204030204" pitchFamily="34" charset="0"/>
                <a:cs typeface="Calibri" panose="020F0502020204030204" pitchFamily="34" charset="0"/>
              </a:endParaRPr>
            </a:p>
          </p:txBody>
        </p:sp>
      </p:grpSp>
      <p:grpSp>
        <p:nvGrpSpPr>
          <p:cNvPr id="100" name="Group 99">
            <a:extLst>
              <a:ext uri="{FF2B5EF4-FFF2-40B4-BE49-F238E27FC236}">
                <a16:creationId xmlns:a16="http://schemas.microsoft.com/office/drawing/2014/main" id="{4E0ABD79-BC45-1346-A94F-775D3CFBFF43}"/>
              </a:ext>
            </a:extLst>
          </p:cNvPr>
          <p:cNvGrpSpPr/>
          <p:nvPr/>
        </p:nvGrpSpPr>
        <p:grpSpPr>
          <a:xfrm>
            <a:off x="4612934" y="3939451"/>
            <a:ext cx="1353003" cy="1500529"/>
            <a:chOff x="-101158" y="0"/>
            <a:chExt cx="7255524" cy="1245425"/>
          </a:xfrm>
        </p:grpSpPr>
        <p:sp>
          <p:nvSpPr>
            <p:cNvPr id="116" name="Rectangle: Rounded Corners 39">
              <a:extLst>
                <a:ext uri="{FF2B5EF4-FFF2-40B4-BE49-F238E27FC236}">
                  <a16:creationId xmlns:a16="http://schemas.microsoft.com/office/drawing/2014/main" id="{9412BC7F-3099-5542-B1FE-B594AE9AA0E9}"/>
                </a:ext>
              </a:extLst>
            </p:cNvPr>
            <p:cNvSpPr/>
            <p:nvPr/>
          </p:nvSpPr>
          <p:spPr>
            <a:xfrm>
              <a:off x="0" y="0"/>
              <a:ext cx="7023101" cy="1245425"/>
            </a:xfrm>
            <a:prstGeom prst="roundRect">
              <a:avLst>
                <a:gd name="adj" fmla="val 10000"/>
              </a:avLst>
            </a:prstGeom>
            <a:solidFill>
              <a:srgbClr val="E9532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2400" dirty="0"/>
            </a:p>
          </p:txBody>
        </p:sp>
        <p:sp>
          <p:nvSpPr>
            <p:cNvPr id="117" name="Rectangle: Rounded Corners 4">
              <a:extLst>
                <a:ext uri="{FF2B5EF4-FFF2-40B4-BE49-F238E27FC236}">
                  <a16:creationId xmlns:a16="http://schemas.microsoft.com/office/drawing/2014/main" id="{10453C80-A063-3747-B793-8F5956F3867C}"/>
                </a:ext>
              </a:extLst>
            </p:cNvPr>
            <p:cNvSpPr txBox="1"/>
            <p:nvPr/>
          </p:nvSpPr>
          <p:spPr>
            <a:xfrm>
              <a:off x="-101158" y="315188"/>
              <a:ext cx="7255524" cy="760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en-PH" sz="1050" b="1" dirty="0">
                  <a:solidFill>
                    <a:prstClr val="white"/>
                  </a:solidFill>
                  <a:latin typeface="Calibri"/>
                </a:rPr>
                <a:t>Competitive Cities</a:t>
              </a:r>
              <a:r>
                <a:rPr lang="en-PH" sz="1050" dirty="0">
                  <a:solidFill>
                    <a:prstClr val="white"/>
                  </a:solidFill>
                  <a:latin typeface="Calibri"/>
                </a:rPr>
                <a:t>: providing strategic physical, social and institutional infrastructure for inclusive growth</a:t>
              </a:r>
            </a:p>
            <a:p>
              <a:pPr algn="ctr" defTabSz="933450">
                <a:lnSpc>
                  <a:spcPct val="90000"/>
                </a:lnSpc>
                <a:spcBef>
                  <a:spcPct val="0"/>
                </a:spcBef>
                <a:spcAft>
                  <a:spcPct val="35000"/>
                </a:spcAft>
              </a:pPr>
              <a:endParaRPr lang="en-PH" sz="1050" dirty="0">
                <a:solidFill>
                  <a:prstClr val="white"/>
                </a:solidFill>
                <a:latin typeface="Calibri"/>
              </a:endParaRPr>
            </a:p>
            <a:p>
              <a:pPr algn="ctr" defTabSz="933450">
                <a:lnSpc>
                  <a:spcPct val="90000"/>
                </a:lnSpc>
                <a:spcBef>
                  <a:spcPct val="0"/>
                </a:spcBef>
                <a:spcAft>
                  <a:spcPct val="35000"/>
                </a:spcAft>
              </a:pPr>
              <a:endParaRPr lang="en-PH" sz="1050" dirty="0">
                <a:solidFill>
                  <a:prstClr val="white"/>
                </a:solidFill>
                <a:latin typeface="Calibri"/>
              </a:endParaRPr>
            </a:p>
          </p:txBody>
        </p:sp>
      </p:grpSp>
      <p:grpSp>
        <p:nvGrpSpPr>
          <p:cNvPr id="101" name="Group 100">
            <a:extLst>
              <a:ext uri="{FF2B5EF4-FFF2-40B4-BE49-F238E27FC236}">
                <a16:creationId xmlns:a16="http://schemas.microsoft.com/office/drawing/2014/main" id="{8315949D-6C0F-9A4D-9B90-8F6E0D672ABE}"/>
              </a:ext>
            </a:extLst>
          </p:cNvPr>
          <p:cNvGrpSpPr/>
          <p:nvPr/>
        </p:nvGrpSpPr>
        <p:grpSpPr>
          <a:xfrm>
            <a:off x="5995108" y="3940548"/>
            <a:ext cx="1324391" cy="1496355"/>
            <a:chOff x="582776" y="1459955"/>
            <a:chExt cx="7023100" cy="1245425"/>
          </a:xfrm>
        </p:grpSpPr>
        <p:sp>
          <p:nvSpPr>
            <p:cNvPr id="114" name="Rectangle: Rounded Corners 42">
              <a:extLst>
                <a:ext uri="{FF2B5EF4-FFF2-40B4-BE49-F238E27FC236}">
                  <a16:creationId xmlns:a16="http://schemas.microsoft.com/office/drawing/2014/main" id="{C8BEAEA4-8BAA-2C4B-B3B4-12AC788AA6E4}"/>
                </a:ext>
              </a:extLst>
            </p:cNvPr>
            <p:cNvSpPr/>
            <p:nvPr/>
          </p:nvSpPr>
          <p:spPr>
            <a:xfrm>
              <a:off x="582776" y="1459955"/>
              <a:ext cx="7023100" cy="1245425"/>
            </a:xfrm>
            <a:prstGeom prst="roundRect">
              <a:avLst>
                <a:gd name="adj" fmla="val 10000"/>
              </a:avLst>
            </a:prstGeom>
            <a:solidFill>
              <a:srgbClr val="00A1C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5" name="Rectangle: Rounded Corners 4">
              <a:extLst>
                <a:ext uri="{FF2B5EF4-FFF2-40B4-BE49-F238E27FC236}">
                  <a16:creationId xmlns:a16="http://schemas.microsoft.com/office/drawing/2014/main" id="{B8236BFE-D2A4-004E-86C0-75FCC6E5C09B}"/>
                </a:ext>
              </a:extLst>
            </p:cNvPr>
            <p:cNvSpPr txBox="1"/>
            <p:nvPr/>
          </p:nvSpPr>
          <p:spPr>
            <a:xfrm>
              <a:off x="619255" y="1495395"/>
              <a:ext cx="6986621" cy="1147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ts val="1000"/>
                </a:lnSpc>
                <a:spcBef>
                  <a:spcPct val="0"/>
                </a:spcBef>
                <a:spcAft>
                  <a:spcPct val="35000"/>
                </a:spcAft>
              </a:pPr>
              <a:r>
                <a:rPr lang="en-US" sz="1050" b="1" dirty="0">
                  <a:solidFill>
                    <a:schemeClr val="bg1"/>
                  </a:solidFill>
                  <a:latin typeface="Calibri"/>
                </a:rPr>
                <a:t>Inclusive Cities</a:t>
              </a:r>
              <a:r>
                <a:rPr lang="en-US" sz="1050" dirty="0">
                  <a:solidFill>
                    <a:schemeClr val="bg1"/>
                  </a:solidFill>
                  <a:latin typeface="Calibri"/>
                </a:rPr>
                <a:t>: providing appropriate livelihood, service, shelter and infrastructure solutions to poor and vulnerable communities</a:t>
              </a:r>
              <a:endParaRPr lang="en-PH" sz="1050" dirty="0">
                <a:solidFill>
                  <a:schemeClr val="bg1"/>
                </a:solidFill>
                <a:latin typeface="Calibri"/>
              </a:endParaRPr>
            </a:p>
          </p:txBody>
        </p:sp>
      </p:grpSp>
      <p:sp>
        <p:nvSpPr>
          <p:cNvPr id="112" name="Rectangle: Rounded Corners 45">
            <a:extLst>
              <a:ext uri="{FF2B5EF4-FFF2-40B4-BE49-F238E27FC236}">
                <a16:creationId xmlns:a16="http://schemas.microsoft.com/office/drawing/2014/main" id="{3501CE18-2A61-CF45-B352-0AC62BAAE5E2}"/>
              </a:ext>
            </a:extLst>
          </p:cNvPr>
          <p:cNvSpPr/>
          <p:nvPr/>
        </p:nvSpPr>
        <p:spPr>
          <a:xfrm>
            <a:off x="7389861" y="3946074"/>
            <a:ext cx="1324195" cy="1499795"/>
          </a:xfrm>
          <a:prstGeom prst="roundRect">
            <a:avLst>
              <a:gd name="adj" fmla="val 10000"/>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nvGrpSpPr>
          <p:cNvPr id="103" name="Group 102">
            <a:extLst>
              <a:ext uri="{FF2B5EF4-FFF2-40B4-BE49-F238E27FC236}">
                <a16:creationId xmlns:a16="http://schemas.microsoft.com/office/drawing/2014/main" id="{51227A2F-E35B-AD49-81DC-399D625C19B0}"/>
              </a:ext>
            </a:extLst>
          </p:cNvPr>
          <p:cNvGrpSpPr/>
          <p:nvPr/>
        </p:nvGrpSpPr>
        <p:grpSpPr>
          <a:xfrm>
            <a:off x="8772396" y="3939453"/>
            <a:ext cx="1360214" cy="1638800"/>
            <a:chOff x="1589455" y="4187820"/>
            <a:chExt cx="7023100" cy="1368311"/>
          </a:xfrm>
        </p:grpSpPr>
        <p:sp>
          <p:nvSpPr>
            <p:cNvPr id="110" name="Rectangle: Rounded Corners 48">
              <a:extLst>
                <a:ext uri="{FF2B5EF4-FFF2-40B4-BE49-F238E27FC236}">
                  <a16:creationId xmlns:a16="http://schemas.microsoft.com/office/drawing/2014/main" id="{E19C4EF5-757A-F047-84DB-0EE63907A30F}"/>
                </a:ext>
              </a:extLst>
            </p:cNvPr>
            <p:cNvSpPr/>
            <p:nvPr/>
          </p:nvSpPr>
          <p:spPr>
            <a:xfrm>
              <a:off x="1589455" y="4187820"/>
              <a:ext cx="7023100" cy="1245426"/>
            </a:xfrm>
            <a:prstGeom prst="roundRect">
              <a:avLst>
                <a:gd name="adj" fmla="val 10000"/>
              </a:avLst>
            </a:prstGeom>
            <a:solidFill>
              <a:srgbClr val="FDB51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2400" dirty="0"/>
            </a:p>
          </p:txBody>
        </p:sp>
        <p:sp>
          <p:nvSpPr>
            <p:cNvPr id="111" name="Rectangle: Rounded Corners 4">
              <a:extLst>
                <a:ext uri="{FF2B5EF4-FFF2-40B4-BE49-F238E27FC236}">
                  <a16:creationId xmlns:a16="http://schemas.microsoft.com/office/drawing/2014/main" id="{ECAAEA67-E323-EB44-9F38-70021097E0B0}"/>
                </a:ext>
              </a:extLst>
            </p:cNvPr>
            <p:cNvSpPr txBox="1"/>
            <p:nvPr/>
          </p:nvSpPr>
          <p:spPr>
            <a:xfrm>
              <a:off x="1773566" y="4383661"/>
              <a:ext cx="6455826" cy="1172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en-US" sz="1050" b="1" dirty="0">
                  <a:solidFill>
                    <a:schemeClr val="tx1"/>
                  </a:solidFill>
                  <a:latin typeface="Calibri"/>
                </a:rPr>
                <a:t>Green Cities: </a:t>
              </a:r>
              <a:r>
                <a:rPr lang="en-US" sz="1050" dirty="0">
                  <a:solidFill>
                    <a:schemeClr val="tx1"/>
                  </a:solidFill>
                  <a:latin typeface="Calibri"/>
                </a:rPr>
                <a:t>providing infrastructure which enables resource efficient and healthy lifestyles</a:t>
              </a:r>
            </a:p>
            <a:p>
              <a:pPr algn="ctr" defTabSz="933450">
                <a:lnSpc>
                  <a:spcPct val="90000"/>
                </a:lnSpc>
                <a:spcBef>
                  <a:spcPct val="0"/>
                </a:spcBef>
                <a:spcAft>
                  <a:spcPct val="35000"/>
                </a:spcAft>
              </a:pPr>
              <a:endParaRPr lang="en-US" sz="1050" dirty="0">
                <a:solidFill>
                  <a:schemeClr val="tx1"/>
                </a:solidFill>
                <a:latin typeface="Calibri"/>
              </a:endParaRPr>
            </a:p>
            <a:p>
              <a:pPr algn="ctr" defTabSz="933450">
                <a:lnSpc>
                  <a:spcPct val="90000"/>
                </a:lnSpc>
                <a:spcBef>
                  <a:spcPct val="0"/>
                </a:spcBef>
                <a:spcAft>
                  <a:spcPct val="35000"/>
                </a:spcAft>
              </a:pPr>
              <a:endParaRPr lang="en-US" sz="1050" dirty="0">
                <a:solidFill>
                  <a:schemeClr val="tx1"/>
                </a:solidFill>
                <a:latin typeface="Calibri"/>
              </a:endParaRPr>
            </a:p>
            <a:p>
              <a:pPr algn="ctr" defTabSz="933450">
                <a:lnSpc>
                  <a:spcPct val="90000"/>
                </a:lnSpc>
                <a:spcBef>
                  <a:spcPct val="0"/>
                </a:spcBef>
                <a:spcAft>
                  <a:spcPct val="35000"/>
                </a:spcAft>
              </a:pPr>
              <a:endParaRPr lang="en-PH" sz="1050" dirty="0">
                <a:solidFill>
                  <a:schemeClr val="tx1"/>
                </a:solidFill>
                <a:latin typeface="Calibri"/>
              </a:endParaRPr>
            </a:p>
          </p:txBody>
        </p:sp>
      </p:grpSp>
      <p:sp>
        <p:nvSpPr>
          <p:cNvPr id="104" name="TextBox 103">
            <a:extLst>
              <a:ext uri="{FF2B5EF4-FFF2-40B4-BE49-F238E27FC236}">
                <a16:creationId xmlns:a16="http://schemas.microsoft.com/office/drawing/2014/main" id="{B5FF902A-58F8-5045-9ABA-B42293C51567}"/>
              </a:ext>
            </a:extLst>
          </p:cNvPr>
          <p:cNvSpPr txBox="1"/>
          <p:nvPr/>
        </p:nvSpPr>
        <p:spPr>
          <a:xfrm>
            <a:off x="4627970" y="5698037"/>
            <a:ext cx="1745000" cy="329834"/>
          </a:xfrm>
          <a:prstGeom prst="rect">
            <a:avLst/>
          </a:prstGeom>
          <a:solidFill>
            <a:srgbClr val="E9532B"/>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685800">
              <a:lnSpc>
                <a:spcPts val="900"/>
              </a:lnSpc>
            </a:pPr>
            <a:r>
              <a:rPr lang="en-US" sz="1050" dirty="0">
                <a:solidFill>
                  <a:prstClr val="white"/>
                </a:solidFill>
                <a:latin typeface="Calibri"/>
              </a:rPr>
              <a:t>Integrated Planning and data analytics  </a:t>
            </a:r>
          </a:p>
        </p:txBody>
      </p:sp>
      <p:sp>
        <p:nvSpPr>
          <p:cNvPr id="105" name="Rectangle 104">
            <a:extLst>
              <a:ext uri="{FF2B5EF4-FFF2-40B4-BE49-F238E27FC236}">
                <a16:creationId xmlns:a16="http://schemas.microsoft.com/office/drawing/2014/main" id="{673E62FE-7BB8-9741-A242-51879CDE98AE}"/>
              </a:ext>
            </a:extLst>
          </p:cNvPr>
          <p:cNvSpPr/>
          <p:nvPr/>
        </p:nvSpPr>
        <p:spPr>
          <a:xfrm>
            <a:off x="2861518" y="4197320"/>
            <a:ext cx="1507318" cy="1358321"/>
          </a:xfrm>
          <a:prstGeom prst="rect">
            <a:avLst/>
          </a:prstGeom>
          <a:solidFill>
            <a:schemeClr val="bg1"/>
          </a:solidFill>
        </p:spPr>
        <p:txBody>
          <a:bodyPr wrap="square">
            <a:spAutoFit/>
          </a:bodyPr>
          <a:lstStyle/>
          <a:p>
            <a:pPr algn="r" defTabSz="685800">
              <a:lnSpc>
                <a:spcPts val="1400"/>
              </a:lnSpc>
            </a:pPr>
            <a:r>
              <a:rPr lang="en-US" sz="1600" dirty="0">
                <a:solidFill>
                  <a:prstClr val="black"/>
                </a:solidFill>
                <a:latin typeface="Calibri"/>
              </a:rPr>
              <a:t>Integrated solutions to achieve competitive, inclusive, resilient and green cities  </a:t>
            </a:r>
          </a:p>
        </p:txBody>
      </p:sp>
      <p:sp>
        <p:nvSpPr>
          <p:cNvPr id="106" name="Arrow: Down 1">
            <a:extLst>
              <a:ext uri="{FF2B5EF4-FFF2-40B4-BE49-F238E27FC236}">
                <a16:creationId xmlns:a16="http://schemas.microsoft.com/office/drawing/2014/main" id="{3F4E04B4-2323-2C4F-8E74-BE5B7CCF59D9}"/>
              </a:ext>
            </a:extLst>
          </p:cNvPr>
          <p:cNvSpPr/>
          <p:nvPr/>
        </p:nvSpPr>
        <p:spPr>
          <a:xfrm>
            <a:off x="7821515" y="2438400"/>
            <a:ext cx="299080" cy="397238"/>
          </a:xfrm>
          <a:prstGeom prst="downArrow">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50"/>
          </a:p>
        </p:txBody>
      </p:sp>
      <p:sp>
        <p:nvSpPr>
          <p:cNvPr id="107" name="Arrow: Down 60">
            <a:extLst>
              <a:ext uri="{FF2B5EF4-FFF2-40B4-BE49-F238E27FC236}">
                <a16:creationId xmlns:a16="http://schemas.microsoft.com/office/drawing/2014/main" id="{47EC6191-F4A1-904B-AB6A-F0F4225568D8}"/>
              </a:ext>
            </a:extLst>
          </p:cNvPr>
          <p:cNvSpPr/>
          <p:nvPr/>
        </p:nvSpPr>
        <p:spPr>
          <a:xfrm>
            <a:off x="9220200" y="2492771"/>
            <a:ext cx="299080" cy="402879"/>
          </a:xfrm>
          <a:prstGeom prst="downArrow">
            <a:avLst/>
          </a:prstGeom>
          <a:solidFill>
            <a:srgbClr val="FDB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50"/>
          </a:p>
        </p:txBody>
      </p:sp>
      <p:sp>
        <p:nvSpPr>
          <p:cNvPr id="128" name="Rectangle 127">
            <a:extLst>
              <a:ext uri="{FF2B5EF4-FFF2-40B4-BE49-F238E27FC236}">
                <a16:creationId xmlns:a16="http://schemas.microsoft.com/office/drawing/2014/main" id="{CB8B0EEE-1EAE-B845-A632-70AC6292436E}"/>
              </a:ext>
            </a:extLst>
          </p:cNvPr>
          <p:cNvSpPr/>
          <p:nvPr/>
        </p:nvSpPr>
        <p:spPr>
          <a:xfrm>
            <a:off x="4816127" y="1412876"/>
            <a:ext cx="2450100" cy="861774"/>
          </a:xfrm>
          <a:prstGeom prst="rect">
            <a:avLst/>
          </a:prstGeom>
        </p:spPr>
        <p:txBody>
          <a:bodyPr wrap="square">
            <a:spAutoFit/>
          </a:bodyPr>
          <a:lstStyle/>
          <a:p>
            <a:pPr marL="171450" lvl="1">
              <a:lnSpc>
                <a:spcPts val="1500"/>
              </a:lnSpc>
            </a:pPr>
            <a:r>
              <a:rPr lang="en-US" sz="1600" b="1" dirty="0">
                <a:latin typeface="Calibri" panose="020F0502020204030204" pitchFamily="34" charset="0"/>
                <a:cs typeface="Calibri" panose="020F0502020204030204" pitchFamily="34" charset="0"/>
              </a:rPr>
              <a:t>NDC ADVANCE:</a:t>
            </a:r>
          </a:p>
          <a:p>
            <a:pPr marL="171450" lvl="1">
              <a:lnSpc>
                <a:spcPts val="1500"/>
              </a:lnSpc>
            </a:pPr>
            <a:r>
              <a:rPr lang="en-US" sz="1600" dirty="0">
                <a:latin typeface="Calibri" panose="020F0502020204030204" pitchFamily="34" charset="0"/>
                <a:cs typeface="Calibri" panose="020F0502020204030204" pitchFamily="34" charset="0"/>
              </a:rPr>
              <a:t>Support DMCs translate commitments into investment plans</a:t>
            </a:r>
          </a:p>
        </p:txBody>
      </p:sp>
      <p:pic>
        <p:nvPicPr>
          <p:cNvPr id="129" name="Picture 128" descr="A drawing of a face&#10;&#10;Description generated with high confidence">
            <a:extLst>
              <a:ext uri="{FF2B5EF4-FFF2-40B4-BE49-F238E27FC236}">
                <a16:creationId xmlns:a16="http://schemas.microsoft.com/office/drawing/2014/main" id="{5DB225F7-3507-4E4E-A592-0085154E00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5502" y="1428149"/>
            <a:ext cx="2164466" cy="787002"/>
          </a:xfrm>
          <a:prstGeom prst="rect">
            <a:avLst/>
          </a:prstGeom>
        </p:spPr>
      </p:pic>
      <p:sp>
        <p:nvSpPr>
          <p:cNvPr id="130" name="Rectangle 129">
            <a:extLst>
              <a:ext uri="{FF2B5EF4-FFF2-40B4-BE49-F238E27FC236}">
                <a16:creationId xmlns:a16="http://schemas.microsoft.com/office/drawing/2014/main" id="{191041E0-25B3-EC4E-9221-8E5ADF195F43}"/>
              </a:ext>
            </a:extLst>
          </p:cNvPr>
          <p:cNvSpPr/>
          <p:nvPr/>
        </p:nvSpPr>
        <p:spPr>
          <a:xfrm>
            <a:off x="7528995" y="1412876"/>
            <a:ext cx="2525872" cy="861774"/>
          </a:xfrm>
          <a:prstGeom prst="rect">
            <a:avLst/>
          </a:prstGeom>
        </p:spPr>
        <p:txBody>
          <a:bodyPr wrap="square">
            <a:spAutoFit/>
          </a:bodyPr>
          <a:lstStyle/>
          <a:p>
            <a:pPr marL="171450" lvl="1">
              <a:lnSpc>
                <a:spcPts val="1500"/>
              </a:lnSpc>
            </a:pPr>
            <a:r>
              <a:rPr lang="en-US" sz="1600" b="1" dirty="0">
                <a:latin typeface="Calibri" panose="020F0502020204030204" pitchFamily="34" charset="0"/>
                <a:cs typeface="Calibri" panose="020F0502020204030204" pitchFamily="34" charset="0"/>
              </a:rPr>
              <a:t>URBAN RESILIENCE PLATFORM:</a:t>
            </a:r>
          </a:p>
          <a:p>
            <a:pPr marL="347663" lvl="1" indent="-176213">
              <a:lnSpc>
                <a:spcPts val="15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Decreasing emissions</a:t>
            </a:r>
          </a:p>
          <a:p>
            <a:pPr marL="347663" lvl="1" indent="-176213">
              <a:lnSpc>
                <a:spcPts val="15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Building resilience</a:t>
            </a:r>
          </a:p>
        </p:txBody>
      </p:sp>
      <p:sp>
        <p:nvSpPr>
          <p:cNvPr id="2" name="TextBox 1">
            <a:extLst>
              <a:ext uri="{FF2B5EF4-FFF2-40B4-BE49-F238E27FC236}">
                <a16:creationId xmlns:a16="http://schemas.microsoft.com/office/drawing/2014/main" id="{3CC722FE-66E4-4D68-98B5-21419CADB3DC}"/>
              </a:ext>
            </a:extLst>
          </p:cNvPr>
          <p:cNvSpPr txBox="1"/>
          <p:nvPr/>
        </p:nvSpPr>
        <p:spPr>
          <a:xfrm flipH="1">
            <a:off x="1753278" y="1416047"/>
            <a:ext cx="393473" cy="707886"/>
          </a:xfrm>
          <a:prstGeom prst="rect">
            <a:avLst/>
          </a:prstGeom>
          <a:noFill/>
        </p:spPr>
        <p:txBody>
          <a:bodyPr wrap="square" rtlCol="0">
            <a:spAutoFit/>
          </a:bodyPr>
          <a:lstStyle/>
          <a:p>
            <a:r>
              <a:rPr lang="en-US" sz="4000" dirty="0"/>
              <a:t>1</a:t>
            </a:r>
          </a:p>
        </p:txBody>
      </p:sp>
      <p:sp>
        <p:nvSpPr>
          <p:cNvPr id="4" name="Rectangle 3">
            <a:extLst>
              <a:ext uri="{FF2B5EF4-FFF2-40B4-BE49-F238E27FC236}">
                <a16:creationId xmlns:a16="http://schemas.microsoft.com/office/drawing/2014/main" id="{5A8D426B-A39C-4999-A3CF-13935D5C3BE7}"/>
              </a:ext>
            </a:extLst>
          </p:cNvPr>
          <p:cNvSpPr/>
          <p:nvPr/>
        </p:nvSpPr>
        <p:spPr>
          <a:xfrm>
            <a:off x="1779035" y="3361572"/>
            <a:ext cx="481222" cy="769441"/>
          </a:xfrm>
          <a:prstGeom prst="rect">
            <a:avLst/>
          </a:prstGeom>
        </p:spPr>
        <p:txBody>
          <a:bodyPr wrap="none">
            <a:spAutoFit/>
          </a:bodyPr>
          <a:lstStyle/>
          <a:p>
            <a:r>
              <a:rPr lang="en-US" sz="4400" dirty="0"/>
              <a:t>2</a:t>
            </a:r>
          </a:p>
        </p:txBody>
      </p:sp>
      <p:pic>
        <p:nvPicPr>
          <p:cNvPr id="17" name="Graphic 16">
            <a:extLst>
              <a:ext uri="{FF2B5EF4-FFF2-40B4-BE49-F238E27FC236}">
                <a16:creationId xmlns:a16="http://schemas.microsoft.com/office/drawing/2014/main" id="{85D2D0B6-4DB1-4A74-ADBA-D252CF5B4D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96433" y="3106362"/>
            <a:ext cx="1130107" cy="128676"/>
          </a:xfrm>
          <a:prstGeom prst="rect">
            <a:avLst/>
          </a:prstGeom>
        </p:spPr>
      </p:pic>
      <p:pic>
        <p:nvPicPr>
          <p:cNvPr id="24" name="Graphic 23">
            <a:extLst>
              <a:ext uri="{FF2B5EF4-FFF2-40B4-BE49-F238E27FC236}">
                <a16:creationId xmlns:a16="http://schemas.microsoft.com/office/drawing/2014/main" id="{36B4A853-88D8-461A-8F9D-8532AE4571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17517" y="3106363"/>
            <a:ext cx="879571" cy="124877"/>
          </a:xfrm>
          <a:prstGeom prst="rect">
            <a:avLst/>
          </a:prstGeom>
        </p:spPr>
      </p:pic>
      <p:pic>
        <p:nvPicPr>
          <p:cNvPr id="25" name="Graphic 24">
            <a:extLst>
              <a:ext uri="{FF2B5EF4-FFF2-40B4-BE49-F238E27FC236}">
                <a16:creationId xmlns:a16="http://schemas.microsoft.com/office/drawing/2014/main" id="{0E767108-9B28-4867-BD00-967C193736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02688" y="3106362"/>
            <a:ext cx="867161" cy="128676"/>
          </a:xfrm>
          <a:prstGeom prst="rect">
            <a:avLst/>
          </a:prstGeom>
        </p:spPr>
      </p:pic>
      <p:pic>
        <p:nvPicPr>
          <p:cNvPr id="26" name="Graphic 25">
            <a:extLst>
              <a:ext uri="{FF2B5EF4-FFF2-40B4-BE49-F238E27FC236}">
                <a16:creationId xmlns:a16="http://schemas.microsoft.com/office/drawing/2014/main" id="{CAD98997-B970-4895-BF17-E9568D19118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16730" y="3106362"/>
            <a:ext cx="1086569" cy="117882"/>
          </a:xfrm>
          <a:prstGeom prst="rect">
            <a:avLst/>
          </a:prstGeom>
        </p:spPr>
      </p:pic>
      <p:pic>
        <p:nvPicPr>
          <p:cNvPr id="29" name="Graphic 28">
            <a:extLst>
              <a:ext uri="{FF2B5EF4-FFF2-40B4-BE49-F238E27FC236}">
                <a16:creationId xmlns:a16="http://schemas.microsoft.com/office/drawing/2014/main" id="{4D355EBC-651D-45FB-8B7D-C233029A44B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66228" y="2921509"/>
            <a:ext cx="2993251" cy="2643203"/>
          </a:xfrm>
          <a:prstGeom prst="rect">
            <a:avLst/>
          </a:prstGeom>
        </p:spPr>
      </p:pic>
      <p:sp>
        <p:nvSpPr>
          <p:cNvPr id="75" name="Rectangle: Rounded Corners 42">
            <a:extLst>
              <a:ext uri="{FF2B5EF4-FFF2-40B4-BE49-F238E27FC236}">
                <a16:creationId xmlns:a16="http://schemas.microsoft.com/office/drawing/2014/main" id="{4D61C014-FC4E-448D-AFA6-F91A45B3D32C}"/>
              </a:ext>
            </a:extLst>
          </p:cNvPr>
          <p:cNvSpPr/>
          <p:nvPr/>
        </p:nvSpPr>
        <p:spPr>
          <a:xfrm>
            <a:off x="7389223" y="3940548"/>
            <a:ext cx="1324391" cy="1496355"/>
          </a:xfrm>
          <a:prstGeom prst="roundRect">
            <a:avLst>
              <a:gd name="adj" fmla="val 10000"/>
            </a:avLst>
          </a:prstGeom>
          <a:solidFill>
            <a:srgbClr val="8DC63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3" name="Rectangle: Rounded Corners 4">
            <a:extLst>
              <a:ext uri="{FF2B5EF4-FFF2-40B4-BE49-F238E27FC236}">
                <a16:creationId xmlns:a16="http://schemas.microsoft.com/office/drawing/2014/main" id="{3DB1DE2F-4CF0-9E48-BE97-55037D39C0D1}"/>
              </a:ext>
            </a:extLst>
          </p:cNvPr>
          <p:cNvSpPr txBox="1"/>
          <p:nvPr/>
        </p:nvSpPr>
        <p:spPr>
          <a:xfrm>
            <a:off x="7449978" y="4269442"/>
            <a:ext cx="1230943" cy="1106245"/>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en-US" sz="1050" b="1" dirty="0">
                <a:solidFill>
                  <a:schemeClr val="bg1"/>
                </a:solidFill>
                <a:latin typeface="Calibri"/>
              </a:rPr>
              <a:t>Resilient Cities: </a:t>
            </a:r>
            <a:r>
              <a:rPr lang="en-PH" sz="1050" dirty="0">
                <a:solidFill>
                  <a:schemeClr val="bg1"/>
                </a:solidFill>
                <a:latin typeface="Calibri"/>
              </a:rPr>
              <a:t>providing strategic physical, social and institutional </a:t>
            </a:r>
            <a:r>
              <a:rPr lang="en-US" sz="1050" dirty="0">
                <a:solidFill>
                  <a:schemeClr val="bg1"/>
                </a:solidFill>
                <a:latin typeface="Calibri"/>
              </a:rPr>
              <a:t>infrastructure which enhances resilience to climate change and disasters</a:t>
            </a:r>
          </a:p>
          <a:p>
            <a:pPr algn="ctr" defTabSz="933450">
              <a:lnSpc>
                <a:spcPct val="90000"/>
              </a:lnSpc>
              <a:spcBef>
                <a:spcPct val="0"/>
              </a:spcBef>
              <a:spcAft>
                <a:spcPct val="35000"/>
              </a:spcAft>
            </a:pPr>
            <a:endParaRPr lang="en-PH" sz="1050" dirty="0">
              <a:solidFill>
                <a:schemeClr val="bg1"/>
              </a:solidFill>
              <a:latin typeface="Calibri"/>
            </a:endParaRPr>
          </a:p>
        </p:txBody>
      </p:sp>
    </p:spTree>
    <p:extLst>
      <p:ext uri="{BB962C8B-B14F-4D97-AF65-F5344CB8AC3E}">
        <p14:creationId xmlns:p14="http://schemas.microsoft.com/office/powerpoint/2010/main" val="256053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40E1D5-C266-4704-8A3A-35472BC49B81}"/>
              </a:ext>
            </a:extLst>
          </p:cNvPr>
          <p:cNvSpPr txBox="1"/>
          <p:nvPr/>
        </p:nvSpPr>
        <p:spPr>
          <a:xfrm>
            <a:off x="450574" y="276317"/>
            <a:ext cx="6596141" cy="845175"/>
          </a:xfrm>
          <a:prstGeom prst="rect">
            <a:avLst/>
          </a:prstGeom>
          <a:noFill/>
        </p:spPr>
        <p:txBody>
          <a:bodyPr wrap="square" rtlCol="0">
            <a:spAutoFit/>
          </a:bodyPr>
          <a:lstStyle/>
          <a:p>
            <a:pPr>
              <a:lnSpc>
                <a:spcPts val="2900"/>
              </a:lnSpc>
            </a:pPr>
            <a:r>
              <a:rPr lang="en-US" sz="2800" b="1" dirty="0">
                <a:solidFill>
                  <a:srgbClr val="212D32"/>
                </a:solidFill>
                <a:latin typeface="Calibri" panose="020F0502020204030204" pitchFamily="34" charset="0"/>
                <a:cs typeface="Calibri" panose="020F0502020204030204" pitchFamily="34" charset="0"/>
              </a:rPr>
              <a:t>OP3 Operational Plan: </a:t>
            </a:r>
          </a:p>
          <a:p>
            <a:pPr>
              <a:lnSpc>
                <a:spcPts val="2900"/>
              </a:lnSpc>
            </a:pPr>
            <a:r>
              <a:rPr lang="en-US" sz="2600" dirty="0">
                <a:solidFill>
                  <a:srgbClr val="212D32"/>
                </a:solidFill>
                <a:latin typeface="Calibri" panose="020F0502020204030204" pitchFamily="34" charset="0"/>
                <a:cs typeface="Calibri" panose="020F0502020204030204" pitchFamily="34" charset="0"/>
              </a:rPr>
              <a:t>4 Key Activities to operationalize OP 3</a:t>
            </a:r>
          </a:p>
        </p:txBody>
      </p:sp>
      <p:cxnSp>
        <p:nvCxnSpPr>
          <p:cNvPr id="10" name="Straight Connector 9">
            <a:extLst>
              <a:ext uri="{FF2B5EF4-FFF2-40B4-BE49-F238E27FC236}">
                <a16:creationId xmlns:a16="http://schemas.microsoft.com/office/drawing/2014/main" id="{46CBD9A1-7826-45DE-ACF1-B3518F5A5C4C}"/>
              </a:ext>
            </a:extLst>
          </p:cNvPr>
          <p:cNvCxnSpPr>
            <a:cxnSpLocks/>
          </p:cNvCxnSpPr>
          <p:nvPr/>
        </p:nvCxnSpPr>
        <p:spPr>
          <a:xfrm>
            <a:off x="1821161" y="1219200"/>
            <a:ext cx="9293771" cy="0"/>
          </a:xfrm>
          <a:prstGeom prst="line">
            <a:avLst/>
          </a:prstGeom>
          <a:ln w="19050">
            <a:solidFill>
              <a:srgbClr val="17BACF"/>
            </a:solidFill>
          </a:ln>
        </p:spPr>
        <p:style>
          <a:lnRef idx="1">
            <a:schemeClr val="accent1"/>
          </a:lnRef>
          <a:fillRef idx="0">
            <a:schemeClr val="accent1"/>
          </a:fillRef>
          <a:effectRef idx="0">
            <a:schemeClr val="accent1"/>
          </a:effectRef>
          <a:fontRef idx="minor">
            <a:schemeClr val="tx1"/>
          </a:fontRef>
        </p:style>
      </p:cxnSp>
      <p:sp>
        <p:nvSpPr>
          <p:cNvPr id="14" name="Slide Number Placeholder 6">
            <a:extLst>
              <a:ext uri="{FF2B5EF4-FFF2-40B4-BE49-F238E27FC236}">
                <a16:creationId xmlns:a16="http://schemas.microsoft.com/office/drawing/2014/main" id="{2062B2D8-C376-4AFC-B2B8-3A3B0B43DC96}"/>
              </a:ext>
            </a:extLst>
          </p:cNvPr>
          <p:cNvSpPr txBox="1">
            <a:spLocks/>
          </p:cNvSpPr>
          <p:nvPr/>
        </p:nvSpPr>
        <p:spPr>
          <a:xfrm>
            <a:off x="1531875" y="6492876"/>
            <a:ext cx="911529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098BD48-8C78-4255-ABBC-6FC030174924}" type="slidenum">
              <a:rPr lang="en-US" sz="1100" b="1">
                <a:solidFill>
                  <a:schemeClr val="tx1"/>
                </a:solidFill>
              </a:rPr>
              <a:pPr algn="ctr"/>
              <a:t>18</a:t>
            </a:fld>
            <a:endParaRPr lang="en-US" sz="1100" b="1" dirty="0">
              <a:solidFill>
                <a:schemeClr val="tx1"/>
              </a:solidFill>
            </a:endParaRPr>
          </a:p>
        </p:txBody>
      </p:sp>
      <p:grpSp>
        <p:nvGrpSpPr>
          <p:cNvPr id="17" name="Group 16">
            <a:extLst>
              <a:ext uri="{FF2B5EF4-FFF2-40B4-BE49-F238E27FC236}">
                <a16:creationId xmlns:a16="http://schemas.microsoft.com/office/drawing/2014/main" id="{C3B64768-DF08-3A4F-B428-7FA79DF196CD}"/>
              </a:ext>
            </a:extLst>
          </p:cNvPr>
          <p:cNvGrpSpPr/>
          <p:nvPr/>
        </p:nvGrpSpPr>
        <p:grpSpPr>
          <a:xfrm>
            <a:off x="6346692" y="2535190"/>
            <a:ext cx="5368230" cy="3803803"/>
            <a:chOff x="688975" y="706438"/>
            <a:chExt cx="7915473" cy="5743858"/>
          </a:xfrm>
        </p:grpSpPr>
        <p:sp>
          <p:nvSpPr>
            <p:cNvPr id="18" name="Freeform: Shape 2413">
              <a:extLst>
                <a:ext uri="{FF2B5EF4-FFF2-40B4-BE49-F238E27FC236}">
                  <a16:creationId xmlns:a16="http://schemas.microsoft.com/office/drawing/2014/main" id="{C0D520DE-71E8-0341-B16D-09E6AAA6D68B}"/>
                </a:ext>
              </a:extLst>
            </p:cNvPr>
            <p:cNvSpPr>
              <a:spLocks/>
            </p:cNvSpPr>
            <p:nvPr/>
          </p:nvSpPr>
          <p:spPr bwMode="auto">
            <a:xfrm>
              <a:off x="811213" y="5610225"/>
              <a:ext cx="7793235" cy="744058"/>
            </a:xfrm>
            <a:custGeom>
              <a:avLst/>
              <a:gdLst>
                <a:gd name="T0" fmla="*/ 533056 w 2543175"/>
                <a:gd name="T1" fmla="*/ 63980 h 228600"/>
                <a:gd name="T2" fmla="*/ 22256274 w 2543175"/>
                <a:gd name="T3" fmla="*/ 63980 h 228600"/>
                <a:gd name="T4" fmla="*/ 22725361 w 2543175"/>
                <a:gd name="T5" fmla="*/ 413727 h 228600"/>
                <a:gd name="T6" fmla="*/ 22725361 w 2543175"/>
                <a:gd name="T7" fmla="*/ 1667714 h 228600"/>
                <a:gd name="T8" fmla="*/ 22256274 w 2543175"/>
                <a:gd name="T9" fmla="*/ 2025998 h 228600"/>
                <a:gd name="T10" fmla="*/ 533056 w 2543175"/>
                <a:gd name="T11" fmla="*/ 2025998 h 228600"/>
                <a:gd name="T12" fmla="*/ 63968 w 2543175"/>
                <a:gd name="T13" fmla="*/ 1667714 h 228600"/>
                <a:gd name="T14" fmla="*/ 63968 w 2543175"/>
                <a:gd name="T15" fmla="*/ 413727 h 228600"/>
                <a:gd name="T16" fmla="*/ 533056 w 2543175"/>
                <a:gd name="T17" fmla="*/ 63980 h 228600"/>
                <a:gd name="T18" fmla="*/ 533056 w 2543175"/>
                <a:gd name="T19" fmla="*/ 63980 h 228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43175" h="228600">
                  <a:moveTo>
                    <a:pt x="59531" y="7144"/>
                  </a:moveTo>
                  <a:lnTo>
                    <a:pt x="2485549" y="7144"/>
                  </a:lnTo>
                  <a:cubicBezTo>
                    <a:pt x="2515076" y="7144"/>
                    <a:pt x="2537936" y="25241"/>
                    <a:pt x="2537936" y="46196"/>
                  </a:cubicBezTo>
                  <a:lnTo>
                    <a:pt x="2537936" y="186214"/>
                  </a:lnTo>
                  <a:cubicBezTo>
                    <a:pt x="2537936" y="208121"/>
                    <a:pt x="2514124" y="226219"/>
                    <a:pt x="2485549" y="226219"/>
                  </a:cubicBezTo>
                  <a:lnTo>
                    <a:pt x="59531" y="226219"/>
                  </a:lnTo>
                  <a:cubicBezTo>
                    <a:pt x="30956" y="226219"/>
                    <a:pt x="7144" y="208121"/>
                    <a:pt x="7144" y="186214"/>
                  </a:cubicBezTo>
                  <a:lnTo>
                    <a:pt x="7144" y="46196"/>
                  </a:lnTo>
                  <a:cubicBezTo>
                    <a:pt x="7144" y="24289"/>
                    <a:pt x="30956" y="7144"/>
                    <a:pt x="59531" y="7144"/>
                  </a:cubicBezTo>
                  <a:close/>
                </a:path>
              </a:pathLst>
            </a:custGeom>
            <a:solidFill>
              <a:srgbClr val="245A69"/>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19" name="Rectangle 18">
              <a:extLst>
                <a:ext uri="{FF2B5EF4-FFF2-40B4-BE49-F238E27FC236}">
                  <a16:creationId xmlns:a16="http://schemas.microsoft.com/office/drawing/2014/main" id="{0FE40FDD-428C-E747-8F3D-ADC8E550D226}"/>
                </a:ext>
              </a:extLst>
            </p:cNvPr>
            <p:cNvSpPr/>
            <p:nvPr/>
          </p:nvSpPr>
          <p:spPr>
            <a:xfrm>
              <a:off x="1946275" y="706438"/>
              <a:ext cx="5267325" cy="662271"/>
            </a:xfrm>
            <a:prstGeom prst="rect">
              <a:avLst/>
            </a:prstGeom>
          </p:spPr>
          <p:txBody>
            <a:bodyPr>
              <a:spAutoFit/>
            </a:bodyPr>
            <a:lstStyle/>
            <a:p>
              <a:pPr algn="ctr">
                <a:defRPr/>
              </a:pPr>
              <a:r>
                <a:rPr lang="en-IN" sz="1400" b="1" dirty="0">
                  <a:solidFill>
                    <a:schemeClr val="accent5">
                      <a:lumMod val="50000"/>
                    </a:schemeClr>
                  </a:solidFill>
                  <a:latin typeface="Arial" pitchFamily="34" charset="0"/>
                  <a:cs typeface="Arial" pitchFamily="34" charset="0"/>
                </a:rPr>
                <a:t>Carbon Market Program</a:t>
              </a:r>
              <a:endParaRPr lang="en-US" sz="1400" b="1" dirty="0">
                <a:solidFill>
                  <a:schemeClr val="accent5">
                    <a:lumMod val="50000"/>
                  </a:schemeClr>
                </a:solidFill>
                <a:latin typeface="Arial" pitchFamily="34" charset="0"/>
                <a:cs typeface="Arial" pitchFamily="34" charset="0"/>
              </a:endParaRPr>
            </a:p>
          </p:txBody>
        </p:sp>
        <p:sp>
          <p:nvSpPr>
            <p:cNvPr id="23" name="Freeform: Shape 2371">
              <a:extLst>
                <a:ext uri="{FF2B5EF4-FFF2-40B4-BE49-F238E27FC236}">
                  <a16:creationId xmlns:a16="http://schemas.microsoft.com/office/drawing/2014/main" id="{40C0D29E-505C-2B49-AC1C-0A01C45F6637}"/>
                </a:ext>
              </a:extLst>
            </p:cNvPr>
            <p:cNvSpPr>
              <a:spLocks/>
            </p:cNvSpPr>
            <p:nvPr/>
          </p:nvSpPr>
          <p:spPr bwMode="auto">
            <a:xfrm>
              <a:off x="1863725" y="3284538"/>
              <a:ext cx="1481138" cy="1881187"/>
            </a:xfrm>
            <a:custGeom>
              <a:avLst/>
              <a:gdLst>
                <a:gd name="T0" fmla="*/ 2748628 w 495300"/>
                <a:gd name="T1" fmla="*/ 5564974 h 628650"/>
                <a:gd name="T2" fmla="*/ 63922 w 495300"/>
                <a:gd name="T3" fmla="*/ 5564974 h 628650"/>
                <a:gd name="T4" fmla="*/ 2561125 w 495300"/>
                <a:gd name="T5" fmla="*/ 63966 h 628650"/>
                <a:gd name="T6" fmla="*/ 4385024 w 495300"/>
                <a:gd name="T7" fmla="*/ 2034091 h 628650"/>
                <a:gd name="T8" fmla="*/ 2748628 w 495300"/>
                <a:gd name="T9" fmla="*/ 5564974 h 628650"/>
                <a:gd name="T10" fmla="*/ 2748628 w 495300"/>
                <a:gd name="T11" fmla="*/ 5564974 h 628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5300" h="628650">
                  <a:moveTo>
                    <a:pt x="307181" y="621506"/>
                  </a:moveTo>
                  <a:lnTo>
                    <a:pt x="7144" y="621506"/>
                  </a:lnTo>
                  <a:cubicBezTo>
                    <a:pt x="18574" y="380524"/>
                    <a:pt x="123349" y="164306"/>
                    <a:pt x="286226" y="7144"/>
                  </a:cubicBezTo>
                  <a:lnTo>
                    <a:pt x="490061" y="227171"/>
                  </a:lnTo>
                  <a:cubicBezTo>
                    <a:pt x="385286" y="329089"/>
                    <a:pt x="317659" y="468154"/>
                    <a:pt x="307181" y="621506"/>
                  </a:cubicBezTo>
                  <a:close/>
                </a:path>
              </a:pathLst>
            </a:custGeom>
            <a:solidFill>
              <a:srgbClr val="F1E506"/>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24" name="Freeform: Shape 2372">
              <a:extLst>
                <a:ext uri="{FF2B5EF4-FFF2-40B4-BE49-F238E27FC236}">
                  <a16:creationId xmlns:a16="http://schemas.microsoft.com/office/drawing/2014/main" id="{A8D5DF67-C5B7-CB4E-8A9B-D7C5894FDE0B}"/>
                </a:ext>
              </a:extLst>
            </p:cNvPr>
            <p:cNvSpPr>
              <a:spLocks/>
            </p:cNvSpPr>
            <p:nvPr/>
          </p:nvSpPr>
          <p:spPr bwMode="auto">
            <a:xfrm>
              <a:off x="2782889" y="2549525"/>
              <a:ext cx="1511299" cy="1339850"/>
            </a:xfrm>
            <a:custGeom>
              <a:avLst/>
              <a:gdLst>
                <a:gd name="T0" fmla="*/ 1889921 w 504825"/>
                <a:gd name="T1" fmla="*/ 3996340 h 447675"/>
                <a:gd name="T2" fmla="*/ 63994 w 504825"/>
                <a:gd name="T3" fmla="*/ 2017361 h 447675"/>
                <a:gd name="T4" fmla="*/ 4091271 w 504825"/>
                <a:gd name="T5" fmla="*/ 63976 h 447675"/>
                <a:gd name="T6" fmla="*/ 4500825 w 504825"/>
                <a:gd name="T7" fmla="*/ 2733890 h 447675"/>
                <a:gd name="T8" fmla="*/ 1889921 w 504825"/>
                <a:gd name="T9" fmla="*/ 3996340 h 447675"/>
                <a:gd name="T10" fmla="*/ 1889921 w 504825"/>
                <a:gd name="T11" fmla="*/ 3996340 h 4476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4825" h="447675">
                  <a:moveTo>
                    <a:pt x="210979" y="446246"/>
                  </a:moveTo>
                  <a:lnTo>
                    <a:pt x="7144" y="225266"/>
                  </a:lnTo>
                  <a:cubicBezTo>
                    <a:pt x="130969" y="115729"/>
                    <a:pt x="287179" y="36671"/>
                    <a:pt x="456724" y="7144"/>
                  </a:cubicBezTo>
                  <a:lnTo>
                    <a:pt x="502444" y="305276"/>
                  </a:lnTo>
                  <a:cubicBezTo>
                    <a:pt x="391954" y="326231"/>
                    <a:pt x="291941" y="375761"/>
                    <a:pt x="210979" y="446246"/>
                  </a:cubicBezTo>
                  <a:close/>
                </a:path>
              </a:pathLst>
            </a:custGeom>
            <a:solidFill>
              <a:srgbClr val="C8DA2D"/>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25" name="Freeform: Shape 2373">
              <a:extLst>
                <a:ext uri="{FF2B5EF4-FFF2-40B4-BE49-F238E27FC236}">
                  <a16:creationId xmlns:a16="http://schemas.microsoft.com/office/drawing/2014/main" id="{9B2796CB-D7E6-EA45-B8FD-86C26CA7292F}"/>
                </a:ext>
              </a:extLst>
            </p:cNvPr>
            <p:cNvSpPr>
              <a:spLocks/>
            </p:cNvSpPr>
            <p:nvPr/>
          </p:nvSpPr>
          <p:spPr bwMode="auto">
            <a:xfrm>
              <a:off x="4237038" y="2500313"/>
              <a:ext cx="1709737" cy="1139825"/>
            </a:xfrm>
            <a:custGeom>
              <a:avLst/>
              <a:gdLst>
                <a:gd name="T0" fmla="*/ 1129764 w 571500"/>
                <a:gd name="T1" fmla="*/ 63950 h 381000"/>
                <a:gd name="T2" fmla="*/ 5077554 w 571500"/>
                <a:gd name="T3" fmla="*/ 1070083 h 381000"/>
                <a:gd name="T4" fmla="*/ 3730362 w 571500"/>
                <a:gd name="T5" fmla="*/ 3397824 h 381000"/>
                <a:gd name="T6" fmla="*/ 1129764 w 571500"/>
                <a:gd name="T7" fmla="*/ 2749808 h 381000"/>
                <a:gd name="T8" fmla="*/ 473225 w 571500"/>
                <a:gd name="T9" fmla="*/ 2792446 h 381000"/>
                <a:gd name="T10" fmla="*/ 63950 w 571500"/>
                <a:gd name="T11" fmla="*/ 140686 h 381000"/>
                <a:gd name="T12" fmla="*/ 1129764 w 571500"/>
                <a:gd name="T13" fmla="*/ 63950 h 381000"/>
                <a:gd name="T14" fmla="*/ 1129764 w 571500"/>
                <a:gd name="T15" fmla="*/ 63950 h 381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1500" h="381000">
                  <a:moveTo>
                    <a:pt x="126206" y="7144"/>
                  </a:moveTo>
                  <a:cubicBezTo>
                    <a:pt x="286226" y="7144"/>
                    <a:pt x="435769" y="48101"/>
                    <a:pt x="567214" y="119539"/>
                  </a:cubicBezTo>
                  <a:lnTo>
                    <a:pt x="416719" y="379571"/>
                  </a:lnTo>
                  <a:cubicBezTo>
                    <a:pt x="330041" y="332899"/>
                    <a:pt x="230981" y="307181"/>
                    <a:pt x="126206" y="307181"/>
                  </a:cubicBezTo>
                  <a:cubicBezTo>
                    <a:pt x="101441" y="307181"/>
                    <a:pt x="76676" y="309086"/>
                    <a:pt x="52864" y="311944"/>
                  </a:cubicBezTo>
                  <a:lnTo>
                    <a:pt x="7144" y="15716"/>
                  </a:lnTo>
                  <a:cubicBezTo>
                    <a:pt x="45244" y="10001"/>
                    <a:pt x="85249" y="7144"/>
                    <a:pt x="126206" y="7144"/>
                  </a:cubicBezTo>
                  <a:close/>
                </a:path>
              </a:pathLst>
            </a:custGeom>
            <a:solidFill>
              <a:srgbClr val="E5AE23"/>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26" name="Freeform: Shape 2374">
              <a:extLst>
                <a:ext uri="{FF2B5EF4-FFF2-40B4-BE49-F238E27FC236}">
                  <a16:creationId xmlns:a16="http://schemas.microsoft.com/office/drawing/2014/main" id="{A9153C2C-6EF9-B748-8552-51F7458EAFC4}"/>
                </a:ext>
              </a:extLst>
            </p:cNvPr>
            <p:cNvSpPr>
              <a:spLocks/>
            </p:cNvSpPr>
            <p:nvPr/>
          </p:nvSpPr>
          <p:spPr bwMode="auto">
            <a:xfrm>
              <a:off x="5573713" y="2914650"/>
              <a:ext cx="1795462" cy="2251075"/>
            </a:xfrm>
            <a:custGeom>
              <a:avLst/>
              <a:gdLst>
                <a:gd name="T0" fmla="*/ 1402799 w 600075"/>
                <a:gd name="T1" fmla="*/ 63948 h 752475"/>
                <a:gd name="T2" fmla="*/ 5342582 w 600075"/>
                <a:gd name="T3" fmla="*/ 6688835 h 752475"/>
                <a:gd name="T4" fmla="*/ 2656371 w 600075"/>
                <a:gd name="T5" fmla="*/ 6688835 h 752475"/>
                <a:gd name="T6" fmla="*/ 63958 w 600075"/>
                <a:gd name="T7" fmla="*/ 2391610 h 752475"/>
                <a:gd name="T8" fmla="*/ 1402799 w 600075"/>
                <a:gd name="T9" fmla="*/ 63948 h 752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0075" h="752475">
                  <a:moveTo>
                    <a:pt x="156686" y="7144"/>
                  </a:moveTo>
                  <a:cubicBezTo>
                    <a:pt x="409099" y="160496"/>
                    <a:pt x="582454" y="433864"/>
                    <a:pt x="596741" y="747236"/>
                  </a:cubicBezTo>
                  <a:lnTo>
                    <a:pt x="296704" y="747236"/>
                  </a:lnTo>
                  <a:cubicBezTo>
                    <a:pt x="282416" y="544354"/>
                    <a:pt x="170021" y="369094"/>
                    <a:pt x="7144" y="267176"/>
                  </a:cubicBezTo>
                  <a:lnTo>
                    <a:pt x="156686" y="7144"/>
                  </a:lnTo>
                  <a:close/>
                </a:path>
              </a:pathLst>
            </a:custGeom>
            <a:solidFill>
              <a:srgbClr val="F37E25"/>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27" name="Freeform: Shape 2375">
              <a:extLst>
                <a:ext uri="{FF2B5EF4-FFF2-40B4-BE49-F238E27FC236}">
                  <a16:creationId xmlns:a16="http://schemas.microsoft.com/office/drawing/2014/main" id="{623687BB-BA93-904B-8F7A-A83D51E8671B}"/>
                </a:ext>
              </a:extLst>
            </p:cNvPr>
            <p:cNvSpPr>
              <a:spLocks/>
            </p:cNvSpPr>
            <p:nvPr/>
          </p:nvSpPr>
          <p:spPr bwMode="auto">
            <a:xfrm>
              <a:off x="1079500" y="2446338"/>
              <a:ext cx="1196975" cy="1368425"/>
            </a:xfrm>
            <a:custGeom>
              <a:avLst/>
              <a:gdLst>
                <a:gd name="T0" fmla="*/ 63958 w 400050"/>
                <a:gd name="T1" fmla="*/ 3442059 h 457200"/>
                <a:gd name="T2" fmla="*/ 2502873 w 400050"/>
                <a:gd name="T3" fmla="*/ 63980 h 457200"/>
                <a:gd name="T4" fmla="*/ 3517664 w 400050"/>
                <a:gd name="T5" fmla="*/ 1164412 h 457200"/>
                <a:gd name="T6" fmla="*/ 1428387 w 400050"/>
                <a:gd name="T7" fmla="*/ 4064782 h 457200"/>
                <a:gd name="T8" fmla="*/ 63958 w 400050"/>
                <a:gd name="T9" fmla="*/ 3442059 h 457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0050" h="457200">
                  <a:moveTo>
                    <a:pt x="7144" y="384334"/>
                  </a:moveTo>
                  <a:cubicBezTo>
                    <a:pt x="75724" y="238601"/>
                    <a:pt x="169069" y="111919"/>
                    <a:pt x="279559" y="7144"/>
                  </a:cubicBezTo>
                  <a:lnTo>
                    <a:pt x="392906" y="130016"/>
                  </a:lnTo>
                  <a:cubicBezTo>
                    <a:pt x="298609" y="220504"/>
                    <a:pt x="218599" y="329089"/>
                    <a:pt x="159544" y="453866"/>
                  </a:cubicBezTo>
                  <a:lnTo>
                    <a:pt x="7144" y="384334"/>
                  </a:lnTo>
                  <a:close/>
                </a:path>
              </a:pathLst>
            </a:custGeom>
            <a:solidFill>
              <a:srgbClr val="B5C7E7"/>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28" name="Freeform: Shape 2376">
              <a:extLst>
                <a:ext uri="{FF2B5EF4-FFF2-40B4-BE49-F238E27FC236}">
                  <a16:creationId xmlns:a16="http://schemas.microsoft.com/office/drawing/2014/main" id="{2425DA76-FCB8-EC43-9F5B-8274335D065F}"/>
                </a:ext>
              </a:extLst>
            </p:cNvPr>
            <p:cNvSpPr>
              <a:spLocks/>
            </p:cNvSpPr>
            <p:nvPr/>
          </p:nvSpPr>
          <p:spPr bwMode="auto">
            <a:xfrm>
              <a:off x="7808913" y="3965575"/>
              <a:ext cx="627062" cy="1168400"/>
            </a:xfrm>
            <a:custGeom>
              <a:avLst/>
              <a:gdLst>
                <a:gd name="T0" fmla="*/ 1232393 w 209550"/>
                <a:gd name="T1" fmla="*/ 63954 h 390525"/>
                <a:gd name="T2" fmla="*/ 1889107 w 209550"/>
                <a:gd name="T3" fmla="*/ 3483326 h 390525"/>
                <a:gd name="T4" fmla="*/ 652444 w 209550"/>
                <a:gd name="T5" fmla="*/ 3483326 h 390525"/>
                <a:gd name="T6" fmla="*/ 63966 w 209550"/>
                <a:gd name="T7" fmla="*/ 481781 h 390525"/>
                <a:gd name="T8" fmla="*/ 1232393 w 209550"/>
                <a:gd name="T9" fmla="*/ 63954 h 3905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550" h="390525">
                  <a:moveTo>
                    <a:pt x="137636" y="7144"/>
                  </a:moveTo>
                  <a:cubicBezTo>
                    <a:pt x="180499" y="127159"/>
                    <a:pt x="206216" y="255746"/>
                    <a:pt x="210979" y="389096"/>
                  </a:cubicBezTo>
                  <a:lnTo>
                    <a:pt x="72866" y="389096"/>
                  </a:lnTo>
                  <a:cubicBezTo>
                    <a:pt x="68104" y="271939"/>
                    <a:pt x="45244" y="159544"/>
                    <a:pt x="7144" y="53816"/>
                  </a:cubicBezTo>
                  <a:lnTo>
                    <a:pt x="137636" y="7144"/>
                  </a:lnTo>
                  <a:close/>
                </a:path>
              </a:pathLst>
            </a:custGeom>
            <a:solidFill>
              <a:srgbClr val="F4AB7B"/>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29" name="Freeform: Shape 2377">
              <a:extLst>
                <a:ext uri="{FF2B5EF4-FFF2-40B4-BE49-F238E27FC236}">
                  <a16:creationId xmlns:a16="http://schemas.microsoft.com/office/drawing/2014/main" id="{906BB8F8-2E63-904B-862B-D9C680174AA3}"/>
                </a:ext>
              </a:extLst>
            </p:cNvPr>
            <p:cNvSpPr>
              <a:spLocks/>
            </p:cNvSpPr>
            <p:nvPr/>
          </p:nvSpPr>
          <p:spPr bwMode="auto">
            <a:xfrm>
              <a:off x="7239000" y="2832100"/>
              <a:ext cx="939800" cy="1139825"/>
            </a:xfrm>
            <a:custGeom>
              <a:avLst/>
              <a:gdLst>
                <a:gd name="T0" fmla="*/ 1009797 w 314325"/>
                <a:gd name="T1" fmla="*/ 63950 h 381000"/>
                <a:gd name="T2" fmla="*/ 2756708 w 314325"/>
                <a:gd name="T3" fmla="*/ 2988549 h 381000"/>
                <a:gd name="T4" fmla="*/ 1597784 w 314325"/>
                <a:gd name="T5" fmla="*/ 3406357 h 381000"/>
                <a:gd name="T6" fmla="*/ 63912 w 314325"/>
                <a:gd name="T7" fmla="*/ 848392 h 381000"/>
                <a:gd name="T8" fmla="*/ 1009797 w 314325"/>
                <a:gd name="T9" fmla="*/ 63950 h 381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325" h="381000">
                  <a:moveTo>
                    <a:pt x="112871" y="7144"/>
                  </a:moveTo>
                  <a:cubicBezTo>
                    <a:pt x="192881" y="105251"/>
                    <a:pt x="258604" y="214789"/>
                    <a:pt x="308134" y="333851"/>
                  </a:cubicBezTo>
                  <a:lnTo>
                    <a:pt x="178594" y="380524"/>
                  </a:lnTo>
                  <a:cubicBezTo>
                    <a:pt x="135731" y="276701"/>
                    <a:pt x="77629" y="180499"/>
                    <a:pt x="7144" y="94774"/>
                  </a:cubicBezTo>
                  <a:lnTo>
                    <a:pt x="112871" y="7144"/>
                  </a:lnTo>
                  <a:close/>
                </a:path>
              </a:pathLst>
            </a:custGeom>
            <a:solidFill>
              <a:srgbClr val="AAD18D"/>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30" name="Freeform: Shape 2378">
              <a:extLst>
                <a:ext uri="{FF2B5EF4-FFF2-40B4-BE49-F238E27FC236}">
                  <a16:creationId xmlns:a16="http://schemas.microsoft.com/office/drawing/2014/main" id="{C7830CF5-3751-B04D-86E8-80DDBCEFA9FA}"/>
                </a:ext>
              </a:extLst>
            </p:cNvPr>
            <p:cNvSpPr>
              <a:spLocks/>
            </p:cNvSpPr>
            <p:nvPr/>
          </p:nvSpPr>
          <p:spPr bwMode="auto">
            <a:xfrm>
              <a:off x="6343650" y="1968500"/>
              <a:ext cx="1139825" cy="1025525"/>
            </a:xfrm>
            <a:custGeom>
              <a:avLst/>
              <a:gdLst>
                <a:gd name="T0" fmla="*/ 677861 w 381000"/>
                <a:gd name="T1" fmla="*/ 63930 h 342900"/>
                <a:gd name="T2" fmla="*/ 3363719 w 381000"/>
                <a:gd name="T3" fmla="*/ 2271617 h 342900"/>
                <a:gd name="T4" fmla="*/ 2417276 w 381000"/>
                <a:gd name="T5" fmla="*/ 3055816 h 342900"/>
                <a:gd name="T6" fmla="*/ 63950 w 381000"/>
                <a:gd name="T7" fmla="*/ 1129414 h 342900"/>
                <a:gd name="T8" fmla="*/ 677861 w 381000"/>
                <a:gd name="T9" fmla="*/ 63930 h 3429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000" h="342900">
                  <a:moveTo>
                    <a:pt x="75724" y="7144"/>
                  </a:moveTo>
                  <a:cubicBezTo>
                    <a:pt x="188119" y="73819"/>
                    <a:pt x="289084" y="156686"/>
                    <a:pt x="375761" y="253841"/>
                  </a:cubicBezTo>
                  <a:lnTo>
                    <a:pt x="270034" y="341471"/>
                  </a:lnTo>
                  <a:cubicBezTo>
                    <a:pt x="193834" y="257651"/>
                    <a:pt x="105251" y="184309"/>
                    <a:pt x="7144" y="126206"/>
                  </a:cubicBezTo>
                  <a:lnTo>
                    <a:pt x="75724" y="7144"/>
                  </a:lnTo>
                  <a:close/>
                </a:path>
              </a:pathLst>
            </a:custGeom>
            <a:solidFill>
              <a:srgbClr val="62CBEB"/>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31" name="Freeform: Shape 2379">
              <a:extLst>
                <a:ext uri="{FF2B5EF4-FFF2-40B4-BE49-F238E27FC236}">
                  <a16:creationId xmlns:a16="http://schemas.microsoft.com/office/drawing/2014/main" id="{F4DEF46A-83E4-244F-BFCB-CA0B85CB4EE4}"/>
                </a:ext>
              </a:extLst>
            </p:cNvPr>
            <p:cNvSpPr>
              <a:spLocks/>
            </p:cNvSpPr>
            <p:nvPr/>
          </p:nvSpPr>
          <p:spPr bwMode="auto">
            <a:xfrm>
              <a:off x="3387725" y="4037013"/>
              <a:ext cx="2451100" cy="1111250"/>
            </a:xfrm>
            <a:custGeom>
              <a:avLst/>
              <a:gdLst>
                <a:gd name="T0" fmla="*/ 3688442 w 819150"/>
                <a:gd name="T1" fmla="*/ 63945 h 371475"/>
                <a:gd name="T2" fmla="*/ 7312932 w 819150"/>
                <a:gd name="T3" fmla="*/ 3312322 h 371475"/>
                <a:gd name="T4" fmla="*/ 63962 w 819150"/>
                <a:gd name="T5" fmla="*/ 3312322 h 371475"/>
                <a:gd name="T6" fmla="*/ 3688442 w 819150"/>
                <a:gd name="T7" fmla="*/ 63945 h 371475"/>
                <a:gd name="T8" fmla="*/ 3688442 w 819150"/>
                <a:gd name="T9" fmla="*/ 63945 h 371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150" h="371475">
                  <a:moveTo>
                    <a:pt x="411956" y="7144"/>
                  </a:moveTo>
                  <a:cubicBezTo>
                    <a:pt x="621506" y="7144"/>
                    <a:pt x="794861" y="166211"/>
                    <a:pt x="816769" y="370046"/>
                  </a:cubicBezTo>
                  <a:lnTo>
                    <a:pt x="7144" y="370046"/>
                  </a:lnTo>
                  <a:cubicBezTo>
                    <a:pt x="29051" y="166211"/>
                    <a:pt x="201454" y="7144"/>
                    <a:pt x="411956" y="7144"/>
                  </a:cubicBezTo>
                  <a:close/>
                </a:path>
              </a:pathLst>
            </a:custGeom>
            <a:solidFill>
              <a:srgbClr val="8DD6F7"/>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32" name="Freeform: Shape 2380">
              <a:extLst>
                <a:ext uri="{FF2B5EF4-FFF2-40B4-BE49-F238E27FC236}">
                  <a16:creationId xmlns:a16="http://schemas.microsoft.com/office/drawing/2014/main" id="{58280A04-EF3A-D54C-A37E-D9296BFC697A}"/>
                </a:ext>
              </a:extLst>
            </p:cNvPr>
            <p:cNvSpPr/>
            <p:nvPr/>
          </p:nvSpPr>
          <p:spPr>
            <a:xfrm>
              <a:off x="3436236" y="4079711"/>
              <a:ext cx="2365580" cy="1026035"/>
            </a:xfrm>
            <a:custGeom>
              <a:avLst/>
              <a:gdLst>
                <a:gd name="connsiteX0" fmla="*/ 7144 w 790575"/>
                <a:gd name="connsiteY0" fmla="*/ 342424 h 342900"/>
                <a:gd name="connsiteX1" fmla="*/ 784384 w 790575"/>
                <a:gd name="connsiteY1" fmla="*/ 342424 h 342900"/>
                <a:gd name="connsiteX2" fmla="*/ 395764 w 790575"/>
                <a:gd name="connsiteY2" fmla="*/ 7144 h 342900"/>
                <a:gd name="connsiteX3" fmla="*/ 7144 w 790575"/>
                <a:gd name="connsiteY3" fmla="*/ 342424 h 342900"/>
                <a:gd name="connsiteX4" fmla="*/ 7144 w 790575"/>
                <a:gd name="connsiteY4" fmla="*/ 342424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575" h="342900">
                  <a:moveTo>
                    <a:pt x="7144" y="342424"/>
                  </a:moveTo>
                  <a:lnTo>
                    <a:pt x="784384" y="342424"/>
                  </a:lnTo>
                  <a:cubicBezTo>
                    <a:pt x="755809" y="150971"/>
                    <a:pt x="591026" y="7144"/>
                    <a:pt x="395764" y="7144"/>
                  </a:cubicBezTo>
                  <a:cubicBezTo>
                    <a:pt x="200501" y="7144"/>
                    <a:pt x="34766" y="150971"/>
                    <a:pt x="7144" y="342424"/>
                  </a:cubicBezTo>
                  <a:lnTo>
                    <a:pt x="7144" y="342424"/>
                  </a:lnTo>
                  <a:close/>
                </a:path>
              </a:pathLst>
            </a:custGeom>
            <a:gradFill flip="none" rotWithShape="1">
              <a:gsLst>
                <a:gs pos="0">
                  <a:srgbClr val="00B0F0">
                    <a:alpha val="69000"/>
                    <a:lumMod val="99000"/>
                    <a:lumOff val="1000"/>
                  </a:srgbClr>
                </a:gs>
                <a:gs pos="100000">
                  <a:srgbClr val="0070C0"/>
                </a:gs>
              </a:gsLst>
              <a:path path="circle">
                <a:fillToRect l="50000" t="50000" r="50000" b="50000"/>
              </a:path>
              <a:tileRect/>
            </a:gradFill>
            <a:ln w="9525" cap="flat">
              <a:noFill/>
              <a:prstDash val="solid"/>
              <a:miter/>
            </a:ln>
          </p:spPr>
          <p:txBody>
            <a:bodyPr anchor="ctr"/>
            <a:lstStyle/>
            <a:p>
              <a:pPr>
                <a:defRPr/>
              </a:pPr>
              <a:endParaRPr lang="en-US" sz="2000" dirty="0"/>
            </a:p>
          </p:txBody>
        </p:sp>
        <p:sp>
          <p:nvSpPr>
            <p:cNvPr id="35" name="Freeform: Shape 2381">
              <a:extLst>
                <a:ext uri="{FF2B5EF4-FFF2-40B4-BE49-F238E27FC236}">
                  <a16:creationId xmlns:a16="http://schemas.microsoft.com/office/drawing/2014/main" id="{7C82ECBD-0A95-294F-96CA-936B8DC5B7E9}"/>
                </a:ext>
              </a:extLst>
            </p:cNvPr>
            <p:cNvSpPr>
              <a:spLocks/>
            </p:cNvSpPr>
            <p:nvPr/>
          </p:nvSpPr>
          <p:spPr bwMode="auto">
            <a:xfrm>
              <a:off x="4440238" y="5184775"/>
              <a:ext cx="341312" cy="371475"/>
            </a:xfrm>
            <a:custGeom>
              <a:avLst/>
              <a:gdLst>
                <a:gd name="T0" fmla="*/ 787239 w 114300"/>
                <a:gd name="T1" fmla="*/ 1115811 h 123825"/>
                <a:gd name="T2" fmla="*/ 787239 w 114300"/>
                <a:gd name="T3" fmla="*/ 585693 h 123825"/>
                <a:gd name="T4" fmla="*/ 1017032 w 114300"/>
                <a:gd name="T5" fmla="*/ 585693 h 123825"/>
                <a:gd name="T6" fmla="*/ 540432 w 114300"/>
                <a:gd name="T7" fmla="*/ 64128 h 123825"/>
                <a:gd name="T8" fmla="*/ 63831 w 114300"/>
                <a:gd name="T9" fmla="*/ 585693 h 123825"/>
                <a:gd name="T10" fmla="*/ 293618 w 114300"/>
                <a:gd name="T11" fmla="*/ 585693 h 123825"/>
                <a:gd name="T12" fmla="*/ 293618 w 114300"/>
                <a:gd name="T13" fmla="*/ 1115811 h 1238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300" h="123825">
                  <a:moveTo>
                    <a:pt x="88106" y="124301"/>
                  </a:moveTo>
                  <a:lnTo>
                    <a:pt x="88106" y="65246"/>
                  </a:lnTo>
                  <a:lnTo>
                    <a:pt x="113824" y="65246"/>
                  </a:lnTo>
                  <a:lnTo>
                    <a:pt x="60484" y="7144"/>
                  </a:lnTo>
                  <a:lnTo>
                    <a:pt x="7144" y="65246"/>
                  </a:lnTo>
                  <a:lnTo>
                    <a:pt x="32861" y="65246"/>
                  </a:lnTo>
                  <a:lnTo>
                    <a:pt x="32861" y="124301"/>
                  </a:lnTo>
                  <a:lnTo>
                    <a:pt x="88106" y="124301"/>
                  </a:lnTo>
                  <a:close/>
                </a:path>
              </a:pathLst>
            </a:custGeom>
            <a:solidFill>
              <a:srgbClr val="245A69"/>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36" name="Freeform: Shape 2382">
              <a:extLst>
                <a:ext uri="{FF2B5EF4-FFF2-40B4-BE49-F238E27FC236}">
                  <a16:creationId xmlns:a16="http://schemas.microsoft.com/office/drawing/2014/main" id="{5594A0F1-4322-B544-8247-FA69EFA1BEA6}"/>
                </a:ext>
              </a:extLst>
            </p:cNvPr>
            <p:cNvSpPr>
              <a:spLocks/>
            </p:cNvSpPr>
            <p:nvPr/>
          </p:nvSpPr>
          <p:spPr bwMode="auto">
            <a:xfrm>
              <a:off x="2193925" y="3689350"/>
              <a:ext cx="684213" cy="1282700"/>
            </a:xfrm>
            <a:custGeom>
              <a:avLst/>
              <a:gdLst>
                <a:gd name="T0" fmla="*/ 43339 w 228600"/>
                <a:gd name="T1" fmla="*/ 426244 h 428625"/>
                <a:gd name="T2" fmla="*/ 21431 w 228600"/>
                <a:gd name="T3" fmla="*/ 392906 h 428625"/>
                <a:gd name="T4" fmla="*/ 28099 w 228600"/>
                <a:gd name="T5" fmla="*/ 421481 h 428625"/>
                <a:gd name="T6" fmla="*/ 51911 w 228600"/>
                <a:gd name="T7" fmla="*/ 382429 h 428625"/>
                <a:gd name="T8" fmla="*/ 23336 w 228600"/>
                <a:gd name="T9" fmla="*/ 375761 h 428625"/>
                <a:gd name="T10" fmla="*/ 30956 w 228600"/>
                <a:gd name="T11" fmla="*/ 376714 h 428625"/>
                <a:gd name="T12" fmla="*/ 50959 w 228600"/>
                <a:gd name="T13" fmla="*/ 341471 h 428625"/>
                <a:gd name="T14" fmla="*/ 29051 w 228600"/>
                <a:gd name="T15" fmla="*/ 361474 h 428625"/>
                <a:gd name="T16" fmla="*/ 50006 w 228600"/>
                <a:gd name="T17" fmla="*/ 358616 h 428625"/>
                <a:gd name="T18" fmla="*/ 34766 w 228600"/>
                <a:gd name="T19" fmla="*/ 348139 h 428625"/>
                <a:gd name="T20" fmla="*/ 66199 w 228600"/>
                <a:gd name="T21" fmla="*/ 309086 h 428625"/>
                <a:gd name="T22" fmla="*/ 57626 w 228600"/>
                <a:gd name="T23" fmla="*/ 331946 h 428625"/>
                <a:gd name="T24" fmla="*/ 25241 w 228600"/>
                <a:gd name="T25" fmla="*/ 306229 h 428625"/>
                <a:gd name="T26" fmla="*/ 57626 w 228600"/>
                <a:gd name="T27" fmla="*/ 321469 h 428625"/>
                <a:gd name="T28" fmla="*/ 40481 w 228600"/>
                <a:gd name="T29" fmla="*/ 322421 h 428625"/>
                <a:gd name="T30" fmla="*/ 37624 w 228600"/>
                <a:gd name="T31" fmla="*/ 285274 h 428625"/>
                <a:gd name="T32" fmla="*/ 70009 w 228600"/>
                <a:gd name="T33" fmla="*/ 293846 h 428625"/>
                <a:gd name="T34" fmla="*/ 63341 w 228600"/>
                <a:gd name="T35" fmla="*/ 274796 h 428625"/>
                <a:gd name="T36" fmla="*/ 74771 w 228600"/>
                <a:gd name="T37" fmla="*/ 272891 h 428625"/>
                <a:gd name="T38" fmla="*/ 60484 w 228600"/>
                <a:gd name="T39" fmla="*/ 283369 h 428625"/>
                <a:gd name="T40" fmla="*/ 36671 w 228600"/>
                <a:gd name="T41" fmla="*/ 274796 h 428625"/>
                <a:gd name="T42" fmla="*/ 45244 w 228600"/>
                <a:gd name="T43" fmla="*/ 238601 h 428625"/>
                <a:gd name="T44" fmla="*/ 98584 w 228600"/>
                <a:gd name="T45" fmla="*/ 216694 h 428625"/>
                <a:gd name="T46" fmla="*/ 56674 w 228600"/>
                <a:gd name="T47" fmla="*/ 234791 h 428625"/>
                <a:gd name="T48" fmla="*/ 75724 w 228600"/>
                <a:gd name="T49" fmla="*/ 192881 h 428625"/>
                <a:gd name="T50" fmla="*/ 102394 w 228600"/>
                <a:gd name="T51" fmla="*/ 181451 h 428625"/>
                <a:gd name="T52" fmla="*/ 105251 w 228600"/>
                <a:gd name="T53" fmla="*/ 190024 h 428625"/>
                <a:gd name="T54" fmla="*/ 89059 w 228600"/>
                <a:gd name="T55" fmla="*/ 202406 h 428625"/>
                <a:gd name="T56" fmla="*/ 85249 w 228600"/>
                <a:gd name="T57" fmla="*/ 182404 h 428625"/>
                <a:gd name="T58" fmla="*/ 93821 w 228600"/>
                <a:gd name="T59" fmla="*/ 191929 h 428625"/>
                <a:gd name="T60" fmla="*/ 101441 w 228600"/>
                <a:gd name="T61" fmla="*/ 191929 h 428625"/>
                <a:gd name="T62" fmla="*/ 113824 w 228600"/>
                <a:gd name="T63" fmla="*/ 179546 h 428625"/>
                <a:gd name="T64" fmla="*/ 93821 w 228600"/>
                <a:gd name="T65" fmla="*/ 153829 h 428625"/>
                <a:gd name="T66" fmla="*/ 101441 w 228600"/>
                <a:gd name="T67" fmla="*/ 164306 h 428625"/>
                <a:gd name="T68" fmla="*/ 92869 w 228600"/>
                <a:gd name="T69" fmla="*/ 131921 h 428625"/>
                <a:gd name="T70" fmla="*/ 138589 w 228600"/>
                <a:gd name="T71" fmla="*/ 134779 h 428625"/>
                <a:gd name="T72" fmla="*/ 124301 w 228600"/>
                <a:gd name="T73" fmla="*/ 159544 h 428625"/>
                <a:gd name="T74" fmla="*/ 136684 w 228600"/>
                <a:gd name="T75" fmla="*/ 129064 h 428625"/>
                <a:gd name="T76" fmla="*/ 143351 w 228600"/>
                <a:gd name="T77" fmla="*/ 103346 h 428625"/>
                <a:gd name="T78" fmla="*/ 141446 w 228600"/>
                <a:gd name="T79" fmla="*/ 111919 h 428625"/>
                <a:gd name="T80" fmla="*/ 128111 w 228600"/>
                <a:gd name="T81" fmla="*/ 117634 h 428625"/>
                <a:gd name="T82" fmla="*/ 151924 w 228600"/>
                <a:gd name="T83" fmla="*/ 90964 h 428625"/>
                <a:gd name="T84" fmla="*/ 164306 w 228600"/>
                <a:gd name="T85" fmla="*/ 91916 h 428625"/>
                <a:gd name="T86" fmla="*/ 148114 w 228600"/>
                <a:gd name="T87" fmla="*/ 97631 h 428625"/>
                <a:gd name="T88" fmla="*/ 128111 w 228600"/>
                <a:gd name="T89" fmla="*/ 82391 h 428625"/>
                <a:gd name="T90" fmla="*/ 134779 w 228600"/>
                <a:gd name="T91" fmla="*/ 65246 h 428625"/>
                <a:gd name="T92" fmla="*/ 143351 w 228600"/>
                <a:gd name="T93" fmla="*/ 71914 h 428625"/>
                <a:gd name="T94" fmla="*/ 190024 w 228600"/>
                <a:gd name="T95" fmla="*/ 60484 h 428625"/>
                <a:gd name="T96" fmla="*/ 166211 w 228600"/>
                <a:gd name="T97" fmla="*/ 52864 h 428625"/>
                <a:gd name="T98" fmla="*/ 154781 w 228600"/>
                <a:gd name="T99" fmla="*/ 57626 h 428625"/>
                <a:gd name="T100" fmla="*/ 171926 w 228600"/>
                <a:gd name="T101" fmla="*/ 40481 h 428625"/>
                <a:gd name="T102" fmla="*/ 207169 w 228600"/>
                <a:gd name="T103" fmla="*/ 43339 h 428625"/>
                <a:gd name="T104" fmla="*/ 211931 w 228600"/>
                <a:gd name="T105" fmla="*/ 32861 h 428625"/>
                <a:gd name="T106" fmla="*/ 180499 w 228600"/>
                <a:gd name="T107" fmla="*/ 29051 h 428625"/>
                <a:gd name="T108" fmla="*/ 214789 w 228600"/>
                <a:gd name="T109" fmla="*/ 25241 h 428625"/>
                <a:gd name="T110" fmla="*/ 208121 w 228600"/>
                <a:gd name="T111" fmla="*/ 52864 h 428625"/>
                <a:gd name="T112" fmla="*/ 203359 w 228600"/>
                <a:gd name="T113" fmla="*/ 33814 h 428625"/>
                <a:gd name="T114" fmla="*/ 188119 w 228600"/>
                <a:gd name="T115" fmla="*/ 27146 h 428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8600" h="428625">
                  <a:moveTo>
                    <a:pt x="34766" y="403384"/>
                  </a:moveTo>
                  <a:lnTo>
                    <a:pt x="37624" y="395764"/>
                  </a:lnTo>
                  <a:cubicBezTo>
                    <a:pt x="42386" y="397669"/>
                    <a:pt x="45244" y="399574"/>
                    <a:pt x="47149" y="402431"/>
                  </a:cubicBezTo>
                  <a:cubicBezTo>
                    <a:pt x="49054" y="405289"/>
                    <a:pt x="50006" y="409099"/>
                    <a:pt x="50006" y="413861"/>
                  </a:cubicBezTo>
                  <a:cubicBezTo>
                    <a:pt x="49054" y="419576"/>
                    <a:pt x="47149" y="423386"/>
                    <a:pt x="43339" y="426244"/>
                  </a:cubicBezTo>
                  <a:cubicBezTo>
                    <a:pt x="39529" y="429101"/>
                    <a:pt x="33814" y="431006"/>
                    <a:pt x="27146" y="430054"/>
                  </a:cubicBezTo>
                  <a:cubicBezTo>
                    <a:pt x="20479" y="429101"/>
                    <a:pt x="14764" y="427196"/>
                    <a:pt x="11906" y="423386"/>
                  </a:cubicBezTo>
                  <a:cubicBezTo>
                    <a:pt x="9049" y="419576"/>
                    <a:pt x="7144" y="414814"/>
                    <a:pt x="7144" y="409099"/>
                  </a:cubicBezTo>
                  <a:cubicBezTo>
                    <a:pt x="8096" y="404336"/>
                    <a:pt x="9049" y="400526"/>
                    <a:pt x="12859" y="396716"/>
                  </a:cubicBezTo>
                  <a:cubicBezTo>
                    <a:pt x="14764" y="394811"/>
                    <a:pt x="17621" y="393859"/>
                    <a:pt x="21431" y="392906"/>
                  </a:cubicBezTo>
                  <a:lnTo>
                    <a:pt x="22384" y="401479"/>
                  </a:lnTo>
                  <a:cubicBezTo>
                    <a:pt x="20479" y="401479"/>
                    <a:pt x="18574" y="402431"/>
                    <a:pt x="17621" y="404336"/>
                  </a:cubicBezTo>
                  <a:cubicBezTo>
                    <a:pt x="15716" y="405289"/>
                    <a:pt x="15716" y="407194"/>
                    <a:pt x="14764" y="410051"/>
                  </a:cubicBezTo>
                  <a:cubicBezTo>
                    <a:pt x="14764" y="412909"/>
                    <a:pt x="15716" y="415766"/>
                    <a:pt x="17621" y="417671"/>
                  </a:cubicBezTo>
                  <a:cubicBezTo>
                    <a:pt x="19526" y="419576"/>
                    <a:pt x="23336" y="420529"/>
                    <a:pt x="28099" y="421481"/>
                  </a:cubicBezTo>
                  <a:cubicBezTo>
                    <a:pt x="32861" y="422434"/>
                    <a:pt x="36671" y="421481"/>
                    <a:pt x="39529" y="419576"/>
                  </a:cubicBezTo>
                  <a:cubicBezTo>
                    <a:pt x="42386" y="417671"/>
                    <a:pt x="43339" y="415766"/>
                    <a:pt x="43339" y="412909"/>
                  </a:cubicBezTo>
                  <a:cubicBezTo>
                    <a:pt x="43339" y="410051"/>
                    <a:pt x="43339" y="408146"/>
                    <a:pt x="41434" y="407194"/>
                  </a:cubicBezTo>
                  <a:cubicBezTo>
                    <a:pt x="39529" y="406241"/>
                    <a:pt x="37624" y="404336"/>
                    <a:pt x="34766" y="403384"/>
                  </a:cubicBezTo>
                  <a:close/>
                  <a:moveTo>
                    <a:pt x="51911" y="382429"/>
                  </a:moveTo>
                  <a:lnTo>
                    <a:pt x="50959" y="390049"/>
                  </a:lnTo>
                  <a:lnTo>
                    <a:pt x="21431" y="385286"/>
                  </a:lnTo>
                  <a:lnTo>
                    <a:pt x="22384" y="378619"/>
                  </a:lnTo>
                  <a:lnTo>
                    <a:pt x="26194" y="379571"/>
                  </a:lnTo>
                  <a:cubicBezTo>
                    <a:pt x="24289" y="377666"/>
                    <a:pt x="23336" y="376714"/>
                    <a:pt x="23336" y="375761"/>
                  </a:cubicBezTo>
                  <a:cubicBezTo>
                    <a:pt x="22384" y="374809"/>
                    <a:pt x="22384" y="372904"/>
                    <a:pt x="22384" y="371951"/>
                  </a:cubicBezTo>
                  <a:cubicBezTo>
                    <a:pt x="22384" y="370046"/>
                    <a:pt x="23336" y="368141"/>
                    <a:pt x="25241" y="367189"/>
                  </a:cubicBezTo>
                  <a:lnTo>
                    <a:pt x="31909" y="370046"/>
                  </a:lnTo>
                  <a:cubicBezTo>
                    <a:pt x="30956" y="370999"/>
                    <a:pt x="30004" y="372904"/>
                    <a:pt x="30004" y="373856"/>
                  </a:cubicBezTo>
                  <a:cubicBezTo>
                    <a:pt x="30004" y="374809"/>
                    <a:pt x="30004" y="375761"/>
                    <a:pt x="30956" y="376714"/>
                  </a:cubicBezTo>
                  <a:cubicBezTo>
                    <a:pt x="31909" y="377666"/>
                    <a:pt x="32861" y="378619"/>
                    <a:pt x="33814" y="378619"/>
                  </a:cubicBezTo>
                  <a:cubicBezTo>
                    <a:pt x="35719" y="379571"/>
                    <a:pt x="38576" y="380524"/>
                    <a:pt x="43339" y="381476"/>
                  </a:cubicBezTo>
                  <a:lnTo>
                    <a:pt x="51911" y="382429"/>
                  </a:lnTo>
                  <a:close/>
                  <a:moveTo>
                    <a:pt x="48101" y="349091"/>
                  </a:moveTo>
                  <a:lnTo>
                    <a:pt x="50959" y="341471"/>
                  </a:lnTo>
                  <a:cubicBezTo>
                    <a:pt x="53816" y="342424"/>
                    <a:pt x="55721" y="345281"/>
                    <a:pt x="56674" y="347186"/>
                  </a:cubicBezTo>
                  <a:cubicBezTo>
                    <a:pt x="57626" y="349091"/>
                    <a:pt x="57626" y="351949"/>
                    <a:pt x="57626" y="355759"/>
                  </a:cubicBezTo>
                  <a:cubicBezTo>
                    <a:pt x="56674" y="360521"/>
                    <a:pt x="53816" y="364331"/>
                    <a:pt x="50006" y="366236"/>
                  </a:cubicBezTo>
                  <a:cubicBezTo>
                    <a:pt x="47149" y="367189"/>
                    <a:pt x="43339" y="368141"/>
                    <a:pt x="39529" y="367189"/>
                  </a:cubicBezTo>
                  <a:cubicBezTo>
                    <a:pt x="34766" y="366236"/>
                    <a:pt x="30956" y="364331"/>
                    <a:pt x="29051" y="361474"/>
                  </a:cubicBezTo>
                  <a:cubicBezTo>
                    <a:pt x="26194" y="358616"/>
                    <a:pt x="26194" y="354806"/>
                    <a:pt x="27146" y="350996"/>
                  </a:cubicBezTo>
                  <a:cubicBezTo>
                    <a:pt x="28099" y="346234"/>
                    <a:pt x="30004" y="343376"/>
                    <a:pt x="33814" y="341471"/>
                  </a:cubicBezTo>
                  <a:cubicBezTo>
                    <a:pt x="36671" y="339566"/>
                    <a:pt x="41434" y="338614"/>
                    <a:pt x="48101" y="340519"/>
                  </a:cubicBezTo>
                  <a:lnTo>
                    <a:pt x="44291" y="359569"/>
                  </a:lnTo>
                  <a:cubicBezTo>
                    <a:pt x="47149" y="360521"/>
                    <a:pt x="49054" y="359569"/>
                    <a:pt x="50006" y="358616"/>
                  </a:cubicBezTo>
                  <a:cubicBezTo>
                    <a:pt x="51911" y="357664"/>
                    <a:pt x="52864" y="356711"/>
                    <a:pt x="52864" y="354806"/>
                  </a:cubicBezTo>
                  <a:cubicBezTo>
                    <a:pt x="52864" y="353854"/>
                    <a:pt x="52864" y="352901"/>
                    <a:pt x="52864" y="351949"/>
                  </a:cubicBezTo>
                  <a:cubicBezTo>
                    <a:pt x="50006" y="350044"/>
                    <a:pt x="50006" y="350044"/>
                    <a:pt x="48101" y="349091"/>
                  </a:cubicBezTo>
                  <a:close/>
                  <a:moveTo>
                    <a:pt x="40481" y="347186"/>
                  </a:moveTo>
                  <a:cubicBezTo>
                    <a:pt x="38576" y="346234"/>
                    <a:pt x="36671" y="347186"/>
                    <a:pt x="34766" y="348139"/>
                  </a:cubicBezTo>
                  <a:cubicBezTo>
                    <a:pt x="33814" y="349091"/>
                    <a:pt x="32861" y="350044"/>
                    <a:pt x="31909" y="351949"/>
                  </a:cubicBezTo>
                  <a:cubicBezTo>
                    <a:pt x="30956" y="353854"/>
                    <a:pt x="31909" y="354806"/>
                    <a:pt x="32861" y="356711"/>
                  </a:cubicBezTo>
                  <a:cubicBezTo>
                    <a:pt x="33814" y="357664"/>
                    <a:pt x="35719" y="358616"/>
                    <a:pt x="37624" y="359569"/>
                  </a:cubicBezTo>
                  <a:lnTo>
                    <a:pt x="40481" y="347186"/>
                  </a:lnTo>
                  <a:close/>
                  <a:moveTo>
                    <a:pt x="66199" y="309086"/>
                  </a:moveTo>
                  <a:lnTo>
                    <a:pt x="64294" y="315754"/>
                  </a:lnTo>
                  <a:lnTo>
                    <a:pt x="60484" y="314801"/>
                  </a:lnTo>
                  <a:cubicBezTo>
                    <a:pt x="61436" y="315754"/>
                    <a:pt x="62389" y="317659"/>
                    <a:pt x="63341" y="319564"/>
                  </a:cubicBezTo>
                  <a:cubicBezTo>
                    <a:pt x="63341" y="321469"/>
                    <a:pt x="63341" y="323374"/>
                    <a:pt x="63341" y="324326"/>
                  </a:cubicBezTo>
                  <a:cubicBezTo>
                    <a:pt x="62389" y="327184"/>
                    <a:pt x="60484" y="330041"/>
                    <a:pt x="57626" y="331946"/>
                  </a:cubicBezTo>
                  <a:cubicBezTo>
                    <a:pt x="54769" y="333851"/>
                    <a:pt x="50006" y="333851"/>
                    <a:pt x="45244" y="332899"/>
                  </a:cubicBezTo>
                  <a:cubicBezTo>
                    <a:pt x="40481" y="331946"/>
                    <a:pt x="36671" y="330041"/>
                    <a:pt x="34766" y="326231"/>
                  </a:cubicBezTo>
                  <a:cubicBezTo>
                    <a:pt x="32861" y="323374"/>
                    <a:pt x="31909" y="320516"/>
                    <a:pt x="32861" y="316706"/>
                  </a:cubicBezTo>
                  <a:cubicBezTo>
                    <a:pt x="33814" y="313849"/>
                    <a:pt x="35719" y="310991"/>
                    <a:pt x="39529" y="309086"/>
                  </a:cubicBezTo>
                  <a:lnTo>
                    <a:pt x="25241" y="306229"/>
                  </a:lnTo>
                  <a:lnTo>
                    <a:pt x="27146" y="298609"/>
                  </a:lnTo>
                  <a:lnTo>
                    <a:pt x="66199" y="309086"/>
                  </a:lnTo>
                  <a:close/>
                  <a:moveTo>
                    <a:pt x="46196" y="326231"/>
                  </a:moveTo>
                  <a:cubicBezTo>
                    <a:pt x="49054" y="327184"/>
                    <a:pt x="51911" y="327184"/>
                    <a:pt x="52864" y="326231"/>
                  </a:cubicBezTo>
                  <a:cubicBezTo>
                    <a:pt x="54769" y="325279"/>
                    <a:pt x="56674" y="324326"/>
                    <a:pt x="57626" y="321469"/>
                  </a:cubicBezTo>
                  <a:cubicBezTo>
                    <a:pt x="57626" y="319564"/>
                    <a:pt x="57626" y="317659"/>
                    <a:pt x="56674" y="316706"/>
                  </a:cubicBezTo>
                  <a:cubicBezTo>
                    <a:pt x="55721" y="315754"/>
                    <a:pt x="53816" y="313849"/>
                    <a:pt x="50006" y="313849"/>
                  </a:cubicBezTo>
                  <a:cubicBezTo>
                    <a:pt x="47149" y="312896"/>
                    <a:pt x="44291" y="312896"/>
                    <a:pt x="42386" y="313849"/>
                  </a:cubicBezTo>
                  <a:cubicBezTo>
                    <a:pt x="40481" y="314801"/>
                    <a:pt x="39529" y="315754"/>
                    <a:pt x="39529" y="317659"/>
                  </a:cubicBezTo>
                  <a:cubicBezTo>
                    <a:pt x="38576" y="319564"/>
                    <a:pt x="39529" y="321469"/>
                    <a:pt x="40481" y="322421"/>
                  </a:cubicBezTo>
                  <a:cubicBezTo>
                    <a:pt x="41434" y="324326"/>
                    <a:pt x="43339" y="325279"/>
                    <a:pt x="46196" y="326231"/>
                  </a:cubicBezTo>
                  <a:close/>
                  <a:moveTo>
                    <a:pt x="35719" y="292894"/>
                  </a:moveTo>
                  <a:lnTo>
                    <a:pt x="29051" y="290989"/>
                  </a:lnTo>
                  <a:lnTo>
                    <a:pt x="30956" y="283369"/>
                  </a:lnTo>
                  <a:lnTo>
                    <a:pt x="37624" y="285274"/>
                  </a:lnTo>
                  <a:lnTo>
                    <a:pt x="35719" y="292894"/>
                  </a:lnTo>
                  <a:close/>
                  <a:moveTo>
                    <a:pt x="68104" y="301466"/>
                  </a:moveTo>
                  <a:lnTo>
                    <a:pt x="39529" y="292894"/>
                  </a:lnTo>
                  <a:lnTo>
                    <a:pt x="41434" y="285274"/>
                  </a:lnTo>
                  <a:lnTo>
                    <a:pt x="70009" y="293846"/>
                  </a:lnTo>
                  <a:lnTo>
                    <a:pt x="68104" y="301466"/>
                  </a:lnTo>
                  <a:close/>
                  <a:moveTo>
                    <a:pt x="48101" y="264319"/>
                  </a:moveTo>
                  <a:lnTo>
                    <a:pt x="53816" y="266224"/>
                  </a:lnTo>
                  <a:lnTo>
                    <a:pt x="51911" y="270986"/>
                  </a:lnTo>
                  <a:lnTo>
                    <a:pt x="63341" y="274796"/>
                  </a:lnTo>
                  <a:cubicBezTo>
                    <a:pt x="66199" y="275749"/>
                    <a:pt x="67151" y="275749"/>
                    <a:pt x="67151" y="275749"/>
                  </a:cubicBezTo>
                  <a:cubicBezTo>
                    <a:pt x="68104" y="275749"/>
                    <a:pt x="68104" y="275749"/>
                    <a:pt x="68104" y="275749"/>
                  </a:cubicBezTo>
                  <a:cubicBezTo>
                    <a:pt x="69056" y="275749"/>
                    <a:pt x="69056" y="274796"/>
                    <a:pt x="69056" y="274796"/>
                  </a:cubicBezTo>
                  <a:cubicBezTo>
                    <a:pt x="69056" y="273844"/>
                    <a:pt x="69056" y="272891"/>
                    <a:pt x="69056" y="271939"/>
                  </a:cubicBezTo>
                  <a:lnTo>
                    <a:pt x="74771" y="272891"/>
                  </a:lnTo>
                  <a:cubicBezTo>
                    <a:pt x="74771" y="274796"/>
                    <a:pt x="74771" y="276701"/>
                    <a:pt x="73819" y="279559"/>
                  </a:cubicBezTo>
                  <a:cubicBezTo>
                    <a:pt x="73819" y="280511"/>
                    <a:pt x="72866" y="282416"/>
                    <a:pt x="71914" y="283369"/>
                  </a:cubicBezTo>
                  <a:cubicBezTo>
                    <a:pt x="70961" y="284321"/>
                    <a:pt x="70009" y="285274"/>
                    <a:pt x="69056" y="285274"/>
                  </a:cubicBezTo>
                  <a:cubicBezTo>
                    <a:pt x="68104" y="285274"/>
                    <a:pt x="67151" y="285274"/>
                    <a:pt x="66199" y="285274"/>
                  </a:cubicBezTo>
                  <a:cubicBezTo>
                    <a:pt x="65246" y="285274"/>
                    <a:pt x="63341" y="284321"/>
                    <a:pt x="60484" y="283369"/>
                  </a:cubicBezTo>
                  <a:lnTo>
                    <a:pt x="48101" y="279559"/>
                  </a:lnTo>
                  <a:lnTo>
                    <a:pt x="47149" y="282416"/>
                  </a:lnTo>
                  <a:lnTo>
                    <a:pt x="41434" y="280511"/>
                  </a:lnTo>
                  <a:lnTo>
                    <a:pt x="42386" y="276701"/>
                  </a:lnTo>
                  <a:lnTo>
                    <a:pt x="36671" y="274796"/>
                  </a:lnTo>
                  <a:lnTo>
                    <a:pt x="34766" y="266224"/>
                  </a:lnTo>
                  <a:lnTo>
                    <a:pt x="45244" y="269081"/>
                  </a:lnTo>
                  <a:lnTo>
                    <a:pt x="48101" y="264319"/>
                  </a:lnTo>
                  <a:close/>
                  <a:moveTo>
                    <a:pt x="83344" y="252889"/>
                  </a:moveTo>
                  <a:lnTo>
                    <a:pt x="45244" y="238601"/>
                  </a:lnTo>
                  <a:lnTo>
                    <a:pt x="50006" y="227171"/>
                  </a:lnTo>
                  <a:lnTo>
                    <a:pt x="79534" y="230029"/>
                  </a:lnTo>
                  <a:lnTo>
                    <a:pt x="55721" y="212884"/>
                  </a:lnTo>
                  <a:lnTo>
                    <a:pt x="60484" y="201454"/>
                  </a:lnTo>
                  <a:lnTo>
                    <a:pt x="98584" y="216694"/>
                  </a:lnTo>
                  <a:lnTo>
                    <a:pt x="95726" y="223361"/>
                  </a:lnTo>
                  <a:lnTo>
                    <a:pt x="65246" y="211931"/>
                  </a:lnTo>
                  <a:lnTo>
                    <a:pt x="92869" y="230981"/>
                  </a:lnTo>
                  <a:lnTo>
                    <a:pt x="90011" y="238601"/>
                  </a:lnTo>
                  <a:lnTo>
                    <a:pt x="56674" y="234791"/>
                  </a:lnTo>
                  <a:lnTo>
                    <a:pt x="87154" y="246221"/>
                  </a:lnTo>
                  <a:lnTo>
                    <a:pt x="83344" y="252889"/>
                  </a:lnTo>
                  <a:close/>
                  <a:moveTo>
                    <a:pt x="84296" y="193834"/>
                  </a:moveTo>
                  <a:lnTo>
                    <a:pt x="79534" y="199549"/>
                  </a:lnTo>
                  <a:cubicBezTo>
                    <a:pt x="77629" y="197644"/>
                    <a:pt x="75724" y="195739"/>
                    <a:pt x="75724" y="192881"/>
                  </a:cubicBezTo>
                  <a:cubicBezTo>
                    <a:pt x="75724" y="190024"/>
                    <a:pt x="75724" y="187166"/>
                    <a:pt x="77629" y="184309"/>
                  </a:cubicBezTo>
                  <a:cubicBezTo>
                    <a:pt x="79534" y="181451"/>
                    <a:pt x="80486" y="179546"/>
                    <a:pt x="82391" y="177641"/>
                  </a:cubicBezTo>
                  <a:cubicBezTo>
                    <a:pt x="83344" y="176689"/>
                    <a:pt x="85249" y="175736"/>
                    <a:pt x="87154" y="175736"/>
                  </a:cubicBezTo>
                  <a:cubicBezTo>
                    <a:pt x="89059" y="175736"/>
                    <a:pt x="90964" y="176689"/>
                    <a:pt x="93821" y="177641"/>
                  </a:cubicBezTo>
                  <a:lnTo>
                    <a:pt x="102394" y="181451"/>
                  </a:lnTo>
                  <a:cubicBezTo>
                    <a:pt x="104299" y="182404"/>
                    <a:pt x="106204" y="183356"/>
                    <a:pt x="108109" y="183356"/>
                  </a:cubicBezTo>
                  <a:cubicBezTo>
                    <a:pt x="109061" y="183356"/>
                    <a:pt x="110966" y="184309"/>
                    <a:pt x="111919" y="183356"/>
                  </a:cubicBezTo>
                  <a:lnTo>
                    <a:pt x="109061" y="190024"/>
                  </a:lnTo>
                  <a:cubicBezTo>
                    <a:pt x="108109" y="190024"/>
                    <a:pt x="108109" y="190024"/>
                    <a:pt x="106204" y="190024"/>
                  </a:cubicBezTo>
                  <a:cubicBezTo>
                    <a:pt x="105251" y="190024"/>
                    <a:pt x="105251" y="190024"/>
                    <a:pt x="105251" y="190024"/>
                  </a:cubicBezTo>
                  <a:cubicBezTo>
                    <a:pt x="106204" y="191929"/>
                    <a:pt x="106204" y="193834"/>
                    <a:pt x="106204" y="194786"/>
                  </a:cubicBezTo>
                  <a:cubicBezTo>
                    <a:pt x="106204" y="196691"/>
                    <a:pt x="106204" y="197644"/>
                    <a:pt x="105251" y="199549"/>
                  </a:cubicBezTo>
                  <a:cubicBezTo>
                    <a:pt x="104299" y="202406"/>
                    <a:pt x="102394" y="204311"/>
                    <a:pt x="99536" y="205264"/>
                  </a:cubicBezTo>
                  <a:cubicBezTo>
                    <a:pt x="97631" y="206216"/>
                    <a:pt x="94774" y="206216"/>
                    <a:pt x="92869" y="205264"/>
                  </a:cubicBezTo>
                  <a:cubicBezTo>
                    <a:pt x="91916" y="204311"/>
                    <a:pt x="90011" y="203359"/>
                    <a:pt x="89059" y="202406"/>
                  </a:cubicBezTo>
                  <a:cubicBezTo>
                    <a:pt x="88106" y="201454"/>
                    <a:pt x="88106" y="199549"/>
                    <a:pt x="88106" y="197644"/>
                  </a:cubicBezTo>
                  <a:cubicBezTo>
                    <a:pt x="88106" y="195739"/>
                    <a:pt x="88106" y="193834"/>
                    <a:pt x="89059" y="190976"/>
                  </a:cubicBezTo>
                  <a:cubicBezTo>
                    <a:pt x="90011" y="187166"/>
                    <a:pt x="90011" y="184309"/>
                    <a:pt x="90011" y="183356"/>
                  </a:cubicBezTo>
                  <a:lnTo>
                    <a:pt x="89059" y="182404"/>
                  </a:lnTo>
                  <a:cubicBezTo>
                    <a:pt x="88106" y="181451"/>
                    <a:pt x="86201" y="181451"/>
                    <a:pt x="85249" y="182404"/>
                  </a:cubicBezTo>
                  <a:cubicBezTo>
                    <a:pt x="84296" y="183356"/>
                    <a:pt x="83344" y="184309"/>
                    <a:pt x="82391" y="186214"/>
                  </a:cubicBezTo>
                  <a:cubicBezTo>
                    <a:pt x="81439" y="187166"/>
                    <a:pt x="81439" y="188119"/>
                    <a:pt x="81439" y="189071"/>
                  </a:cubicBezTo>
                  <a:cubicBezTo>
                    <a:pt x="83344" y="191929"/>
                    <a:pt x="83344" y="192881"/>
                    <a:pt x="84296" y="193834"/>
                  </a:cubicBezTo>
                  <a:close/>
                  <a:moveTo>
                    <a:pt x="94774" y="187166"/>
                  </a:moveTo>
                  <a:cubicBezTo>
                    <a:pt x="94774" y="188119"/>
                    <a:pt x="93821" y="190024"/>
                    <a:pt x="93821" y="191929"/>
                  </a:cubicBezTo>
                  <a:cubicBezTo>
                    <a:pt x="92869" y="194786"/>
                    <a:pt x="92869" y="195739"/>
                    <a:pt x="92869" y="196691"/>
                  </a:cubicBezTo>
                  <a:cubicBezTo>
                    <a:pt x="92869" y="197644"/>
                    <a:pt x="93821" y="198596"/>
                    <a:pt x="94774" y="199549"/>
                  </a:cubicBezTo>
                  <a:cubicBezTo>
                    <a:pt x="95726" y="200501"/>
                    <a:pt x="96679" y="200501"/>
                    <a:pt x="97631" y="199549"/>
                  </a:cubicBezTo>
                  <a:cubicBezTo>
                    <a:pt x="98584" y="198596"/>
                    <a:pt x="99536" y="198596"/>
                    <a:pt x="100489" y="196691"/>
                  </a:cubicBezTo>
                  <a:cubicBezTo>
                    <a:pt x="101441" y="195739"/>
                    <a:pt x="101441" y="193834"/>
                    <a:pt x="101441" y="191929"/>
                  </a:cubicBezTo>
                  <a:cubicBezTo>
                    <a:pt x="101441" y="190976"/>
                    <a:pt x="100489" y="190024"/>
                    <a:pt x="99536" y="189071"/>
                  </a:cubicBezTo>
                  <a:cubicBezTo>
                    <a:pt x="98584" y="188119"/>
                    <a:pt x="97631" y="188119"/>
                    <a:pt x="96679" y="187166"/>
                  </a:cubicBezTo>
                  <a:lnTo>
                    <a:pt x="94774" y="187166"/>
                  </a:lnTo>
                  <a:close/>
                  <a:moveTo>
                    <a:pt x="117634" y="171926"/>
                  </a:moveTo>
                  <a:lnTo>
                    <a:pt x="113824" y="179546"/>
                  </a:lnTo>
                  <a:lnTo>
                    <a:pt x="87154" y="166211"/>
                  </a:lnTo>
                  <a:lnTo>
                    <a:pt x="90964" y="159544"/>
                  </a:lnTo>
                  <a:lnTo>
                    <a:pt x="94774" y="161449"/>
                  </a:lnTo>
                  <a:cubicBezTo>
                    <a:pt x="93821" y="159544"/>
                    <a:pt x="92869" y="157639"/>
                    <a:pt x="92869" y="156686"/>
                  </a:cubicBezTo>
                  <a:cubicBezTo>
                    <a:pt x="92869" y="155734"/>
                    <a:pt x="92869" y="154781"/>
                    <a:pt x="93821" y="153829"/>
                  </a:cubicBezTo>
                  <a:cubicBezTo>
                    <a:pt x="94774" y="151924"/>
                    <a:pt x="95726" y="150971"/>
                    <a:pt x="97631" y="150019"/>
                  </a:cubicBezTo>
                  <a:lnTo>
                    <a:pt x="102394" y="155734"/>
                  </a:lnTo>
                  <a:cubicBezTo>
                    <a:pt x="101441" y="156686"/>
                    <a:pt x="99536" y="157639"/>
                    <a:pt x="99536" y="158591"/>
                  </a:cubicBezTo>
                  <a:cubicBezTo>
                    <a:pt x="98584" y="159544"/>
                    <a:pt x="98584" y="160496"/>
                    <a:pt x="99536" y="161449"/>
                  </a:cubicBezTo>
                  <a:cubicBezTo>
                    <a:pt x="99536" y="162401"/>
                    <a:pt x="100489" y="163354"/>
                    <a:pt x="101441" y="164306"/>
                  </a:cubicBezTo>
                  <a:cubicBezTo>
                    <a:pt x="102394" y="165259"/>
                    <a:pt x="105251" y="167164"/>
                    <a:pt x="110014" y="169069"/>
                  </a:cubicBezTo>
                  <a:lnTo>
                    <a:pt x="117634" y="171926"/>
                  </a:lnTo>
                  <a:close/>
                  <a:moveTo>
                    <a:pt x="124301" y="159544"/>
                  </a:moveTo>
                  <a:lnTo>
                    <a:pt x="89059" y="138589"/>
                  </a:lnTo>
                  <a:lnTo>
                    <a:pt x="92869" y="131921"/>
                  </a:lnTo>
                  <a:lnTo>
                    <a:pt x="111919" y="142399"/>
                  </a:lnTo>
                  <a:lnTo>
                    <a:pt x="107156" y="129064"/>
                  </a:lnTo>
                  <a:lnTo>
                    <a:pt x="111919" y="120491"/>
                  </a:lnTo>
                  <a:lnTo>
                    <a:pt x="116681" y="134779"/>
                  </a:lnTo>
                  <a:lnTo>
                    <a:pt x="138589" y="134779"/>
                  </a:lnTo>
                  <a:lnTo>
                    <a:pt x="134779" y="142399"/>
                  </a:lnTo>
                  <a:lnTo>
                    <a:pt x="119539" y="142399"/>
                  </a:lnTo>
                  <a:lnTo>
                    <a:pt x="121444" y="147161"/>
                  </a:lnTo>
                  <a:lnTo>
                    <a:pt x="130016" y="151924"/>
                  </a:lnTo>
                  <a:lnTo>
                    <a:pt x="124301" y="159544"/>
                  </a:lnTo>
                  <a:close/>
                  <a:moveTo>
                    <a:pt x="141446" y="111919"/>
                  </a:moveTo>
                  <a:lnTo>
                    <a:pt x="147161" y="106204"/>
                  </a:lnTo>
                  <a:cubicBezTo>
                    <a:pt x="149066" y="109061"/>
                    <a:pt x="150019" y="110966"/>
                    <a:pt x="150019" y="113824"/>
                  </a:cubicBezTo>
                  <a:cubicBezTo>
                    <a:pt x="150019" y="116681"/>
                    <a:pt x="149066" y="118586"/>
                    <a:pt x="147161" y="122396"/>
                  </a:cubicBezTo>
                  <a:cubicBezTo>
                    <a:pt x="144304" y="127159"/>
                    <a:pt x="140494" y="129064"/>
                    <a:pt x="136684" y="129064"/>
                  </a:cubicBezTo>
                  <a:cubicBezTo>
                    <a:pt x="132874" y="129064"/>
                    <a:pt x="130016" y="128111"/>
                    <a:pt x="126206" y="126206"/>
                  </a:cubicBezTo>
                  <a:cubicBezTo>
                    <a:pt x="121444" y="123349"/>
                    <a:pt x="119539" y="120491"/>
                    <a:pt x="118586" y="116681"/>
                  </a:cubicBezTo>
                  <a:cubicBezTo>
                    <a:pt x="117634" y="112871"/>
                    <a:pt x="117634" y="109061"/>
                    <a:pt x="120491" y="106204"/>
                  </a:cubicBezTo>
                  <a:cubicBezTo>
                    <a:pt x="123349" y="102394"/>
                    <a:pt x="126206" y="100489"/>
                    <a:pt x="130016" y="99536"/>
                  </a:cubicBezTo>
                  <a:cubicBezTo>
                    <a:pt x="133826" y="98584"/>
                    <a:pt x="138589" y="100489"/>
                    <a:pt x="143351" y="103346"/>
                  </a:cubicBezTo>
                  <a:lnTo>
                    <a:pt x="132874" y="119539"/>
                  </a:lnTo>
                  <a:cubicBezTo>
                    <a:pt x="134779" y="120491"/>
                    <a:pt x="136684" y="121444"/>
                    <a:pt x="138589" y="120491"/>
                  </a:cubicBezTo>
                  <a:cubicBezTo>
                    <a:pt x="140494" y="120491"/>
                    <a:pt x="141446" y="119539"/>
                    <a:pt x="142399" y="117634"/>
                  </a:cubicBezTo>
                  <a:cubicBezTo>
                    <a:pt x="143351" y="116681"/>
                    <a:pt x="143351" y="115729"/>
                    <a:pt x="143351" y="114776"/>
                  </a:cubicBezTo>
                  <a:cubicBezTo>
                    <a:pt x="143351" y="113824"/>
                    <a:pt x="142399" y="112871"/>
                    <a:pt x="141446" y="111919"/>
                  </a:cubicBezTo>
                  <a:close/>
                  <a:moveTo>
                    <a:pt x="134779" y="107156"/>
                  </a:moveTo>
                  <a:cubicBezTo>
                    <a:pt x="132874" y="106204"/>
                    <a:pt x="130969" y="105251"/>
                    <a:pt x="130016" y="106204"/>
                  </a:cubicBezTo>
                  <a:cubicBezTo>
                    <a:pt x="128111" y="106204"/>
                    <a:pt x="127159" y="107156"/>
                    <a:pt x="126206" y="109061"/>
                  </a:cubicBezTo>
                  <a:cubicBezTo>
                    <a:pt x="125254" y="110966"/>
                    <a:pt x="125254" y="111919"/>
                    <a:pt x="125254" y="113824"/>
                  </a:cubicBezTo>
                  <a:cubicBezTo>
                    <a:pt x="125254" y="115729"/>
                    <a:pt x="126206" y="116681"/>
                    <a:pt x="128111" y="117634"/>
                  </a:cubicBezTo>
                  <a:lnTo>
                    <a:pt x="134779" y="107156"/>
                  </a:lnTo>
                  <a:close/>
                  <a:moveTo>
                    <a:pt x="140494" y="75724"/>
                  </a:moveTo>
                  <a:lnTo>
                    <a:pt x="145256" y="79534"/>
                  </a:lnTo>
                  <a:lnTo>
                    <a:pt x="142399" y="84296"/>
                  </a:lnTo>
                  <a:lnTo>
                    <a:pt x="151924" y="90964"/>
                  </a:lnTo>
                  <a:cubicBezTo>
                    <a:pt x="153829" y="91916"/>
                    <a:pt x="154781" y="92869"/>
                    <a:pt x="155734" y="92869"/>
                  </a:cubicBezTo>
                  <a:cubicBezTo>
                    <a:pt x="155734" y="92869"/>
                    <a:pt x="156686" y="92869"/>
                    <a:pt x="156686" y="92869"/>
                  </a:cubicBezTo>
                  <a:cubicBezTo>
                    <a:pt x="157639" y="92869"/>
                    <a:pt x="157639" y="92869"/>
                    <a:pt x="157639" y="91916"/>
                  </a:cubicBezTo>
                  <a:cubicBezTo>
                    <a:pt x="158591" y="90964"/>
                    <a:pt x="158591" y="90011"/>
                    <a:pt x="158591" y="89059"/>
                  </a:cubicBezTo>
                  <a:lnTo>
                    <a:pt x="164306" y="91916"/>
                  </a:lnTo>
                  <a:cubicBezTo>
                    <a:pt x="163354" y="93821"/>
                    <a:pt x="163354" y="95726"/>
                    <a:pt x="161449" y="97631"/>
                  </a:cubicBezTo>
                  <a:cubicBezTo>
                    <a:pt x="160496" y="98584"/>
                    <a:pt x="159544" y="99536"/>
                    <a:pt x="158591" y="100489"/>
                  </a:cubicBezTo>
                  <a:cubicBezTo>
                    <a:pt x="157639" y="101441"/>
                    <a:pt x="156686" y="101441"/>
                    <a:pt x="155734" y="101441"/>
                  </a:cubicBezTo>
                  <a:cubicBezTo>
                    <a:pt x="154781" y="101441"/>
                    <a:pt x="153829" y="101441"/>
                    <a:pt x="152876" y="100489"/>
                  </a:cubicBezTo>
                  <a:cubicBezTo>
                    <a:pt x="151924" y="99536"/>
                    <a:pt x="150019" y="99536"/>
                    <a:pt x="148114" y="97631"/>
                  </a:cubicBezTo>
                  <a:lnTo>
                    <a:pt x="137636" y="90011"/>
                  </a:lnTo>
                  <a:lnTo>
                    <a:pt x="135731" y="92869"/>
                  </a:lnTo>
                  <a:lnTo>
                    <a:pt x="130969" y="89059"/>
                  </a:lnTo>
                  <a:lnTo>
                    <a:pt x="132874" y="86201"/>
                  </a:lnTo>
                  <a:lnTo>
                    <a:pt x="128111" y="82391"/>
                  </a:lnTo>
                  <a:lnTo>
                    <a:pt x="129064" y="73819"/>
                  </a:lnTo>
                  <a:lnTo>
                    <a:pt x="137636" y="79534"/>
                  </a:lnTo>
                  <a:lnTo>
                    <a:pt x="140494" y="75724"/>
                  </a:lnTo>
                  <a:close/>
                  <a:moveTo>
                    <a:pt x="140494" y="69056"/>
                  </a:moveTo>
                  <a:lnTo>
                    <a:pt x="134779" y="65246"/>
                  </a:lnTo>
                  <a:lnTo>
                    <a:pt x="139541" y="58579"/>
                  </a:lnTo>
                  <a:lnTo>
                    <a:pt x="145256" y="63341"/>
                  </a:lnTo>
                  <a:lnTo>
                    <a:pt x="140494" y="69056"/>
                  </a:lnTo>
                  <a:close/>
                  <a:moveTo>
                    <a:pt x="168116" y="89059"/>
                  </a:moveTo>
                  <a:lnTo>
                    <a:pt x="143351" y="71914"/>
                  </a:lnTo>
                  <a:lnTo>
                    <a:pt x="148114" y="65246"/>
                  </a:lnTo>
                  <a:lnTo>
                    <a:pt x="171926" y="82391"/>
                  </a:lnTo>
                  <a:lnTo>
                    <a:pt x="168116" y="89059"/>
                  </a:lnTo>
                  <a:close/>
                  <a:moveTo>
                    <a:pt x="194786" y="54769"/>
                  </a:moveTo>
                  <a:lnTo>
                    <a:pt x="190024" y="60484"/>
                  </a:lnTo>
                  <a:lnTo>
                    <a:pt x="177641" y="50959"/>
                  </a:lnTo>
                  <a:cubicBezTo>
                    <a:pt x="174784" y="49054"/>
                    <a:pt x="173831" y="48101"/>
                    <a:pt x="172879" y="47149"/>
                  </a:cubicBezTo>
                  <a:cubicBezTo>
                    <a:pt x="171926" y="47149"/>
                    <a:pt x="170974" y="47149"/>
                    <a:pt x="170021" y="47149"/>
                  </a:cubicBezTo>
                  <a:cubicBezTo>
                    <a:pt x="169069" y="47149"/>
                    <a:pt x="168116" y="48101"/>
                    <a:pt x="167164" y="49054"/>
                  </a:cubicBezTo>
                  <a:cubicBezTo>
                    <a:pt x="166211" y="50006"/>
                    <a:pt x="166211" y="50959"/>
                    <a:pt x="166211" y="52864"/>
                  </a:cubicBezTo>
                  <a:cubicBezTo>
                    <a:pt x="166211" y="54769"/>
                    <a:pt x="166211" y="55721"/>
                    <a:pt x="167164" y="56674"/>
                  </a:cubicBezTo>
                  <a:cubicBezTo>
                    <a:pt x="168116" y="57626"/>
                    <a:pt x="170021" y="59531"/>
                    <a:pt x="171926" y="61436"/>
                  </a:cubicBezTo>
                  <a:lnTo>
                    <a:pt x="182404" y="70009"/>
                  </a:lnTo>
                  <a:lnTo>
                    <a:pt x="177641" y="76676"/>
                  </a:lnTo>
                  <a:lnTo>
                    <a:pt x="154781" y="57626"/>
                  </a:lnTo>
                  <a:lnTo>
                    <a:pt x="159544" y="51911"/>
                  </a:lnTo>
                  <a:lnTo>
                    <a:pt x="162401" y="54769"/>
                  </a:lnTo>
                  <a:cubicBezTo>
                    <a:pt x="161449" y="50006"/>
                    <a:pt x="162401" y="47149"/>
                    <a:pt x="164306" y="44291"/>
                  </a:cubicBezTo>
                  <a:cubicBezTo>
                    <a:pt x="165259" y="43339"/>
                    <a:pt x="167164" y="41434"/>
                    <a:pt x="168116" y="41434"/>
                  </a:cubicBezTo>
                  <a:cubicBezTo>
                    <a:pt x="169069" y="40481"/>
                    <a:pt x="170974" y="40481"/>
                    <a:pt x="171926" y="40481"/>
                  </a:cubicBezTo>
                  <a:cubicBezTo>
                    <a:pt x="172879" y="40481"/>
                    <a:pt x="174784" y="40481"/>
                    <a:pt x="175736" y="41434"/>
                  </a:cubicBezTo>
                  <a:cubicBezTo>
                    <a:pt x="176689" y="42386"/>
                    <a:pt x="178594" y="43339"/>
                    <a:pt x="180499" y="44291"/>
                  </a:cubicBezTo>
                  <a:lnTo>
                    <a:pt x="194786" y="54769"/>
                  </a:lnTo>
                  <a:close/>
                  <a:moveTo>
                    <a:pt x="200501" y="50006"/>
                  </a:moveTo>
                  <a:lnTo>
                    <a:pt x="207169" y="43339"/>
                  </a:lnTo>
                  <a:cubicBezTo>
                    <a:pt x="208121" y="44291"/>
                    <a:pt x="209074" y="44291"/>
                    <a:pt x="210026" y="44291"/>
                  </a:cubicBezTo>
                  <a:cubicBezTo>
                    <a:pt x="210979" y="44291"/>
                    <a:pt x="211931" y="43339"/>
                    <a:pt x="212884" y="42386"/>
                  </a:cubicBezTo>
                  <a:cubicBezTo>
                    <a:pt x="213836" y="40481"/>
                    <a:pt x="214789" y="39529"/>
                    <a:pt x="215741" y="38576"/>
                  </a:cubicBezTo>
                  <a:cubicBezTo>
                    <a:pt x="215741" y="37624"/>
                    <a:pt x="215741" y="36671"/>
                    <a:pt x="214789" y="35719"/>
                  </a:cubicBezTo>
                  <a:cubicBezTo>
                    <a:pt x="214789" y="34766"/>
                    <a:pt x="213836" y="33814"/>
                    <a:pt x="211931" y="32861"/>
                  </a:cubicBezTo>
                  <a:lnTo>
                    <a:pt x="209074" y="30004"/>
                  </a:lnTo>
                  <a:cubicBezTo>
                    <a:pt x="210026" y="33814"/>
                    <a:pt x="209074" y="37624"/>
                    <a:pt x="207169" y="40481"/>
                  </a:cubicBezTo>
                  <a:cubicBezTo>
                    <a:pt x="204311" y="43339"/>
                    <a:pt x="201454" y="45244"/>
                    <a:pt x="196691" y="44291"/>
                  </a:cubicBezTo>
                  <a:cubicBezTo>
                    <a:pt x="193834" y="43339"/>
                    <a:pt x="190024" y="42386"/>
                    <a:pt x="187166" y="39529"/>
                  </a:cubicBezTo>
                  <a:cubicBezTo>
                    <a:pt x="183356" y="36671"/>
                    <a:pt x="181451" y="32861"/>
                    <a:pt x="180499" y="29051"/>
                  </a:cubicBezTo>
                  <a:cubicBezTo>
                    <a:pt x="180499" y="25241"/>
                    <a:pt x="181451" y="22384"/>
                    <a:pt x="183356" y="19526"/>
                  </a:cubicBezTo>
                  <a:cubicBezTo>
                    <a:pt x="186214" y="16669"/>
                    <a:pt x="189071" y="15716"/>
                    <a:pt x="192881" y="15716"/>
                  </a:cubicBezTo>
                  <a:lnTo>
                    <a:pt x="190024" y="12859"/>
                  </a:lnTo>
                  <a:lnTo>
                    <a:pt x="194786" y="7144"/>
                  </a:lnTo>
                  <a:lnTo>
                    <a:pt x="214789" y="25241"/>
                  </a:lnTo>
                  <a:cubicBezTo>
                    <a:pt x="217646" y="27146"/>
                    <a:pt x="219551" y="29051"/>
                    <a:pt x="220504" y="30956"/>
                  </a:cubicBezTo>
                  <a:cubicBezTo>
                    <a:pt x="221456" y="32861"/>
                    <a:pt x="221456" y="33814"/>
                    <a:pt x="221456" y="35719"/>
                  </a:cubicBezTo>
                  <a:cubicBezTo>
                    <a:pt x="221456" y="36671"/>
                    <a:pt x="221456" y="38576"/>
                    <a:pt x="220504" y="40481"/>
                  </a:cubicBezTo>
                  <a:cubicBezTo>
                    <a:pt x="219551" y="42386"/>
                    <a:pt x="218599" y="44291"/>
                    <a:pt x="216694" y="46196"/>
                  </a:cubicBezTo>
                  <a:cubicBezTo>
                    <a:pt x="213836" y="50006"/>
                    <a:pt x="210026" y="51911"/>
                    <a:pt x="208121" y="52864"/>
                  </a:cubicBezTo>
                  <a:cubicBezTo>
                    <a:pt x="205264" y="52864"/>
                    <a:pt x="203359" y="51911"/>
                    <a:pt x="200501" y="50006"/>
                  </a:cubicBezTo>
                  <a:cubicBezTo>
                    <a:pt x="200501" y="50006"/>
                    <a:pt x="200501" y="50006"/>
                    <a:pt x="200501" y="50006"/>
                  </a:cubicBezTo>
                  <a:close/>
                  <a:moveTo>
                    <a:pt x="191929" y="32861"/>
                  </a:moveTo>
                  <a:cubicBezTo>
                    <a:pt x="194786" y="34766"/>
                    <a:pt x="196691" y="35719"/>
                    <a:pt x="198596" y="35719"/>
                  </a:cubicBezTo>
                  <a:cubicBezTo>
                    <a:pt x="200501" y="35719"/>
                    <a:pt x="202406" y="34766"/>
                    <a:pt x="203359" y="33814"/>
                  </a:cubicBezTo>
                  <a:cubicBezTo>
                    <a:pt x="204311" y="32861"/>
                    <a:pt x="205264" y="30956"/>
                    <a:pt x="204311" y="29051"/>
                  </a:cubicBezTo>
                  <a:cubicBezTo>
                    <a:pt x="204311" y="27146"/>
                    <a:pt x="203359" y="25241"/>
                    <a:pt x="200501" y="23336"/>
                  </a:cubicBezTo>
                  <a:cubicBezTo>
                    <a:pt x="198596" y="21431"/>
                    <a:pt x="195739" y="20479"/>
                    <a:pt x="193834" y="20479"/>
                  </a:cubicBezTo>
                  <a:cubicBezTo>
                    <a:pt x="191929" y="20479"/>
                    <a:pt x="190024" y="21431"/>
                    <a:pt x="189071" y="22384"/>
                  </a:cubicBezTo>
                  <a:cubicBezTo>
                    <a:pt x="188119" y="23336"/>
                    <a:pt x="187166" y="25241"/>
                    <a:pt x="188119" y="27146"/>
                  </a:cubicBezTo>
                  <a:cubicBezTo>
                    <a:pt x="188119" y="29051"/>
                    <a:pt x="189071" y="30956"/>
                    <a:pt x="191929" y="32861"/>
                  </a:cubicBezTo>
                  <a:close/>
                </a:path>
              </a:pathLst>
            </a:custGeom>
            <a:solidFill>
              <a:srgbClr val="245A69"/>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40" name="Freeform: Shape 2383">
              <a:extLst>
                <a:ext uri="{FF2B5EF4-FFF2-40B4-BE49-F238E27FC236}">
                  <a16:creationId xmlns:a16="http://schemas.microsoft.com/office/drawing/2014/main" id="{B09F5ED2-5A21-7340-93A5-72814DCF77E8}"/>
                </a:ext>
              </a:extLst>
            </p:cNvPr>
            <p:cNvSpPr>
              <a:spLocks/>
            </p:cNvSpPr>
            <p:nvPr/>
          </p:nvSpPr>
          <p:spPr bwMode="auto">
            <a:xfrm>
              <a:off x="2484438" y="4051300"/>
              <a:ext cx="369887" cy="598488"/>
            </a:xfrm>
            <a:custGeom>
              <a:avLst/>
              <a:gdLst>
                <a:gd name="T0" fmla="*/ 14764 w 123825"/>
                <a:gd name="T1" fmla="*/ 160496 h 200025"/>
                <a:gd name="T2" fmla="*/ 25241 w 123825"/>
                <a:gd name="T3" fmla="*/ 184309 h 200025"/>
                <a:gd name="T4" fmla="*/ 31909 w 123825"/>
                <a:gd name="T5" fmla="*/ 186214 h 200025"/>
                <a:gd name="T6" fmla="*/ 39529 w 123825"/>
                <a:gd name="T7" fmla="*/ 153829 h 200025"/>
                <a:gd name="T8" fmla="*/ 31909 w 123825"/>
                <a:gd name="T9" fmla="*/ 145256 h 200025"/>
                <a:gd name="T10" fmla="*/ 47149 w 123825"/>
                <a:gd name="T11" fmla="*/ 137636 h 200025"/>
                <a:gd name="T12" fmla="*/ 66199 w 123825"/>
                <a:gd name="T13" fmla="*/ 142399 h 200025"/>
                <a:gd name="T14" fmla="*/ 59531 w 123825"/>
                <a:gd name="T15" fmla="*/ 150019 h 200025"/>
                <a:gd name="T16" fmla="*/ 54769 w 123825"/>
                <a:gd name="T17" fmla="*/ 165259 h 200025"/>
                <a:gd name="T18" fmla="*/ 42386 w 123825"/>
                <a:gd name="T19" fmla="*/ 158591 h 200025"/>
                <a:gd name="T20" fmla="*/ 42386 w 123825"/>
                <a:gd name="T21" fmla="*/ 144304 h 200025"/>
                <a:gd name="T22" fmla="*/ 35719 w 123825"/>
                <a:gd name="T23" fmla="*/ 151924 h 200025"/>
                <a:gd name="T24" fmla="*/ 48101 w 123825"/>
                <a:gd name="T25" fmla="*/ 150019 h 200025"/>
                <a:gd name="T26" fmla="*/ 52864 w 123825"/>
                <a:gd name="T27" fmla="*/ 157639 h 200025"/>
                <a:gd name="T28" fmla="*/ 52864 w 123825"/>
                <a:gd name="T29" fmla="*/ 147161 h 200025"/>
                <a:gd name="T30" fmla="*/ 55721 w 123825"/>
                <a:gd name="T31" fmla="*/ 110966 h 200025"/>
                <a:gd name="T32" fmla="*/ 49054 w 123825"/>
                <a:gd name="T33" fmla="*/ 118586 h 200025"/>
                <a:gd name="T34" fmla="*/ 66199 w 123825"/>
                <a:gd name="T35" fmla="*/ 120491 h 200025"/>
                <a:gd name="T36" fmla="*/ 67151 w 123825"/>
                <a:gd name="T37" fmla="*/ 106204 h 200025"/>
                <a:gd name="T38" fmla="*/ 64294 w 123825"/>
                <a:gd name="T39" fmla="*/ 130969 h 200025"/>
                <a:gd name="T40" fmla="*/ 43339 w 123825"/>
                <a:gd name="T41" fmla="*/ 110014 h 200025"/>
                <a:gd name="T42" fmla="*/ 49054 w 123825"/>
                <a:gd name="T43" fmla="*/ 91916 h 200025"/>
                <a:gd name="T44" fmla="*/ 51911 w 123825"/>
                <a:gd name="T45" fmla="*/ 84296 h 200025"/>
                <a:gd name="T46" fmla="*/ 52864 w 123825"/>
                <a:gd name="T47" fmla="*/ 93821 h 200025"/>
                <a:gd name="T48" fmla="*/ 79534 w 123825"/>
                <a:gd name="T49" fmla="*/ 106204 h 200025"/>
                <a:gd name="T50" fmla="*/ 52864 w 123825"/>
                <a:gd name="T51" fmla="*/ 66199 h 200025"/>
                <a:gd name="T52" fmla="*/ 63341 w 123825"/>
                <a:gd name="T53" fmla="*/ 61436 h 200025"/>
                <a:gd name="T54" fmla="*/ 67151 w 123825"/>
                <a:gd name="T55" fmla="*/ 54769 h 200025"/>
                <a:gd name="T56" fmla="*/ 67151 w 123825"/>
                <a:gd name="T57" fmla="*/ 63341 h 200025"/>
                <a:gd name="T58" fmla="*/ 93821 w 123825"/>
                <a:gd name="T59" fmla="*/ 76676 h 200025"/>
                <a:gd name="T60" fmla="*/ 83344 w 123825"/>
                <a:gd name="T61" fmla="*/ 44291 h 200025"/>
                <a:gd name="T62" fmla="*/ 98584 w 123825"/>
                <a:gd name="T63" fmla="*/ 51911 h 200025"/>
                <a:gd name="T64" fmla="*/ 106204 w 123825"/>
                <a:gd name="T65" fmla="*/ 50959 h 200025"/>
                <a:gd name="T66" fmla="*/ 98584 w 123825"/>
                <a:gd name="T67" fmla="*/ 60484 h 200025"/>
                <a:gd name="T68" fmla="*/ 79534 w 123825"/>
                <a:gd name="T69" fmla="*/ 50959 h 200025"/>
                <a:gd name="T70" fmla="*/ 73819 w 123825"/>
                <a:gd name="T71" fmla="*/ 48101 h 200025"/>
                <a:gd name="T72" fmla="*/ 77629 w 123825"/>
                <a:gd name="T73" fmla="*/ 40481 h 200025"/>
                <a:gd name="T74" fmla="*/ 87154 w 123825"/>
                <a:gd name="T75" fmla="*/ 26194 h 200025"/>
                <a:gd name="T76" fmla="*/ 99536 w 123825"/>
                <a:gd name="T77" fmla="*/ 7144 h 200025"/>
                <a:gd name="T78" fmla="*/ 124301 w 123825"/>
                <a:gd name="T79" fmla="*/ 39529 h 200025"/>
                <a:gd name="T80" fmla="*/ 122396 w 123825"/>
                <a:gd name="T81" fmla="*/ 49054 h 200025"/>
                <a:gd name="T82" fmla="*/ 115729 w 123825"/>
                <a:gd name="T83" fmla="*/ 47149 h 200025"/>
                <a:gd name="T84" fmla="*/ 82391 w 123825"/>
                <a:gd name="T85" fmla="*/ 32861 h 200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825" h="200025">
                  <a:moveTo>
                    <a:pt x="46196" y="199549"/>
                  </a:moveTo>
                  <a:lnTo>
                    <a:pt x="7144" y="188119"/>
                  </a:lnTo>
                  <a:lnTo>
                    <a:pt x="14764" y="160496"/>
                  </a:lnTo>
                  <a:lnTo>
                    <a:pt x="21431" y="162401"/>
                  </a:lnTo>
                  <a:lnTo>
                    <a:pt x="15716" y="181451"/>
                  </a:lnTo>
                  <a:lnTo>
                    <a:pt x="25241" y="184309"/>
                  </a:lnTo>
                  <a:lnTo>
                    <a:pt x="30004" y="168116"/>
                  </a:lnTo>
                  <a:lnTo>
                    <a:pt x="36671" y="170021"/>
                  </a:lnTo>
                  <a:lnTo>
                    <a:pt x="31909" y="186214"/>
                  </a:lnTo>
                  <a:lnTo>
                    <a:pt x="49054" y="190976"/>
                  </a:lnTo>
                  <a:lnTo>
                    <a:pt x="46196" y="199549"/>
                  </a:lnTo>
                  <a:close/>
                  <a:moveTo>
                    <a:pt x="39529" y="153829"/>
                  </a:moveTo>
                  <a:lnTo>
                    <a:pt x="35719" y="160496"/>
                  </a:lnTo>
                  <a:cubicBezTo>
                    <a:pt x="32861" y="158591"/>
                    <a:pt x="31909" y="156686"/>
                    <a:pt x="30956" y="153829"/>
                  </a:cubicBezTo>
                  <a:cubicBezTo>
                    <a:pt x="30004" y="151924"/>
                    <a:pt x="30956" y="149066"/>
                    <a:pt x="31909" y="145256"/>
                  </a:cubicBezTo>
                  <a:cubicBezTo>
                    <a:pt x="32861" y="141446"/>
                    <a:pt x="34766" y="139541"/>
                    <a:pt x="35719" y="138589"/>
                  </a:cubicBezTo>
                  <a:cubicBezTo>
                    <a:pt x="36671" y="137636"/>
                    <a:pt x="38576" y="136684"/>
                    <a:pt x="40481" y="135731"/>
                  </a:cubicBezTo>
                  <a:cubicBezTo>
                    <a:pt x="41434" y="135731"/>
                    <a:pt x="44291" y="135731"/>
                    <a:pt x="47149" y="137636"/>
                  </a:cubicBezTo>
                  <a:lnTo>
                    <a:pt x="55721" y="140494"/>
                  </a:lnTo>
                  <a:cubicBezTo>
                    <a:pt x="58579" y="141446"/>
                    <a:pt x="60484" y="141446"/>
                    <a:pt x="61436" y="142399"/>
                  </a:cubicBezTo>
                  <a:cubicBezTo>
                    <a:pt x="62389" y="142399"/>
                    <a:pt x="64294" y="142399"/>
                    <a:pt x="66199" y="142399"/>
                  </a:cubicBezTo>
                  <a:lnTo>
                    <a:pt x="63341" y="150019"/>
                  </a:lnTo>
                  <a:cubicBezTo>
                    <a:pt x="62389" y="150019"/>
                    <a:pt x="62389" y="150019"/>
                    <a:pt x="60484" y="150019"/>
                  </a:cubicBezTo>
                  <a:cubicBezTo>
                    <a:pt x="59531" y="150019"/>
                    <a:pt x="59531" y="150019"/>
                    <a:pt x="59531" y="150019"/>
                  </a:cubicBezTo>
                  <a:cubicBezTo>
                    <a:pt x="60484" y="151924"/>
                    <a:pt x="60484" y="153829"/>
                    <a:pt x="60484" y="154781"/>
                  </a:cubicBezTo>
                  <a:cubicBezTo>
                    <a:pt x="60484" y="156686"/>
                    <a:pt x="60484" y="157639"/>
                    <a:pt x="59531" y="159544"/>
                  </a:cubicBezTo>
                  <a:cubicBezTo>
                    <a:pt x="58579" y="162401"/>
                    <a:pt x="56674" y="164306"/>
                    <a:pt x="54769" y="165259"/>
                  </a:cubicBezTo>
                  <a:cubicBezTo>
                    <a:pt x="52864" y="166211"/>
                    <a:pt x="50006" y="166211"/>
                    <a:pt x="48101" y="165259"/>
                  </a:cubicBezTo>
                  <a:cubicBezTo>
                    <a:pt x="46196" y="164306"/>
                    <a:pt x="45244" y="164306"/>
                    <a:pt x="44291" y="162401"/>
                  </a:cubicBezTo>
                  <a:cubicBezTo>
                    <a:pt x="43339" y="161449"/>
                    <a:pt x="42386" y="159544"/>
                    <a:pt x="42386" y="158591"/>
                  </a:cubicBezTo>
                  <a:cubicBezTo>
                    <a:pt x="42386" y="156686"/>
                    <a:pt x="42386" y="154781"/>
                    <a:pt x="42386" y="151924"/>
                  </a:cubicBezTo>
                  <a:cubicBezTo>
                    <a:pt x="43339" y="148114"/>
                    <a:pt x="43339" y="145256"/>
                    <a:pt x="43339" y="144304"/>
                  </a:cubicBezTo>
                  <a:lnTo>
                    <a:pt x="42386" y="144304"/>
                  </a:lnTo>
                  <a:cubicBezTo>
                    <a:pt x="40481" y="143351"/>
                    <a:pt x="39529" y="143351"/>
                    <a:pt x="38576" y="144304"/>
                  </a:cubicBezTo>
                  <a:cubicBezTo>
                    <a:pt x="37624" y="144304"/>
                    <a:pt x="36671" y="146209"/>
                    <a:pt x="35719" y="148114"/>
                  </a:cubicBezTo>
                  <a:cubicBezTo>
                    <a:pt x="34766" y="149066"/>
                    <a:pt x="34766" y="150971"/>
                    <a:pt x="35719" y="151924"/>
                  </a:cubicBezTo>
                  <a:cubicBezTo>
                    <a:pt x="37624" y="151924"/>
                    <a:pt x="37624" y="152876"/>
                    <a:pt x="39529" y="153829"/>
                  </a:cubicBezTo>
                  <a:close/>
                  <a:moveTo>
                    <a:pt x="49054" y="145256"/>
                  </a:moveTo>
                  <a:cubicBezTo>
                    <a:pt x="49054" y="146209"/>
                    <a:pt x="49054" y="148114"/>
                    <a:pt x="48101" y="150019"/>
                  </a:cubicBezTo>
                  <a:cubicBezTo>
                    <a:pt x="48101" y="151924"/>
                    <a:pt x="48101" y="153829"/>
                    <a:pt x="48101" y="154781"/>
                  </a:cubicBezTo>
                  <a:cubicBezTo>
                    <a:pt x="49054" y="155734"/>
                    <a:pt x="49054" y="156686"/>
                    <a:pt x="50006" y="157639"/>
                  </a:cubicBezTo>
                  <a:cubicBezTo>
                    <a:pt x="50959" y="157639"/>
                    <a:pt x="51911" y="157639"/>
                    <a:pt x="52864" y="157639"/>
                  </a:cubicBezTo>
                  <a:cubicBezTo>
                    <a:pt x="53816" y="157639"/>
                    <a:pt x="54769" y="156686"/>
                    <a:pt x="54769" y="154781"/>
                  </a:cubicBezTo>
                  <a:cubicBezTo>
                    <a:pt x="55721" y="153829"/>
                    <a:pt x="55721" y="151924"/>
                    <a:pt x="54769" y="150019"/>
                  </a:cubicBezTo>
                  <a:cubicBezTo>
                    <a:pt x="54769" y="149066"/>
                    <a:pt x="53816" y="148114"/>
                    <a:pt x="52864" y="147161"/>
                  </a:cubicBezTo>
                  <a:cubicBezTo>
                    <a:pt x="51911" y="147161"/>
                    <a:pt x="50959" y="146209"/>
                    <a:pt x="49054" y="145256"/>
                  </a:cubicBezTo>
                  <a:close/>
                  <a:moveTo>
                    <a:pt x="57626" y="103346"/>
                  </a:moveTo>
                  <a:lnTo>
                    <a:pt x="55721" y="110966"/>
                  </a:lnTo>
                  <a:cubicBezTo>
                    <a:pt x="53816" y="110014"/>
                    <a:pt x="52864" y="110966"/>
                    <a:pt x="51911" y="110966"/>
                  </a:cubicBezTo>
                  <a:cubicBezTo>
                    <a:pt x="50959" y="111919"/>
                    <a:pt x="50006" y="111919"/>
                    <a:pt x="49054" y="113824"/>
                  </a:cubicBezTo>
                  <a:cubicBezTo>
                    <a:pt x="48101" y="115729"/>
                    <a:pt x="48101" y="117634"/>
                    <a:pt x="49054" y="118586"/>
                  </a:cubicBezTo>
                  <a:cubicBezTo>
                    <a:pt x="50006" y="120491"/>
                    <a:pt x="51911" y="121444"/>
                    <a:pt x="54769" y="123349"/>
                  </a:cubicBezTo>
                  <a:cubicBezTo>
                    <a:pt x="57626" y="124301"/>
                    <a:pt x="60484" y="125254"/>
                    <a:pt x="62389" y="124301"/>
                  </a:cubicBezTo>
                  <a:cubicBezTo>
                    <a:pt x="64294" y="123349"/>
                    <a:pt x="65246" y="122396"/>
                    <a:pt x="66199" y="120491"/>
                  </a:cubicBezTo>
                  <a:cubicBezTo>
                    <a:pt x="67151" y="119539"/>
                    <a:pt x="67151" y="117634"/>
                    <a:pt x="66199" y="116681"/>
                  </a:cubicBezTo>
                  <a:cubicBezTo>
                    <a:pt x="65246" y="115729"/>
                    <a:pt x="64294" y="113824"/>
                    <a:pt x="63341" y="112871"/>
                  </a:cubicBezTo>
                  <a:lnTo>
                    <a:pt x="67151" y="106204"/>
                  </a:lnTo>
                  <a:cubicBezTo>
                    <a:pt x="70009" y="108109"/>
                    <a:pt x="71914" y="110966"/>
                    <a:pt x="72866" y="113824"/>
                  </a:cubicBezTo>
                  <a:cubicBezTo>
                    <a:pt x="73819" y="116681"/>
                    <a:pt x="73819" y="119539"/>
                    <a:pt x="71914" y="123349"/>
                  </a:cubicBezTo>
                  <a:cubicBezTo>
                    <a:pt x="70009" y="127159"/>
                    <a:pt x="67151" y="130016"/>
                    <a:pt x="64294" y="130969"/>
                  </a:cubicBezTo>
                  <a:cubicBezTo>
                    <a:pt x="60484" y="131921"/>
                    <a:pt x="56674" y="131921"/>
                    <a:pt x="51911" y="130016"/>
                  </a:cubicBezTo>
                  <a:cubicBezTo>
                    <a:pt x="47149" y="128111"/>
                    <a:pt x="44291" y="125254"/>
                    <a:pt x="42386" y="121444"/>
                  </a:cubicBezTo>
                  <a:cubicBezTo>
                    <a:pt x="41434" y="118586"/>
                    <a:pt x="41434" y="114776"/>
                    <a:pt x="43339" y="110014"/>
                  </a:cubicBezTo>
                  <a:cubicBezTo>
                    <a:pt x="44291" y="106204"/>
                    <a:pt x="46196" y="104299"/>
                    <a:pt x="49054" y="103346"/>
                  </a:cubicBezTo>
                  <a:cubicBezTo>
                    <a:pt x="51911" y="103346"/>
                    <a:pt x="54769" y="103346"/>
                    <a:pt x="57626" y="103346"/>
                  </a:cubicBezTo>
                  <a:close/>
                  <a:moveTo>
                    <a:pt x="49054" y="91916"/>
                  </a:moveTo>
                  <a:lnTo>
                    <a:pt x="42386" y="89059"/>
                  </a:lnTo>
                  <a:lnTo>
                    <a:pt x="45244" y="81439"/>
                  </a:lnTo>
                  <a:lnTo>
                    <a:pt x="51911" y="84296"/>
                  </a:lnTo>
                  <a:lnTo>
                    <a:pt x="49054" y="91916"/>
                  </a:lnTo>
                  <a:close/>
                  <a:moveTo>
                    <a:pt x="79534" y="106204"/>
                  </a:moveTo>
                  <a:lnTo>
                    <a:pt x="52864" y="93821"/>
                  </a:lnTo>
                  <a:lnTo>
                    <a:pt x="55721" y="87154"/>
                  </a:lnTo>
                  <a:lnTo>
                    <a:pt x="82391" y="99536"/>
                  </a:lnTo>
                  <a:lnTo>
                    <a:pt x="79534" y="106204"/>
                  </a:lnTo>
                  <a:close/>
                  <a:moveTo>
                    <a:pt x="86201" y="91916"/>
                  </a:moveTo>
                  <a:lnTo>
                    <a:pt x="49054" y="72866"/>
                  </a:lnTo>
                  <a:lnTo>
                    <a:pt x="52864" y="66199"/>
                  </a:lnTo>
                  <a:lnTo>
                    <a:pt x="90011" y="85249"/>
                  </a:lnTo>
                  <a:lnTo>
                    <a:pt x="86201" y="91916"/>
                  </a:lnTo>
                  <a:close/>
                  <a:moveTo>
                    <a:pt x="63341" y="61436"/>
                  </a:moveTo>
                  <a:lnTo>
                    <a:pt x="56674" y="58579"/>
                  </a:lnTo>
                  <a:lnTo>
                    <a:pt x="60484" y="51911"/>
                  </a:lnTo>
                  <a:lnTo>
                    <a:pt x="67151" y="54769"/>
                  </a:lnTo>
                  <a:lnTo>
                    <a:pt x="63341" y="61436"/>
                  </a:lnTo>
                  <a:close/>
                  <a:moveTo>
                    <a:pt x="93821" y="76676"/>
                  </a:moveTo>
                  <a:lnTo>
                    <a:pt x="67151" y="63341"/>
                  </a:lnTo>
                  <a:lnTo>
                    <a:pt x="70961" y="56674"/>
                  </a:lnTo>
                  <a:lnTo>
                    <a:pt x="97631" y="70009"/>
                  </a:lnTo>
                  <a:lnTo>
                    <a:pt x="93821" y="76676"/>
                  </a:lnTo>
                  <a:close/>
                  <a:moveTo>
                    <a:pt x="80486" y="36671"/>
                  </a:moveTo>
                  <a:lnTo>
                    <a:pt x="86201" y="39529"/>
                  </a:lnTo>
                  <a:lnTo>
                    <a:pt x="83344" y="44291"/>
                  </a:lnTo>
                  <a:lnTo>
                    <a:pt x="93821" y="50006"/>
                  </a:lnTo>
                  <a:cubicBezTo>
                    <a:pt x="95726" y="50959"/>
                    <a:pt x="97631" y="51911"/>
                    <a:pt x="97631" y="51911"/>
                  </a:cubicBezTo>
                  <a:cubicBezTo>
                    <a:pt x="98584" y="51911"/>
                    <a:pt x="98584" y="51911"/>
                    <a:pt x="98584" y="51911"/>
                  </a:cubicBezTo>
                  <a:cubicBezTo>
                    <a:pt x="98584" y="51911"/>
                    <a:pt x="99536" y="50959"/>
                    <a:pt x="99536" y="50959"/>
                  </a:cubicBezTo>
                  <a:cubicBezTo>
                    <a:pt x="99536" y="50006"/>
                    <a:pt x="100489" y="49054"/>
                    <a:pt x="100489" y="48101"/>
                  </a:cubicBezTo>
                  <a:lnTo>
                    <a:pt x="106204" y="50959"/>
                  </a:lnTo>
                  <a:cubicBezTo>
                    <a:pt x="106204" y="52864"/>
                    <a:pt x="105251" y="54769"/>
                    <a:pt x="104299" y="56674"/>
                  </a:cubicBezTo>
                  <a:cubicBezTo>
                    <a:pt x="103346" y="57626"/>
                    <a:pt x="103346" y="59531"/>
                    <a:pt x="101441" y="59531"/>
                  </a:cubicBezTo>
                  <a:cubicBezTo>
                    <a:pt x="100489" y="60484"/>
                    <a:pt x="99536" y="60484"/>
                    <a:pt x="98584" y="60484"/>
                  </a:cubicBezTo>
                  <a:cubicBezTo>
                    <a:pt x="97631" y="60484"/>
                    <a:pt x="96679" y="60484"/>
                    <a:pt x="95726" y="60484"/>
                  </a:cubicBezTo>
                  <a:cubicBezTo>
                    <a:pt x="94774" y="60484"/>
                    <a:pt x="92869" y="59531"/>
                    <a:pt x="90964" y="57626"/>
                  </a:cubicBezTo>
                  <a:lnTo>
                    <a:pt x="79534" y="50959"/>
                  </a:lnTo>
                  <a:lnTo>
                    <a:pt x="77629" y="53816"/>
                  </a:lnTo>
                  <a:lnTo>
                    <a:pt x="71914" y="50959"/>
                  </a:lnTo>
                  <a:lnTo>
                    <a:pt x="73819" y="48101"/>
                  </a:lnTo>
                  <a:lnTo>
                    <a:pt x="69056" y="45244"/>
                  </a:lnTo>
                  <a:lnTo>
                    <a:pt x="68104" y="35719"/>
                  </a:lnTo>
                  <a:lnTo>
                    <a:pt x="77629" y="40481"/>
                  </a:lnTo>
                  <a:lnTo>
                    <a:pt x="80486" y="36671"/>
                  </a:lnTo>
                  <a:close/>
                  <a:moveTo>
                    <a:pt x="82391" y="32861"/>
                  </a:moveTo>
                  <a:lnTo>
                    <a:pt x="87154" y="26194"/>
                  </a:lnTo>
                  <a:lnTo>
                    <a:pt x="109061" y="30956"/>
                  </a:lnTo>
                  <a:lnTo>
                    <a:pt x="94774" y="13811"/>
                  </a:lnTo>
                  <a:lnTo>
                    <a:pt x="99536" y="7144"/>
                  </a:lnTo>
                  <a:lnTo>
                    <a:pt x="118586" y="30956"/>
                  </a:lnTo>
                  <a:lnTo>
                    <a:pt x="121444" y="35719"/>
                  </a:lnTo>
                  <a:cubicBezTo>
                    <a:pt x="122396" y="37624"/>
                    <a:pt x="123349" y="38576"/>
                    <a:pt x="124301" y="39529"/>
                  </a:cubicBezTo>
                  <a:cubicBezTo>
                    <a:pt x="125254" y="40481"/>
                    <a:pt x="125254" y="41434"/>
                    <a:pt x="125254" y="42386"/>
                  </a:cubicBezTo>
                  <a:cubicBezTo>
                    <a:pt x="125254" y="43339"/>
                    <a:pt x="125254" y="44291"/>
                    <a:pt x="124301" y="45244"/>
                  </a:cubicBezTo>
                  <a:cubicBezTo>
                    <a:pt x="124301" y="46196"/>
                    <a:pt x="123349" y="48101"/>
                    <a:pt x="122396" y="49054"/>
                  </a:cubicBezTo>
                  <a:cubicBezTo>
                    <a:pt x="121444" y="50006"/>
                    <a:pt x="120491" y="51911"/>
                    <a:pt x="119539" y="52864"/>
                  </a:cubicBezTo>
                  <a:lnTo>
                    <a:pt x="113824" y="50006"/>
                  </a:lnTo>
                  <a:cubicBezTo>
                    <a:pt x="114776" y="49054"/>
                    <a:pt x="114776" y="48101"/>
                    <a:pt x="115729" y="47149"/>
                  </a:cubicBezTo>
                  <a:cubicBezTo>
                    <a:pt x="116681" y="45244"/>
                    <a:pt x="116681" y="44291"/>
                    <a:pt x="116681" y="42386"/>
                  </a:cubicBezTo>
                  <a:cubicBezTo>
                    <a:pt x="116681" y="41434"/>
                    <a:pt x="115729" y="39529"/>
                    <a:pt x="113824" y="38576"/>
                  </a:cubicBezTo>
                  <a:lnTo>
                    <a:pt x="82391" y="32861"/>
                  </a:lnTo>
                  <a:close/>
                </a:path>
              </a:pathLst>
            </a:custGeom>
            <a:solidFill>
              <a:srgbClr val="245A69"/>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41" name="Freeform: Shape 2384">
              <a:extLst>
                <a:ext uri="{FF2B5EF4-FFF2-40B4-BE49-F238E27FC236}">
                  <a16:creationId xmlns:a16="http://schemas.microsoft.com/office/drawing/2014/main" id="{FEE610BD-1641-8044-8619-32D05A656B0C}"/>
                </a:ext>
              </a:extLst>
            </p:cNvPr>
            <p:cNvSpPr>
              <a:spLocks/>
            </p:cNvSpPr>
            <p:nvPr/>
          </p:nvSpPr>
          <p:spPr bwMode="auto">
            <a:xfrm>
              <a:off x="688975" y="3743325"/>
              <a:ext cx="798513" cy="1397000"/>
            </a:xfrm>
            <a:custGeom>
              <a:avLst/>
              <a:gdLst>
                <a:gd name="T0" fmla="*/ 64001 w 266700"/>
                <a:gd name="T1" fmla="*/ 4133222 h 466725"/>
                <a:gd name="T2" fmla="*/ 985602 w 266700"/>
                <a:gd name="T3" fmla="*/ 63983 h 466725"/>
                <a:gd name="T4" fmla="*/ 2350934 w 266700"/>
                <a:gd name="T5" fmla="*/ 678211 h 466725"/>
                <a:gd name="T6" fmla="*/ 1557331 w 266700"/>
                <a:gd name="T7" fmla="*/ 4167345 h 466725"/>
                <a:gd name="T8" fmla="*/ 64001 w 266700"/>
                <a:gd name="T9" fmla="*/ 4133222 h 466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700" h="466725">
                  <a:moveTo>
                    <a:pt x="7144" y="461486"/>
                  </a:moveTo>
                  <a:cubicBezTo>
                    <a:pt x="13811" y="300514"/>
                    <a:pt x="50006" y="147161"/>
                    <a:pt x="110014" y="7144"/>
                  </a:cubicBezTo>
                  <a:lnTo>
                    <a:pt x="262414" y="75724"/>
                  </a:lnTo>
                  <a:cubicBezTo>
                    <a:pt x="210979" y="195739"/>
                    <a:pt x="179546" y="327184"/>
                    <a:pt x="173831" y="465296"/>
                  </a:cubicBezTo>
                  <a:lnTo>
                    <a:pt x="7144" y="461486"/>
                  </a:lnTo>
                  <a:close/>
                </a:path>
              </a:pathLst>
            </a:custGeom>
            <a:solidFill>
              <a:srgbClr val="FBD077"/>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42" name="Freeform: Shape 2385">
              <a:extLst>
                <a:ext uri="{FF2B5EF4-FFF2-40B4-BE49-F238E27FC236}">
                  <a16:creationId xmlns:a16="http://schemas.microsoft.com/office/drawing/2014/main" id="{B805379C-0942-7440-9D67-A970E07438F0}"/>
                </a:ext>
              </a:extLst>
            </p:cNvPr>
            <p:cNvSpPr>
              <a:spLocks/>
            </p:cNvSpPr>
            <p:nvPr/>
          </p:nvSpPr>
          <p:spPr bwMode="auto">
            <a:xfrm>
              <a:off x="896938" y="3883025"/>
              <a:ext cx="398462" cy="1196975"/>
            </a:xfrm>
            <a:custGeom>
              <a:avLst/>
              <a:gdLst>
                <a:gd name="T0" fmla="*/ 22384 w 133350"/>
                <a:gd name="T1" fmla="*/ 374809 h 400050"/>
                <a:gd name="T2" fmla="*/ 12859 w 133350"/>
                <a:gd name="T3" fmla="*/ 390049 h 400050"/>
                <a:gd name="T4" fmla="*/ 13811 w 133350"/>
                <a:gd name="T5" fmla="*/ 383381 h 400050"/>
                <a:gd name="T6" fmla="*/ 38576 w 133350"/>
                <a:gd name="T7" fmla="*/ 368141 h 400050"/>
                <a:gd name="T8" fmla="*/ 34766 w 133350"/>
                <a:gd name="T9" fmla="*/ 363379 h 400050"/>
                <a:gd name="T10" fmla="*/ 39529 w 133350"/>
                <a:gd name="T11" fmla="*/ 350996 h 400050"/>
                <a:gd name="T12" fmla="*/ 24289 w 133350"/>
                <a:gd name="T13" fmla="*/ 328136 h 400050"/>
                <a:gd name="T14" fmla="*/ 38576 w 133350"/>
                <a:gd name="T15" fmla="*/ 348139 h 400050"/>
                <a:gd name="T16" fmla="*/ 23336 w 133350"/>
                <a:gd name="T17" fmla="*/ 336709 h 400050"/>
                <a:gd name="T18" fmla="*/ 41434 w 133350"/>
                <a:gd name="T19" fmla="*/ 325279 h 400050"/>
                <a:gd name="T20" fmla="*/ 22384 w 133350"/>
                <a:gd name="T21" fmla="*/ 312896 h 400050"/>
                <a:gd name="T22" fmla="*/ 28099 w 133350"/>
                <a:gd name="T23" fmla="*/ 295751 h 400050"/>
                <a:gd name="T24" fmla="*/ 38576 w 133350"/>
                <a:gd name="T25" fmla="*/ 288131 h 400050"/>
                <a:gd name="T26" fmla="*/ 25241 w 133350"/>
                <a:gd name="T27" fmla="*/ 290036 h 400050"/>
                <a:gd name="T28" fmla="*/ 42386 w 133350"/>
                <a:gd name="T29" fmla="*/ 258604 h 400050"/>
                <a:gd name="T30" fmla="*/ 21431 w 133350"/>
                <a:gd name="T31" fmla="*/ 267176 h 400050"/>
                <a:gd name="T32" fmla="*/ 26194 w 133350"/>
                <a:gd name="T33" fmla="*/ 265271 h 400050"/>
                <a:gd name="T34" fmla="*/ 49054 w 133350"/>
                <a:gd name="T35" fmla="*/ 252889 h 400050"/>
                <a:gd name="T36" fmla="*/ 53816 w 133350"/>
                <a:gd name="T37" fmla="*/ 237649 h 400050"/>
                <a:gd name="T38" fmla="*/ 46196 w 133350"/>
                <a:gd name="T39" fmla="*/ 231934 h 400050"/>
                <a:gd name="T40" fmla="*/ 38576 w 133350"/>
                <a:gd name="T41" fmla="*/ 238601 h 400050"/>
                <a:gd name="T42" fmla="*/ 43339 w 133350"/>
                <a:gd name="T43" fmla="*/ 216694 h 400050"/>
                <a:gd name="T44" fmla="*/ 51911 w 133350"/>
                <a:gd name="T45" fmla="*/ 216694 h 400050"/>
                <a:gd name="T46" fmla="*/ 38576 w 133350"/>
                <a:gd name="T47" fmla="*/ 218599 h 400050"/>
                <a:gd name="T48" fmla="*/ 57626 w 133350"/>
                <a:gd name="T49" fmla="*/ 204311 h 400050"/>
                <a:gd name="T50" fmla="*/ 60484 w 133350"/>
                <a:gd name="T51" fmla="*/ 210026 h 400050"/>
                <a:gd name="T52" fmla="*/ 38576 w 133350"/>
                <a:gd name="T53" fmla="*/ 205264 h 400050"/>
                <a:gd name="T54" fmla="*/ 45244 w 133350"/>
                <a:gd name="T55" fmla="*/ 184309 h 400050"/>
                <a:gd name="T56" fmla="*/ 52864 w 133350"/>
                <a:gd name="T57" fmla="*/ 197644 h 400050"/>
                <a:gd name="T58" fmla="*/ 50006 w 133350"/>
                <a:gd name="T59" fmla="*/ 185261 h 400050"/>
                <a:gd name="T60" fmla="*/ 51911 w 133350"/>
                <a:gd name="T61" fmla="*/ 166211 h 400050"/>
                <a:gd name="T62" fmla="*/ 56674 w 133350"/>
                <a:gd name="T63" fmla="*/ 166211 h 400050"/>
                <a:gd name="T64" fmla="*/ 57626 w 133350"/>
                <a:gd name="T65" fmla="*/ 126206 h 400050"/>
                <a:gd name="T66" fmla="*/ 78581 w 133350"/>
                <a:gd name="T67" fmla="*/ 132874 h 400050"/>
                <a:gd name="T68" fmla="*/ 61436 w 133350"/>
                <a:gd name="T69" fmla="*/ 139541 h 400050"/>
                <a:gd name="T70" fmla="*/ 53816 w 133350"/>
                <a:gd name="T71" fmla="*/ 141446 h 400050"/>
                <a:gd name="T72" fmla="*/ 70961 w 133350"/>
                <a:gd name="T73" fmla="*/ 134779 h 400050"/>
                <a:gd name="T74" fmla="*/ 85249 w 133350"/>
                <a:gd name="T75" fmla="*/ 121444 h 400050"/>
                <a:gd name="T76" fmla="*/ 78581 w 133350"/>
                <a:gd name="T77" fmla="*/ 119539 h 400050"/>
                <a:gd name="T78" fmla="*/ 69056 w 133350"/>
                <a:gd name="T79" fmla="*/ 102394 h 400050"/>
                <a:gd name="T80" fmla="*/ 76676 w 133350"/>
                <a:gd name="T81" fmla="*/ 81439 h 400050"/>
                <a:gd name="T82" fmla="*/ 96679 w 133350"/>
                <a:gd name="T83" fmla="*/ 109061 h 400050"/>
                <a:gd name="T84" fmla="*/ 97631 w 133350"/>
                <a:gd name="T85" fmla="*/ 68104 h 400050"/>
                <a:gd name="T86" fmla="*/ 84296 w 133350"/>
                <a:gd name="T87" fmla="*/ 66199 h 400050"/>
                <a:gd name="T88" fmla="*/ 89059 w 133350"/>
                <a:gd name="T89" fmla="*/ 70009 h 400050"/>
                <a:gd name="T90" fmla="*/ 104299 w 133350"/>
                <a:gd name="T91" fmla="*/ 66199 h 400050"/>
                <a:gd name="T92" fmla="*/ 93821 w 133350"/>
                <a:gd name="T93" fmla="*/ 49054 h 400050"/>
                <a:gd name="T94" fmla="*/ 118586 w 133350"/>
                <a:gd name="T95" fmla="*/ 50959 h 400050"/>
                <a:gd name="T96" fmla="*/ 100489 w 133350"/>
                <a:gd name="T97" fmla="*/ 45244 h 400050"/>
                <a:gd name="T98" fmla="*/ 112871 w 133350"/>
                <a:gd name="T99" fmla="*/ 32861 h 400050"/>
                <a:gd name="T100" fmla="*/ 97631 w 133350"/>
                <a:gd name="T101" fmla="*/ 33814 h 400050"/>
                <a:gd name="T102" fmla="*/ 101441 w 133350"/>
                <a:gd name="T103" fmla="*/ 30956 h 400050"/>
                <a:gd name="T104" fmla="*/ 119539 w 133350"/>
                <a:gd name="T105" fmla="*/ 34766 h 400050"/>
                <a:gd name="T106" fmla="*/ 113824 w 133350"/>
                <a:gd name="T107" fmla="*/ 15716 h 400050"/>
                <a:gd name="T108" fmla="*/ 130969 w 133350"/>
                <a:gd name="T109" fmla="*/ 22384 h 400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350" h="400050">
                  <a:moveTo>
                    <a:pt x="35719" y="396716"/>
                  </a:moveTo>
                  <a:lnTo>
                    <a:pt x="7144" y="394811"/>
                  </a:lnTo>
                  <a:lnTo>
                    <a:pt x="8096" y="385286"/>
                  </a:lnTo>
                  <a:cubicBezTo>
                    <a:pt x="8096" y="382429"/>
                    <a:pt x="9049" y="379571"/>
                    <a:pt x="9049" y="378619"/>
                  </a:cubicBezTo>
                  <a:cubicBezTo>
                    <a:pt x="10001" y="376714"/>
                    <a:pt x="10001" y="375761"/>
                    <a:pt x="11906" y="374809"/>
                  </a:cubicBezTo>
                  <a:cubicBezTo>
                    <a:pt x="12859" y="373856"/>
                    <a:pt x="14764" y="373856"/>
                    <a:pt x="17621" y="373856"/>
                  </a:cubicBezTo>
                  <a:cubicBezTo>
                    <a:pt x="19526" y="373856"/>
                    <a:pt x="20479" y="374809"/>
                    <a:pt x="22384" y="374809"/>
                  </a:cubicBezTo>
                  <a:cubicBezTo>
                    <a:pt x="23336" y="375761"/>
                    <a:pt x="24289" y="375761"/>
                    <a:pt x="25241" y="377666"/>
                  </a:cubicBezTo>
                  <a:cubicBezTo>
                    <a:pt x="26194" y="378619"/>
                    <a:pt x="26194" y="379571"/>
                    <a:pt x="26194" y="380524"/>
                  </a:cubicBezTo>
                  <a:cubicBezTo>
                    <a:pt x="26194" y="381476"/>
                    <a:pt x="26194" y="384334"/>
                    <a:pt x="26194" y="386239"/>
                  </a:cubicBezTo>
                  <a:lnTo>
                    <a:pt x="26194" y="390049"/>
                  </a:lnTo>
                  <a:lnTo>
                    <a:pt x="36671" y="391001"/>
                  </a:lnTo>
                  <a:lnTo>
                    <a:pt x="35719" y="396716"/>
                  </a:lnTo>
                  <a:close/>
                  <a:moveTo>
                    <a:pt x="12859" y="390049"/>
                  </a:moveTo>
                  <a:lnTo>
                    <a:pt x="20479" y="391001"/>
                  </a:lnTo>
                  <a:lnTo>
                    <a:pt x="20479" y="388144"/>
                  </a:lnTo>
                  <a:cubicBezTo>
                    <a:pt x="20479" y="386239"/>
                    <a:pt x="20479" y="384334"/>
                    <a:pt x="20479" y="383381"/>
                  </a:cubicBezTo>
                  <a:cubicBezTo>
                    <a:pt x="20479" y="382429"/>
                    <a:pt x="19526" y="381476"/>
                    <a:pt x="19526" y="381476"/>
                  </a:cubicBezTo>
                  <a:cubicBezTo>
                    <a:pt x="18574" y="380524"/>
                    <a:pt x="18574" y="380524"/>
                    <a:pt x="17621" y="380524"/>
                  </a:cubicBezTo>
                  <a:cubicBezTo>
                    <a:pt x="16669" y="380524"/>
                    <a:pt x="15716" y="380524"/>
                    <a:pt x="14764" y="381476"/>
                  </a:cubicBezTo>
                  <a:cubicBezTo>
                    <a:pt x="13811" y="382429"/>
                    <a:pt x="13811" y="382429"/>
                    <a:pt x="13811" y="383381"/>
                  </a:cubicBezTo>
                  <a:cubicBezTo>
                    <a:pt x="13811" y="384334"/>
                    <a:pt x="13811" y="385286"/>
                    <a:pt x="12859" y="387191"/>
                  </a:cubicBezTo>
                  <a:lnTo>
                    <a:pt x="12859" y="390049"/>
                  </a:lnTo>
                  <a:close/>
                  <a:moveTo>
                    <a:pt x="38576" y="357664"/>
                  </a:moveTo>
                  <a:lnTo>
                    <a:pt x="35719" y="357664"/>
                  </a:lnTo>
                  <a:cubicBezTo>
                    <a:pt x="36671" y="358616"/>
                    <a:pt x="37624" y="359569"/>
                    <a:pt x="38576" y="360521"/>
                  </a:cubicBezTo>
                  <a:cubicBezTo>
                    <a:pt x="38576" y="361474"/>
                    <a:pt x="39529" y="363379"/>
                    <a:pt x="39529" y="364331"/>
                  </a:cubicBezTo>
                  <a:cubicBezTo>
                    <a:pt x="39529" y="365284"/>
                    <a:pt x="38576" y="367189"/>
                    <a:pt x="38576" y="368141"/>
                  </a:cubicBezTo>
                  <a:cubicBezTo>
                    <a:pt x="37624" y="369094"/>
                    <a:pt x="36671" y="370046"/>
                    <a:pt x="35719" y="370046"/>
                  </a:cubicBezTo>
                  <a:cubicBezTo>
                    <a:pt x="34766" y="370999"/>
                    <a:pt x="32861" y="370999"/>
                    <a:pt x="30956" y="370046"/>
                  </a:cubicBezTo>
                  <a:lnTo>
                    <a:pt x="18574" y="369094"/>
                  </a:lnTo>
                  <a:lnTo>
                    <a:pt x="18574" y="363379"/>
                  </a:lnTo>
                  <a:lnTo>
                    <a:pt x="28099" y="364331"/>
                  </a:lnTo>
                  <a:cubicBezTo>
                    <a:pt x="30956" y="364331"/>
                    <a:pt x="32861" y="365284"/>
                    <a:pt x="32861" y="364331"/>
                  </a:cubicBezTo>
                  <a:cubicBezTo>
                    <a:pt x="33814" y="364331"/>
                    <a:pt x="33814" y="363379"/>
                    <a:pt x="34766" y="363379"/>
                  </a:cubicBezTo>
                  <a:cubicBezTo>
                    <a:pt x="35719" y="362426"/>
                    <a:pt x="35719" y="362426"/>
                    <a:pt x="35719" y="361474"/>
                  </a:cubicBezTo>
                  <a:cubicBezTo>
                    <a:pt x="35719" y="360521"/>
                    <a:pt x="35719" y="359569"/>
                    <a:pt x="34766" y="358616"/>
                  </a:cubicBezTo>
                  <a:cubicBezTo>
                    <a:pt x="34766" y="357664"/>
                    <a:pt x="33814" y="357664"/>
                    <a:pt x="32861" y="356711"/>
                  </a:cubicBezTo>
                  <a:cubicBezTo>
                    <a:pt x="31909" y="355759"/>
                    <a:pt x="30004" y="355759"/>
                    <a:pt x="27146" y="355759"/>
                  </a:cubicBezTo>
                  <a:lnTo>
                    <a:pt x="18574" y="354806"/>
                  </a:lnTo>
                  <a:lnTo>
                    <a:pt x="19526" y="349091"/>
                  </a:lnTo>
                  <a:lnTo>
                    <a:pt x="39529" y="350996"/>
                  </a:lnTo>
                  <a:lnTo>
                    <a:pt x="38576" y="357664"/>
                  </a:lnTo>
                  <a:close/>
                  <a:moveTo>
                    <a:pt x="38576" y="348139"/>
                  </a:moveTo>
                  <a:lnTo>
                    <a:pt x="10954" y="345281"/>
                  </a:lnTo>
                  <a:lnTo>
                    <a:pt x="11906" y="339566"/>
                  </a:lnTo>
                  <a:lnTo>
                    <a:pt x="22384" y="340519"/>
                  </a:lnTo>
                  <a:cubicBezTo>
                    <a:pt x="20479" y="338614"/>
                    <a:pt x="19526" y="336709"/>
                    <a:pt x="20479" y="333851"/>
                  </a:cubicBezTo>
                  <a:cubicBezTo>
                    <a:pt x="21431" y="330994"/>
                    <a:pt x="21431" y="329089"/>
                    <a:pt x="24289" y="328136"/>
                  </a:cubicBezTo>
                  <a:cubicBezTo>
                    <a:pt x="26194" y="326231"/>
                    <a:pt x="29051" y="326231"/>
                    <a:pt x="31909" y="326231"/>
                  </a:cubicBezTo>
                  <a:cubicBezTo>
                    <a:pt x="35719" y="326231"/>
                    <a:pt x="37624" y="327184"/>
                    <a:pt x="39529" y="329089"/>
                  </a:cubicBezTo>
                  <a:cubicBezTo>
                    <a:pt x="41434" y="330994"/>
                    <a:pt x="42386" y="332899"/>
                    <a:pt x="41434" y="335756"/>
                  </a:cubicBezTo>
                  <a:cubicBezTo>
                    <a:pt x="41434" y="336709"/>
                    <a:pt x="40481" y="337661"/>
                    <a:pt x="40481" y="338614"/>
                  </a:cubicBezTo>
                  <a:cubicBezTo>
                    <a:pt x="39529" y="339566"/>
                    <a:pt x="38576" y="340519"/>
                    <a:pt x="37624" y="341471"/>
                  </a:cubicBezTo>
                  <a:lnTo>
                    <a:pt x="40481" y="341471"/>
                  </a:lnTo>
                  <a:lnTo>
                    <a:pt x="38576" y="348139"/>
                  </a:lnTo>
                  <a:close/>
                  <a:moveTo>
                    <a:pt x="29051" y="342424"/>
                  </a:moveTo>
                  <a:cubicBezTo>
                    <a:pt x="30956" y="342424"/>
                    <a:pt x="32861" y="342424"/>
                    <a:pt x="33814" y="342424"/>
                  </a:cubicBezTo>
                  <a:cubicBezTo>
                    <a:pt x="35719" y="341471"/>
                    <a:pt x="36671" y="340519"/>
                    <a:pt x="36671" y="338614"/>
                  </a:cubicBezTo>
                  <a:cubicBezTo>
                    <a:pt x="36671" y="337661"/>
                    <a:pt x="36671" y="335756"/>
                    <a:pt x="35719" y="335756"/>
                  </a:cubicBezTo>
                  <a:cubicBezTo>
                    <a:pt x="34766" y="334804"/>
                    <a:pt x="32861" y="333851"/>
                    <a:pt x="30956" y="333851"/>
                  </a:cubicBezTo>
                  <a:cubicBezTo>
                    <a:pt x="28099" y="333851"/>
                    <a:pt x="27146" y="333851"/>
                    <a:pt x="26194" y="334804"/>
                  </a:cubicBezTo>
                  <a:cubicBezTo>
                    <a:pt x="25241" y="335756"/>
                    <a:pt x="23336" y="335756"/>
                    <a:pt x="23336" y="336709"/>
                  </a:cubicBezTo>
                  <a:cubicBezTo>
                    <a:pt x="23336" y="337661"/>
                    <a:pt x="23336" y="339566"/>
                    <a:pt x="24289" y="340519"/>
                  </a:cubicBezTo>
                  <a:cubicBezTo>
                    <a:pt x="25241" y="341471"/>
                    <a:pt x="27146" y="342424"/>
                    <a:pt x="29051" y="342424"/>
                  </a:cubicBezTo>
                  <a:close/>
                  <a:moveTo>
                    <a:pt x="41434" y="325279"/>
                  </a:moveTo>
                  <a:lnTo>
                    <a:pt x="12859" y="321469"/>
                  </a:lnTo>
                  <a:lnTo>
                    <a:pt x="13811" y="315754"/>
                  </a:lnTo>
                  <a:lnTo>
                    <a:pt x="41434" y="319564"/>
                  </a:lnTo>
                  <a:lnTo>
                    <a:pt x="41434" y="325279"/>
                  </a:lnTo>
                  <a:close/>
                  <a:moveTo>
                    <a:pt x="19526" y="311944"/>
                  </a:moveTo>
                  <a:lnTo>
                    <a:pt x="14764" y="310991"/>
                  </a:lnTo>
                  <a:lnTo>
                    <a:pt x="15716" y="305276"/>
                  </a:lnTo>
                  <a:lnTo>
                    <a:pt x="20479" y="306229"/>
                  </a:lnTo>
                  <a:lnTo>
                    <a:pt x="19526" y="311944"/>
                  </a:lnTo>
                  <a:close/>
                  <a:moveTo>
                    <a:pt x="42386" y="315754"/>
                  </a:moveTo>
                  <a:lnTo>
                    <a:pt x="22384" y="312896"/>
                  </a:lnTo>
                  <a:lnTo>
                    <a:pt x="23336" y="308134"/>
                  </a:lnTo>
                  <a:lnTo>
                    <a:pt x="43339" y="310991"/>
                  </a:lnTo>
                  <a:lnTo>
                    <a:pt x="42386" y="315754"/>
                  </a:lnTo>
                  <a:close/>
                  <a:moveTo>
                    <a:pt x="31909" y="286226"/>
                  </a:moveTo>
                  <a:lnTo>
                    <a:pt x="31909" y="291941"/>
                  </a:lnTo>
                  <a:cubicBezTo>
                    <a:pt x="30956" y="291941"/>
                    <a:pt x="30004" y="291941"/>
                    <a:pt x="29051" y="292894"/>
                  </a:cubicBezTo>
                  <a:cubicBezTo>
                    <a:pt x="28099" y="293846"/>
                    <a:pt x="28099" y="293846"/>
                    <a:pt x="28099" y="295751"/>
                  </a:cubicBezTo>
                  <a:cubicBezTo>
                    <a:pt x="28099" y="296704"/>
                    <a:pt x="28099" y="298609"/>
                    <a:pt x="29051" y="298609"/>
                  </a:cubicBezTo>
                  <a:cubicBezTo>
                    <a:pt x="30004" y="299561"/>
                    <a:pt x="30956" y="300514"/>
                    <a:pt x="33814" y="300514"/>
                  </a:cubicBezTo>
                  <a:cubicBezTo>
                    <a:pt x="36671" y="301466"/>
                    <a:pt x="37624" y="300514"/>
                    <a:pt x="38576" y="300514"/>
                  </a:cubicBezTo>
                  <a:cubicBezTo>
                    <a:pt x="39529" y="299561"/>
                    <a:pt x="40481" y="298609"/>
                    <a:pt x="40481" y="297656"/>
                  </a:cubicBezTo>
                  <a:cubicBezTo>
                    <a:pt x="40481" y="296704"/>
                    <a:pt x="40481" y="295751"/>
                    <a:pt x="39529" y="294799"/>
                  </a:cubicBezTo>
                  <a:cubicBezTo>
                    <a:pt x="38576" y="293846"/>
                    <a:pt x="38576" y="293846"/>
                    <a:pt x="36671" y="292894"/>
                  </a:cubicBezTo>
                  <a:lnTo>
                    <a:pt x="38576" y="288131"/>
                  </a:lnTo>
                  <a:cubicBezTo>
                    <a:pt x="40481" y="289084"/>
                    <a:pt x="42386" y="290036"/>
                    <a:pt x="43339" y="291941"/>
                  </a:cubicBezTo>
                  <a:cubicBezTo>
                    <a:pt x="44291" y="293846"/>
                    <a:pt x="44291" y="295751"/>
                    <a:pt x="44291" y="298609"/>
                  </a:cubicBezTo>
                  <a:cubicBezTo>
                    <a:pt x="43339" y="301466"/>
                    <a:pt x="42386" y="303371"/>
                    <a:pt x="40481" y="305276"/>
                  </a:cubicBezTo>
                  <a:cubicBezTo>
                    <a:pt x="38576" y="307181"/>
                    <a:pt x="35719" y="307181"/>
                    <a:pt x="31909" y="307181"/>
                  </a:cubicBezTo>
                  <a:cubicBezTo>
                    <a:pt x="29051" y="306229"/>
                    <a:pt x="26194" y="305276"/>
                    <a:pt x="24289" y="303371"/>
                  </a:cubicBezTo>
                  <a:cubicBezTo>
                    <a:pt x="22384" y="301466"/>
                    <a:pt x="22384" y="298609"/>
                    <a:pt x="22384" y="295751"/>
                  </a:cubicBezTo>
                  <a:cubicBezTo>
                    <a:pt x="22384" y="292894"/>
                    <a:pt x="23336" y="290989"/>
                    <a:pt x="25241" y="290036"/>
                  </a:cubicBezTo>
                  <a:cubicBezTo>
                    <a:pt x="28099" y="287179"/>
                    <a:pt x="30004" y="286226"/>
                    <a:pt x="31909" y="286226"/>
                  </a:cubicBezTo>
                  <a:close/>
                  <a:moveTo>
                    <a:pt x="38576" y="275749"/>
                  </a:moveTo>
                  <a:lnTo>
                    <a:pt x="39529" y="270034"/>
                  </a:lnTo>
                  <a:cubicBezTo>
                    <a:pt x="41434" y="270034"/>
                    <a:pt x="42386" y="269081"/>
                    <a:pt x="44291" y="269081"/>
                  </a:cubicBezTo>
                  <a:cubicBezTo>
                    <a:pt x="45244" y="268129"/>
                    <a:pt x="46196" y="267176"/>
                    <a:pt x="46196" y="265271"/>
                  </a:cubicBezTo>
                  <a:cubicBezTo>
                    <a:pt x="46196" y="263366"/>
                    <a:pt x="46196" y="262414"/>
                    <a:pt x="45244" y="260509"/>
                  </a:cubicBezTo>
                  <a:cubicBezTo>
                    <a:pt x="44291" y="259556"/>
                    <a:pt x="44291" y="258604"/>
                    <a:pt x="42386" y="258604"/>
                  </a:cubicBezTo>
                  <a:cubicBezTo>
                    <a:pt x="41434" y="258604"/>
                    <a:pt x="41434" y="258604"/>
                    <a:pt x="40481" y="258604"/>
                  </a:cubicBezTo>
                  <a:cubicBezTo>
                    <a:pt x="39529" y="258604"/>
                    <a:pt x="39529" y="259556"/>
                    <a:pt x="38576" y="260509"/>
                  </a:cubicBezTo>
                  <a:cubicBezTo>
                    <a:pt x="38576" y="261461"/>
                    <a:pt x="37624" y="262414"/>
                    <a:pt x="36671" y="265271"/>
                  </a:cubicBezTo>
                  <a:cubicBezTo>
                    <a:pt x="35719" y="268129"/>
                    <a:pt x="33814" y="270034"/>
                    <a:pt x="32861" y="270986"/>
                  </a:cubicBezTo>
                  <a:cubicBezTo>
                    <a:pt x="30956" y="271939"/>
                    <a:pt x="29051" y="272891"/>
                    <a:pt x="27146" y="272891"/>
                  </a:cubicBezTo>
                  <a:cubicBezTo>
                    <a:pt x="25241" y="272891"/>
                    <a:pt x="24289" y="271939"/>
                    <a:pt x="23336" y="270986"/>
                  </a:cubicBezTo>
                  <a:cubicBezTo>
                    <a:pt x="22384" y="270034"/>
                    <a:pt x="21431" y="268129"/>
                    <a:pt x="21431" y="267176"/>
                  </a:cubicBezTo>
                  <a:cubicBezTo>
                    <a:pt x="20479" y="265271"/>
                    <a:pt x="20479" y="263366"/>
                    <a:pt x="21431" y="261461"/>
                  </a:cubicBezTo>
                  <a:cubicBezTo>
                    <a:pt x="22384" y="257651"/>
                    <a:pt x="23336" y="255746"/>
                    <a:pt x="25241" y="253841"/>
                  </a:cubicBezTo>
                  <a:cubicBezTo>
                    <a:pt x="27146" y="251936"/>
                    <a:pt x="29051" y="251936"/>
                    <a:pt x="31909" y="251936"/>
                  </a:cubicBezTo>
                  <a:lnTo>
                    <a:pt x="30956" y="257651"/>
                  </a:lnTo>
                  <a:cubicBezTo>
                    <a:pt x="30004" y="257651"/>
                    <a:pt x="28099" y="258604"/>
                    <a:pt x="28099" y="258604"/>
                  </a:cubicBezTo>
                  <a:cubicBezTo>
                    <a:pt x="27146" y="259556"/>
                    <a:pt x="27146" y="260509"/>
                    <a:pt x="26194" y="261461"/>
                  </a:cubicBezTo>
                  <a:cubicBezTo>
                    <a:pt x="26194" y="263366"/>
                    <a:pt x="26194" y="264319"/>
                    <a:pt x="26194" y="265271"/>
                  </a:cubicBezTo>
                  <a:cubicBezTo>
                    <a:pt x="26194" y="266224"/>
                    <a:pt x="27146" y="266224"/>
                    <a:pt x="28099" y="266224"/>
                  </a:cubicBezTo>
                  <a:cubicBezTo>
                    <a:pt x="29051" y="266224"/>
                    <a:pt x="29051" y="266224"/>
                    <a:pt x="30004" y="265271"/>
                  </a:cubicBezTo>
                  <a:cubicBezTo>
                    <a:pt x="30956" y="264319"/>
                    <a:pt x="31909" y="263366"/>
                    <a:pt x="32861" y="260509"/>
                  </a:cubicBezTo>
                  <a:cubicBezTo>
                    <a:pt x="33814" y="257651"/>
                    <a:pt x="34766" y="255746"/>
                    <a:pt x="35719" y="254794"/>
                  </a:cubicBezTo>
                  <a:cubicBezTo>
                    <a:pt x="36671" y="253841"/>
                    <a:pt x="37624" y="252889"/>
                    <a:pt x="39529" y="251936"/>
                  </a:cubicBezTo>
                  <a:cubicBezTo>
                    <a:pt x="40481" y="250984"/>
                    <a:pt x="42386" y="250984"/>
                    <a:pt x="44291" y="250984"/>
                  </a:cubicBezTo>
                  <a:cubicBezTo>
                    <a:pt x="46196" y="250984"/>
                    <a:pt x="47149" y="251936"/>
                    <a:pt x="49054" y="252889"/>
                  </a:cubicBezTo>
                  <a:cubicBezTo>
                    <a:pt x="50006" y="253841"/>
                    <a:pt x="50959" y="255746"/>
                    <a:pt x="50959" y="257651"/>
                  </a:cubicBezTo>
                  <a:cubicBezTo>
                    <a:pt x="51911" y="259556"/>
                    <a:pt x="51911" y="261461"/>
                    <a:pt x="50959" y="264319"/>
                  </a:cubicBezTo>
                  <a:cubicBezTo>
                    <a:pt x="50006" y="268129"/>
                    <a:pt x="49054" y="270986"/>
                    <a:pt x="47149" y="271939"/>
                  </a:cubicBezTo>
                  <a:cubicBezTo>
                    <a:pt x="44291" y="275749"/>
                    <a:pt x="41434" y="276701"/>
                    <a:pt x="38576" y="275749"/>
                  </a:cubicBezTo>
                  <a:close/>
                  <a:moveTo>
                    <a:pt x="48101" y="238601"/>
                  </a:moveTo>
                  <a:lnTo>
                    <a:pt x="50006" y="233839"/>
                  </a:lnTo>
                  <a:cubicBezTo>
                    <a:pt x="51911" y="234791"/>
                    <a:pt x="52864" y="236696"/>
                    <a:pt x="53816" y="237649"/>
                  </a:cubicBezTo>
                  <a:cubicBezTo>
                    <a:pt x="54769" y="239554"/>
                    <a:pt x="54769" y="241459"/>
                    <a:pt x="53816" y="243364"/>
                  </a:cubicBezTo>
                  <a:cubicBezTo>
                    <a:pt x="52864" y="247174"/>
                    <a:pt x="51911" y="249079"/>
                    <a:pt x="49054" y="250031"/>
                  </a:cubicBezTo>
                  <a:cubicBezTo>
                    <a:pt x="47149" y="250984"/>
                    <a:pt x="44291" y="250984"/>
                    <a:pt x="41434" y="250984"/>
                  </a:cubicBezTo>
                  <a:cubicBezTo>
                    <a:pt x="38576" y="250031"/>
                    <a:pt x="35719" y="249079"/>
                    <a:pt x="33814" y="247174"/>
                  </a:cubicBezTo>
                  <a:cubicBezTo>
                    <a:pt x="31909" y="245269"/>
                    <a:pt x="31909" y="242411"/>
                    <a:pt x="31909" y="239554"/>
                  </a:cubicBezTo>
                  <a:cubicBezTo>
                    <a:pt x="32861" y="236696"/>
                    <a:pt x="33814" y="234791"/>
                    <a:pt x="36671" y="232886"/>
                  </a:cubicBezTo>
                  <a:cubicBezTo>
                    <a:pt x="38576" y="231934"/>
                    <a:pt x="42386" y="231934"/>
                    <a:pt x="46196" y="231934"/>
                  </a:cubicBezTo>
                  <a:lnTo>
                    <a:pt x="43339" y="245269"/>
                  </a:lnTo>
                  <a:cubicBezTo>
                    <a:pt x="45244" y="245269"/>
                    <a:pt x="46196" y="245269"/>
                    <a:pt x="47149" y="244316"/>
                  </a:cubicBezTo>
                  <a:cubicBezTo>
                    <a:pt x="48101" y="243364"/>
                    <a:pt x="49054" y="242411"/>
                    <a:pt x="49054" y="241459"/>
                  </a:cubicBezTo>
                  <a:cubicBezTo>
                    <a:pt x="49054" y="240506"/>
                    <a:pt x="49054" y="239554"/>
                    <a:pt x="49054" y="238601"/>
                  </a:cubicBezTo>
                  <a:cubicBezTo>
                    <a:pt x="49054" y="239554"/>
                    <a:pt x="49054" y="239554"/>
                    <a:pt x="48101" y="238601"/>
                  </a:cubicBezTo>
                  <a:close/>
                  <a:moveTo>
                    <a:pt x="42386" y="237649"/>
                  </a:moveTo>
                  <a:cubicBezTo>
                    <a:pt x="40481" y="237649"/>
                    <a:pt x="39529" y="237649"/>
                    <a:pt x="38576" y="238601"/>
                  </a:cubicBezTo>
                  <a:cubicBezTo>
                    <a:pt x="37624" y="239554"/>
                    <a:pt x="37624" y="239554"/>
                    <a:pt x="36671" y="241459"/>
                  </a:cubicBezTo>
                  <a:cubicBezTo>
                    <a:pt x="36671" y="242411"/>
                    <a:pt x="36671" y="243364"/>
                    <a:pt x="37624" y="244316"/>
                  </a:cubicBezTo>
                  <a:cubicBezTo>
                    <a:pt x="38576" y="245269"/>
                    <a:pt x="39529" y="245269"/>
                    <a:pt x="40481" y="246221"/>
                  </a:cubicBezTo>
                  <a:lnTo>
                    <a:pt x="42386" y="237649"/>
                  </a:lnTo>
                  <a:close/>
                  <a:moveTo>
                    <a:pt x="46196" y="210026"/>
                  </a:moveTo>
                  <a:lnTo>
                    <a:pt x="46196" y="215741"/>
                  </a:lnTo>
                  <a:cubicBezTo>
                    <a:pt x="45244" y="215741"/>
                    <a:pt x="44291" y="215741"/>
                    <a:pt x="43339" y="216694"/>
                  </a:cubicBezTo>
                  <a:cubicBezTo>
                    <a:pt x="42386" y="216694"/>
                    <a:pt x="42386" y="217646"/>
                    <a:pt x="42386" y="218599"/>
                  </a:cubicBezTo>
                  <a:cubicBezTo>
                    <a:pt x="42386" y="219551"/>
                    <a:pt x="42386" y="221456"/>
                    <a:pt x="43339" y="221456"/>
                  </a:cubicBezTo>
                  <a:cubicBezTo>
                    <a:pt x="44291" y="222409"/>
                    <a:pt x="45244" y="223361"/>
                    <a:pt x="47149" y="224314"/>
                  </a:cubicBezTo>
                  <a:cubicBezTo>
                    <a:pt x="50006" y="225266"/>
                    <a:pt x="51911" y="225266"/>
                    <a:pt x="52864" y="224314"/>
                  </a:cubicBezTo>
                  <a:cubicBezTo>
                    <a:pt x="53816" y="223361"/>
                    <a:pt x="54769" y="222409"/>
                    <a:pt x="54769" y="221456"/>
                  </a:cubicBezTo>
                  <a:cubicBezTo>
                    <a:pt x="54769" y="220504"/>
                    <a:pt x="54769" y="219551"/>
                    <a:pt x="54769" y="218599"/>
                  </a:cubicBezTo>
                  <a:cubicBezTo>
                    <a:pt x="53816" y="217646"/>
                    <a:pt x="53816" y="217646"/>
                    <a:pt x="51911" y="216694"/>
                  </a:cubicBezTo>
                  <a:lnTo>
                    <a:pt x="53816" y="211931"/>
                  </a:lnTo>
                  <a:cubicBezTo>
                    <a:pt x="55721" y="212884"/>
                    <a:pt x="57626" y="214789"/>
                    <a:pt x="58579" y="216694"/>
                  </a:cubicBezTo>
                  <a:cubicBezTo>
                    <a:pt x="59531" y="218599"/>
                    <a:pt x="59531" y="220504"/>
                    <a:pt x="59531" y="223361"/>
                  </a:cubicBezTo>
                  <a:cubicBezTo>
                    <a:pt x="58579" y="226219"/>
                    <a:pt x="57626" y="228124"/>
                    <a:pt x="54769" y="230029"/>
                  </a:cubicBezTo>
                  <a:cubicBezTo>
                    <a:pt x="52864" y="230981"/>
                    <a:pt x="50006" y="231934"/>
                    <a:pt x="46196" y="230981"/>
                  </a:cubicBezTo>
                  <a:cubicBezTo>
                    <a:pt x="43339" y="230029"/>
                    <a:pt x="40481" y="229076"/>
                    <a:pt x="39529" y="226219"/>
                  </a:cubicBezTo>
                  <a:cubicBezTo>
                    <a:pt x="38576" y="224314"/>
                    <a:pt x="37624" y="221456"/>
                    <a:pt x="38576" y="218599"/>
                  </a:cubicBezTo>
                  <a:cubicBezTo>
                    <a:pt x="39529" y="215741"/>
                    <a:pt x="40481" y="214789"/>
                    <a:pt x="41434" y="212884"/>
                  </a:cubicBezTo>
                  <a:cubicBezTo>
                    <a:pt x="41434" y="210979"/>
                    <a:pt x="43339" y="210979"/>
                    <a:pt x="46196" y="210026"/>
                  </a:cubicBezTo>
                  <a:close/>
                  <a:moveTo>
                    <a:pt x="43339" y="196691"/>
                  </a:moveTo>
                  <a:lnTo>
                    <a:pt x="48101" y="197644"/>
                  </a:lnTo>
                  <a:lnTo>
                    <a:pt x="47149" y="201454"/>
                  </a:lnTo>
                  <a:lnTo>
                    <a:pt x="54769" y="203359"/>
                  </a:lnTo>
                  <a:cubicBezTo>
                    <a:pt x="56674" y="203359"/>
                    <a:pt x="57626" y="204311"/>
                    <a:pt x="57626" y="204311"/>
                  </a:cubicBezTo>
                  <a:cubicBezTo>
                    <a:pt x="57626" y="204311"/>
                    <a:pt x="58579" y="204311"/>
                    <a:pt x="58579" y="204311"/>
                  </a:cubicBezTo>
                  <a:cubicBezTo>
                    <a:pt x="58579" y="204311"/>
                    <a:pt x="58579" y="203359"/>
                    <a:pt x="58579" y="203359"/>
                  </a:cubicBezTo>
                  <a:cubicBezTo>
                    <a:pt x="58579" y="202406"/>
                    <a:pt x="58579" y="202406"/>
                    <a:pt x="58579" y="200501"/>
                  </a:cubicBezTo>
                  <a:lnTo>
                    <a:pt x="63341" y="201454"/>
                  </a:lnTo>
                  <a:cubicBezTo>
                    <a:pt x="63341" y="202406"/>
                    <a:pt x="63341" y="204311"/>
                    <a:pt x="63341" y="206216"/>
                  </a:cubicBezTo>
                  <a:cubicBezTo>
                    <a:pt x="63341" y="207169"/>
                    <a:pt x="62389" y="208121"/>
                    <a:pt x="62389" y="209074"/>
                  </a:cubicBezTo>
                  <a:cubicBezTo>
                    <a:pt x="61436" y="210026"/>
                    <a:pt x="61436" y="210026"/>
                    <a:pt x="60484" y="210026"/>
                  </a:cubicBezTo>
                  <a:cubicBezTo>
                    <a:pt x="59531" y="210026"/>
                    <a:pt x="59531" y="210979"/>
                    <a:pt x="58579" y="210026"/>
                  </a:cubicBezTo>
                  <a:cubicBezTo>
                    <a:pt x="57626" y="210026"/>
                    <a:pt x="56674" y="210026"/>
                    <a:pt x="54769" y="209074"/>
                  </a:cubicBezTo>
                  <a:lnTo>
                    <a:pt x="46196" y="207169"/>
                  </a:lnTo>
                  <a:lnTo>
                    <a:pt x="45244" y="210026"/>
                  </a:lnTo>
                  <a:lnTo>
                    <a:pt x="41434" y="209074"/>
                  </a:lnTo>
                  <a:lnTo>
                    <a:pt x="42386" y="206216"/>
                  </a:lnTo>
                  <a:lnTo>
                    <a:pt x="38576" y="205264"/>
                  </a:lnTo>
                  <a:lnTo>
                    <a:pt x="36671" y="199549"/>
                  </a:lnTo>
                  <a:lnTo>
                    <a:pt x="42386" y="200501"/>
                  </a:lnTo>
                  <a:lnTo>
                    <a:pt x="43339" y="196691"/>
                  </a:lnTo>
                  <a:close/>
                  <a:moveTo>
                    <a:pt x="52864" y="197644"/>
                  </a:moveTo>
                  <a:cubicBezTo>
                    <a:pt x="50959" y="196691"/>
                    <a:pt x="50006" y="196691"/>
                    <a:pt x="48101" y="194786"/>
                  </a:cubicBezTo>
                  <a:cubicBezTo>
                    <a:pt x="47149" y="193834"/>
                    <a:pt x="46196" y="191929"/>
                    <a:pt x="45244" y="190024"/>
                  </a:cubicBezTo>
                  <a:cubicBezTo>
                    <a:pt x="44291" y="188119"/>
                    <a:pt x="44291" y="186214"/>
                    <a:pt x="45244" y="184309"/>
                  </a:cubicBezTo>
                  <a:cubicBezTo>
                    <a:pt x="46196" y="181451"/>
                    <a:pt x="48101" y="179546"/>
                    <a:pt x="50006" y="177641"/>
                  </a:cubicBezTo>
                  <a:cubicBezTo>
                    <a:pt x="52864" y="176689"/>
                    <a:pt x="54769" y="175736"/>
                    <a:pt x="58579" y="176689"/>
                  </a:cubicBezTo>
                  <a:cubicBezTo>
                    <a:pt x="61436" y="177641"/>
                    <a:pt x="63341" y="178594"/>
                    <a:pt x="65246" y="181451"/>
                  </a:cubicBezTo>
                  <a:cubicBezTo>
                    <a:pt x="66199" y="184309"/>
                    <a:pt x="67151" y="186214"/>
                    <a:pt x="66199" y="190024"/>
                  </a:cubicBezTo>
                  <a:cubicBezTo>
                    <a:pt x="65246" y="191929"/>
                    <a:pt x="65246" y="193834"/>
                    <a:pt x="63341" y="194786"/>
                  </a:cubicBezTo>
                  <a:cubicBezTo>
                    <a:pt x="62389" y="195739"/>
                    <a:pt x="60484" y="197644"/>
                    <a:pt x="58579" y="197644"/>
                  </a:cubicBezTo>
                  <a:cubicBezTo>
                    <a:pt x="57626" y="197644"/>
                    <a:pt x="54769" y="197644"/>
                    <a:pt x="52864" y="197644"/>
                  </a:cubicBezTo>
                  <a:close/>
                  <a:moveTo>
                    <a:pt x="54769" y="191929"/>
                  </a:moveTo>
                  <a:cubicBezTo>
                    <a:pt x="56674" y="192881"/>
                    <a:pt x="58579" y="192881"/>
                    <a:pt x="59531" y="191929"/>
                  </a:cubicBezTo>
                  <a:cubicBezTo>
                    <a:pt x="60484" y="190976"/>
                    <a:pt x="61436" y="190024"/>
                    <a:pt x="62389" y="189071"/>
                  </a:cubicBezTo>
                  <a:cubicBezTo>
                    <a:pt x="62389" y="188119"/>
                    <a:pt x="62389" y="186214"/>
                    <a:pt x="61436" y="185261"/>
                  </a:cubicBezTo>
                  <a:cubicBezTo>
                    <a:pt x="60484" y="184309"/>
                    <a:pt x="59531" y="183356"/>
                    <a:pt x="57626" y="182404"/>
                  </a:cubicBezTo>
                  <a:cubicBezTo>
                    <a:pt x="55721" y="181451"/>
                    <a:pt x="53816" y="181451"/>
                    <a:pt x="52864" y="182404"/>
                  </a:cubicBezTo>
                  <a:cubicBezTo>
                    <a:pt x="51911" y="183356"/>
                    <a:pt x="50959" y="184309"/>
                    <a:pt x="50006" y="185261"/>
                  </a:cubicBezTo>
                  <a:cubicBezTo>
                    <a:pt x="50006" y="186214"/>
                    <a:pt x="50006" y="188119"/>
                    <a:pt x="50959" y="189071"/>
                  </a:cubicBezTo>
                  <a:cubicBezTo>
                    <a:pt x="51911" y="190024"/>
                    <a:pt x="52864" y="191929"/>
                    <a:pt x="54769" y="191929"/>
                  </a:cubicBezTo>
                  <a:close/>
                  <a:moveTo>
                    <a:pt x="70009" y="170974"/>
                  </a:moveTo>
                  <a:lnTo>
                    <a:pt x="68104" y="175736"/>
                  </a:lnTo>
                  <a:lnTo>
                    <a:pt x="48101" y="170021"/>
                  </a:lnTo>
                  <a:lnTo>
                    <a:pt x="49054" y="165259"/>
                  </a:lnTo>
                  <a:lnTo>
                    <a:pt x="51911" y="166211"/>
                  </a:lnTo>
                  <a:cubicBezTo>
                    <a:pt x="50959" y="165259"/>
                    <a:pt x="50006" y="164306"/>
                    <a:pt x="50006" y="163354"/>
                  </a:cubicBezTo>
                  <a:cubicBezTo>
                    <a:pt x="50006" y="162401"/>
                    <a:pt x="50006" y="161449"/>
                    <a:pt x="50006" y="160496"/>
                  </a:cubicBezTo>
                  <a:cubicBezTo>
                    <a:pt x="50959" y="159544"/>
                    <a:pt x="50959" y="158591"/>
                    <a:pt x="51911" y="157639"/>
                  </a:cubicBezTo>
                  <a:lnTo>
                    <a:pt x="56674" y="160496"/>
                  </a:lnTo>
                  <a:cubicBezTo>
                    <a:pt x="55721" y="161449"/>
                    <a:pt x="55721" y="161449"/>
                    <a:pt x="54769" y="162401"/>
                  </a:cubicBezTo>
                  <a:cubicBezTo>
                    <a:pt x="54769" y="163354"/>
                    <a:pt x="54769" y="163354"/>
                    <a:pt x="54769" y="164306"/>
                  </a:cubicBezTo>
                  <a:cubicBezTo>
                    <a:pt x="54769" y="165259"/>
                    <a:pt x="55721" y="165259"/>
                    <a:pt x="56674" y="166211"/>
                  </a:cubicBezTo>
                  <a:cubicBezTo>
                    <a:pt x="57626" y="167164"/>
                    <a:pt x="59531" y="167164"/>
                    <a:pt x="63341" y="169069"/>
                  </a:cubicBezTo>
                  <a:lnTo>
                    <a:pt x="70009" y="170974"/>
                  </a:lnTo>
                  <a:close/>
                  <a:moveTo>
                    <a:pt x="48101" y="145256"/>
                  </a:moveTo>
                  <a:lnTo>
                    <a:pt x="50959" y="134779"/>
                  </a:lnTo>
                  <a:cubicBezTo>
                    <a:pt x="51911" y="132874"/>
                    <a:pt x="51911" y="130969"/>
                    <a:pt x="52864" y="130016"/>
                  </a:cubicBezTo>
                  <a:cubicBezTo>
                    <a:pt x="53816" y="129064"/>
                    <a:pt x="53816" y="128111"/>
                    <a:pt x="54769" y="127159"/>
                  </a:cubicBezTo>
                  <a:cubicBezTo>
                    <a:pt x="55721" y="126206"/>
                    <a:pt x="56674" y="126206"/>
                    <a:pt x="57626" y="126206"/>
                  </a:cubicBezTo>
                  <a:cubicBezTo>
                    <a:pt x="58579" y="126206"/>
                    <a:pt x="59531" y="126206"/>
                    <a:pt x="60484" y="126206"/>
                  </a:cubicBezTo>
                  <a:cubicBezTo>
                    <a:pt x="61436" y="126206"/>
                    <a:pt x="63341" y="127159"/>
                    <a:pt x="63341" y="128111"/>
                  </a:cubicBezTo>
                  <a:cubicBezTo>
                    <a:pt x="64294" y="129064"/>
                    <a:pt x="64294" y="130016"/>
                    <a:pt x="65246" y="130969"/>
                  </a:cubicBezTo>
                  <a:cubicBezTo>
                    <a:pt x="66199" y="130016"/>
                    <a:pt x="67151" y="128111"/>
                    <a:pt x="69056" y="128111"/>
                  </a:cubicBezTo>
                  <a:cubicBezTo>
                    <a:pt x="70009" y="127159"/>
                    <a:pt x="71914" y="127159"/>
                    <a:pt x="73819" y="128111"/>
                  </a:cubicBezTo>
                  <a:cubicBezTo>
                    <a:pt x="74771" y="128111"/>
                    <a:pt x="75724" y="129064"/>
                    <a:pt x="76676" y="130016"/>
                  </a:cubicBezTo>
                  <a:cubicBezTo>
                    <a:pt x="77629" y="130969"/>
                    <a:pt x="78581" y="131921"/>
                    <a:pt x="78581" y="132874"/>
                  </a:cubicBezTo>
                  <a:cubicBezTo>
                    <a:pt x="79534" y="133826"/>
                    <a:pt x="79534" y="135731"/>
                    <a:pt x="78581" y="136684"/>
                  </a:cubicBezTo>
                  <a:cubicBezTo>
                    <a:pt x="78581" y="137636"/>
                    <a:pt x="77629" y="139541"/>
                    <a:pt x="76676" y="143351"/>
                  </a:cubicBezTo>
                  <a:lnTo>
                    <a:pt x="73819" y="151924"/>
                  </a:lnTo>
                  <a:lnTo>
                    <a:pt x="48101" y="145256"/>
                  </a:lnTo>
                  <a:close/>
                  <a:moveTo>
                    <a:pt x="53816" y="141446"/>
                  </a:moveTo>
                  <a:lnTo>
                    <a:pt x="60484" y="143351"/>
                  </a:lnTo>
                  <a:lnTo>
                    <a:pt x="61436" y="139541"/>
                  </a:lnTo>
                  <a:cubicBezTo>
                    <a:pt x="62389" y="137636"/>
                    <a:pt x="62389" y="136684"/>
                    <a:pt x="62389" y="135731"/>
                  </a:cubicBezTo>
                  <a:cubicBezTo>
                    <a:pt x="62389" y="134779"/>
                    <a:pt x="62389" y="133826"/>
                    <a:pt x="62389" y="132874"/>
                  </a:cubicBezTo>
                  <a:cubicBezTo>
                    <a:pt x="62389" y="131921"/>
                    <a:pt x="61436" y="131921"/>
                    <a:pt x="60484" y="130969"/>
                  </a:cubicBezTo>
                  <a:cubicBezTo>
                    <a:pt x="59531" y="130969"/>
                    <a:pt x="58579" y="130969"/>
                    <a:pt x="58579" y="130969"/>
                  </a:cubicBezTo>
                  <a:cubicBezTo>
                    <a:pt x="57626" y="131921"/>
                    <a:pt x="57626" y="131921"/>
                    <a:pt x="56674" y="132874"/>
                  </a:cubicBezTo>
                  <a:cubicBezTo>
                    <a:pt x="56674" y="133826"/>
                    <a:pt x="55721" y="134779"/>
                    <a:pt x="54769" y="137636"/>
                  </a:cubicBezTo>
                  <a:lnTo>
                    <a:pt x="53816" y="141446"/>
                  </a:lnTo>
                  <a:close/>
                  <a:moveTo>
                    <a:pt x="64294" y="145256"/>
                  </a:moveTo>
                  <a:lnTo>
                    <a:pt x="71914" y="147161"/>
                  </a:lnTo>
                  <a:lnTo>
                    <a:pt x="73819" y="142399"/>
                  </a:lnTo>
                  <a:cubicBezTo>
                    <a:pt x="74771" y="140494"/>
                    <a:pt x="74771" y="139541"/>
                    <a:pt x="74771" y="138589"/>
                  </a:cubicBezTo>
                  <a:cubicBezTo>
                    <a:pt x="74771" y="137636"/>
                    <a:pt x="74771" y="136684"/>
                    <a:pt x="74771" y="135731"/>
                  </a:cubicBezTo>
                  <a:cubicBezTo>
                    <a:pt x="73819" y="134779"/>
                    <a:pt x="73819" y="134779"/>
                    <a:pt x="72866" y="134779"/>
                  </a:cubicBezTo>
                  <a:cubicBezTo>
                    <a:pt x="71914" y="134779"/>
                    <a:pt x="70961" y="134779"/>
                    <a:pt x="70961" y="134779"/>
                  </a:cubicBezTo>
                  <a:cubicBezTo>
                    <a:pt x="70009" y="134779"/>
                    <a:pt x="70009" y="135731"/>
                    <a:pt x="69056" y="135731"/>
                  </a:cubicBezTo>
                  <a:cubicBezTo>
                    <a:pt x="69056" y="136684"/>
                    <a:pt x="68104" y="137636"/>
                    <a:pt x="67151" y="140494"/>
                  </a:cubicBezTo>
                  <a:lnTo>
                    <a:pt x="64294" y="145256"/>
                  </a:lnTo>
                  <a:close/>
                  <a:moveTo>
                    <a:pt x="87154" y="114776"/>
                  </a:moveTo>
                  <a:lnTo>
                    <a:pt x="84296" y="113824"/>
                  </a:lnTo>
                  <a:cubicBezTo>
                    <a:pt x="85249" y="114776"/>
                    <a:pt x="85249" y="116681"/>
                    <a:pt x="85249" y="117634"/>
                  </a:cubicBezTo>
                  <a:cubicBezTo>
                    <a:pt x="85249" y="118586"/>
                    <a:pt x="85249" y="120491"/>
                    <a:pt x="85249" y="121444"/>
                  </a:cubicBezTo>
                  <a:cubicBezTo>
                    <a:pt x="85249" y="122396"/>
                    <a:pt x="84296" y="124301"/>
                    <a:pt x="83344" y="124301"/>
                  </a:cubicBezTo>
                  <a:cubicBezTo>
                    <a:pt x="82391" y="125254"/>
                    <a:pt x="81439" y="125254"/>
                    <a:pt x="80486" y="125254"/>
                  </a:cubicBezTo>
                  <a:cubicBezTo>
                    <a:pt x="79534" y="125254"/>
                    <a:pt x="77629" y="125254"/>
                    <a:pt x="75724" y="124301"/>
                  </a:cubicBezTo>
                  <a:lnTo>
                    <a:pt x="63341" y="120491"/>
                  </a:lnTo>
                  <a:lnTo>
                    <a:pt x="65246" y="115729"/>
                  </a:lnTo>
                  <a:lnTo>
                    <a:pt x="73819" y="118586"/>
                  </a:lnTo>
                  <a:cubicBezTo>
                    <a:pt x="76676" y="119539"/>
                    <a:pt x="78581" y="119539"/>
                    <a:pt x="78581" y="119539"/>
                  </a:cubicBezTo>
                  <a:cubicBezTo>
                    <a:pt x="79534" y="119539"/>
                    <a:pt x="79534" y="119539"/>
                    <a:pt x="80486" y="118586"/>
                  </a:cubicBezTo>
                  <a:cubicBezTo>
                    <a:pt x="81439" y="117634"/>
                    <a:pt x="81439" y="117634"/>
                    <a:pt x="81439" y="116681"/>
                  </a:cubicBezTo>
                  <a:cubicBezTo>
                    <a:pt x="81439" y="115729"/>
                    <a:pt x="81439" y="114776"/>
                    <a:pt x="81439" y="113824"/>
                  </a:cubicBezTo>
                  <a:cubicBezTo>
                    <a:pt x="81439" y="112871"/>
                    <a:pt x="80486" y="111919"/>
                    <a:pt x="80486" y="111919"/>
                  </a:cubicBezTo>
                  <a:cubicBezTo>
                    <a:pt x="79534" y="110966"/>
                    <a:pt x="78581" y="110966"/>
                    <a:pt x="75724" y="110014"/>
                  </a:cubicBezTo>
                  <a:lnTo>
                    <a:pt x="67151" y="107156"/>
                  </a:lnTo>
                  <a:lnTo>
                    <a:pt x="69056" y="102394"/>
                  </a:lnTo>
                  <a:lnTo>
                    <a:pt x="88106" y="109061"/>
                  </a:lnTo>
                  <a:lnTo>
                    <a:pt x="87154" y="114776"/>
                  </a:lnTo>
                  <a:close/>
                  <a:moveTo>
                    <a:pt x="70009" y="101441"/>
                  </a:moveTo>
                  <a:lnTo>
                    <a:pt x="71914" y="95726"/>
                  </a:lnTo>
                  <a:lnTo>
                    <a:pt x="87154" y="95726"/>
                  </a:lnTo>
                  <a:lnTo>
                    <a:pt x="74771" y="86201"/>
                  </a:lnTo>
                  <a:lnTo>
                    <a:pt x="76676" y="81439"/>
                  </a:lnTo>
                  <a:lnTo>
                    <a:pt x="92869" y="94774"/>
                  </a:lnTo>
                  <a:lnTo>
                    <a:pt x="95726" y="97631"/>
                  </a:lnTo>
                  <a:cubicBezTo>
                    <a:pt x="96679" y="98584"/>
                    <a:pt x="97631" y="99536"/>
                    <a:pt x="97631" y="99536"/>
                  </a:cubicBezTo>
                  <a:cubicBezTo>
                    <a:pt x="97631" y="100489"/>
                    <a:pt x="98584" y="100489"/>
                    <a:pt x="98584" y="101441"/>
                  </a:cubicBezTo>
                  <a:cubicBezTo>
                    <a:pt x="98584" y="102394"/>
                    <a:pt x="98584" y="102394"/>
                    <a:pt x="98584" y="103346"/>
                  </a:cubicBezTo>
                  <a:cubicBezTo>
                    <a:pt x="98584" y="104299"/>
                    <a:pt x="98584" y="105251"/>
                    <a:pt x="97631" y="106204"/>
                  </a:cubicBezTo>
                  <a:cubicBezTo>
                    <a:pt x="96679" y="107156"/>
                    <a:pt x="96679" y="108109"/>
                    <a:pt x="96679" y="109061"/>
                  </a:cubicBezTo>
                  <a:lnTo>
                    <a:pt x="91916" y="108109"/>
                  </a:lnTo>
                  <a:cubicBezTo>
                    <a:pt x="92869" y="107156"/>
                    <a:pt x="92869" y="107156"/>
                    <a:pt x="92869" y="106204"/>
                  </a:cubicBezTo>
                  <a:cubicBezTo>
                    <a:pt x="92869" y="105251"/>
                    <a:pt x="92869" y="104299"/>
                    <a:pt x="92869" y="103346"/>
                  </a:cubicBezTo>
                  <a:cubicBezTo>
                    <a:pt x="91916" y="102394"/>
                    <a:pt x="91916" y="101441"/>
                    <a:pt x="90011" y="101441"/>
                  </a:cubicBezTo>
                  <a:lnTo>
                    <a:pt x="70009" y="101441"/>
                  </a:lnTo>
                  <a:close/>
                  <a:moveTo>
                    <a:pt x="94774" y="72866"/>
                  </a:moveTo>
                  <a:lnTo>
                    <a:pt x="97631" y="68104"/>
                  </a:lnTo>
                  <a:cubicBezTo>
                    <a:pt x="99536" y="69056"/>
                    <a:pt x="100489" y="70961"/>
                    <a:pt x="100489" y="72866"/>
                  </a:cubicBezTo>
                  <a:cubicBezTo>
                    <a:pt x="101441" y="74771"/>
                    <a:pt x="100489" y="76676"/>
                    <a:pt x="99536" y="78581"/>
                  </a:cubicBezTo>
                  <a:cubicBezTo>
                    <a:pt x="98584" y="82391"/>
                    <a:pt x="96679" y="84296"/>
                    <a:pt x="93821" y="85249"/>
                  </a:cubicBezTo>
                  <a:cubicBezTo>
                    <a:pt x="91916" y="86201"/>
                    <a:pt x="89059" y="86201"/>
                    <a:pt x="86201" y="84296"/>
                  </a:cubicBezTo>
                  <a:cubicBezTo>
                    <a:pt x="83344" y="83344"/>
                    <a:pt x="81439" y="81439"/>
                    <a:pt x="79534" y="79534"/>
                  </a:cubicBezTo>
                  <a:cubicBezTo>
                    <a:pt x="78581" y="76676"/>
                    <a:pt x="78581" y="74771"/>
                    <a:pt x="79534" y="71914"/>
                  </a:cubicBezTo>
                  <a:cubicBezTo>
                    <a:pt x="80486" y="69056"/>
                    <a:pt x="82391" y="67151"/>
                    <a:pt x="84296" y="66199"/>
                  </a:cubicBezTo>
                  <a:cubicBezTo>
                    <a:pt x="87154" y="65246"/>
                    <a:pt x="90011" y="65246"/>
                    <a:pt x="93821" y="67151"/>
                  </a:cubicBezTo>
                  <a:lnTo>
                    <a:pt x="90011" y="79534"/>
                  </a:lnTo>
                  <a:cubicBezTo>
                    <a:pt x="91916" y="80486"/>
                    <a:pt x="92869" y="80486"/>
                    <a:pt x="93821" y="79534"/>
                  </a:cubicBezTo>
                  <a:cubicBezTo>
                    <a:pt x="94774" y="78581"/>
                    <a:pt x="95726" y="78581"/>
                    <a:pt x="96679" y="76676"/>
                  </a:cubicBezTo>
                  <a:cubicBezTo>
                    <a:pt x="96679" y="75724"/>
                    <a:pt x="96679" y="74771"/>
                    <a:pt x="96679" y="74771"/>
                  </a:cubicBezTo>
                  <a:cubicBezTo>
                    <a:pt x="95726" y="73819"/>
                    <a:pt x="95726" y="73819"/>
                    <a:pt x="94774" y="72866"/>
                  </a:cubicBezTo>
                  <a:close/>
                  <a:moveTo>
                    <a:pt x="89059" y="70009"/>
                  </a:moveTo>
                  <a:cubicBezTo>
                    <a:pt x="88106" y="69056"/>
                    <a:pt x="86201" y="69056"/>
                    <a:pt x="85249" y="70009"/>
                  </a:cubicBezTo>
                  <a:cubicBezTo>
                    <a:pt x="84296" y="70009"/>
                    <a:pt x="83344" y="70961"/>
                    <a:pt x="83344" y="71914"/>
                  </a:cubicBezTo>
                  <a:cubicBezTo>
                    <a:pt x="82391" y="72866"/>
                    <a:pt x="82391" y="73819"/>
                    <a:pt x="83344" y="74771"/>
                  </a:cubicBezTo>
                  <a:cubicBezTo>
                    <a:pt x="84296" y="75724"/>
                    <a:pt x="85249" y="76676"/>
                    <a:pt x="86201" y="76676"/>
                  </a:cubicBezTo>
                  <a:lnTo>
                    <a:pt x="89059" y="70009"/>
                  </a:lnTo>
                  <a:close/>
                  <a:moveTo>
                    <a:pt x="106204" y="61436"/>
                  </a:moveTo>
                  <a:lnTo>
                    <a:pt x="104299" y="66199"/>
                  </a:lnTo>
                  <a:lnTo>
                    <a:pt x="85249" y="58579"/>
                  </a:lnTo>
                  <a:lnTo>
                    <a:pt x="87154" y="53816"/>
                  </a:lnTo>
                  <a:lnTo>
                    <a:pt x="90011" y="54769"/>
                  </a:lnTo>
                  <a:cubicBezTo>
                    <a:pt x="89059" y="53816"/>
                    <a:pt x="88106" y="52864"/>
                    <a:pt x="88106" y="51911"/>
                  </a:cubicBezTo>
                  <a:cubicBezTo>
                    <a:pt x="88106" y="50959"/>
                    <a:pt x="88106" y="50006"/>
                    <a:pt x="88106" y="49054"/>
                  </a:cubicBezTo>
                  <a:cubicBezTo>
                    <a:pt x="89059" y="48101"/>
                    <a:pt x="89059" y="47149"/>
                    <a:pt x="90011" y="46196"/>
                  </a:cubicBezTo>
                  <a:lnTo>
                    <a:pt x="93821" y="49054"/>
                  </a:lnTo>
                  <a:cubicBezTo>
                    <a:pt x="92869" y="50006"/>
                    <a:pt x="92869" y="50006"/>
                    <a:pt x="91916" y="50959"/>
                  </a:cubicBezTo>
                  <a:cubicBezTo>
                    <a:pt x="91916" y="51911"/>
                    <a:pt x="91916" y="51911"/>
                    <a:pt x="91916" y="52864"/>
                  </a:cubicBezTo>
                  <a:cubicBezTo>
                    <a:pt x="91916" y="53816"/>
                    <a:pt x="92869" y="53816"/>
                    <a:pt x="93821" y="54769"/>
                  </a:cubicBezTo>
                  <a:cubicBezTo>
                    <a:pt x="94774" y="55721"/>
                    <a:pt x="96679" y="56674"/>
                    <a:pt x="100489" y="57626"/>
                  </a:cubicBezTo>
                  <a:lnTo>
                    <a:pt x="106204" y="61436"/>
                  </a:lnTo>
                  <a:close/>
                  <a:moveTo>
                    <a:pt x="120491" y="47149"/>
                  </a:moveTo>
                  <a:lnTo>
                    <a:pt x="118586" y="50959"/>
                  </a:lnTo>
                  <a:cubicBezTo>
                    <a:pt x="114776" y="51911"/>
                    <a:pt x="111919" y="51911"/>
                    <a:pt x="108109" y="51911"/>
                  </a:cubicBezTo>
                  <a:cubicBezTo>
                    <a:pt x="105251" y="51911"/>
                    <a:pt x="101441" y="50959"/>
                    <a:pt x="98584" y="50006"/>
                  </a:cubicBezTo>
                  <a:cubicBezTo>
                    <a:pt x="95726" y="49054"/>
                    <a:pt x="91916" y="47149"/>
                    <a:pt x="90011" y="44291"/>
                  </a:cubicBezTo>
                  <a:cubicBezTo>
                    <a:pt x="88106" y="42386"/>
                    <a:pt x="86201" y="39529"/>
                    <a:pt x="84296" y="37624"/>
                  </a:cubicBezTo>
                  <a:lnTo>
                    <a:pt x="85249" y="33814"/>
                  </a:lnTo>
                  <a:cubicBezTo>
                    <a:pt x="88106" y="36671"/>
                    <a:pt x="90964" y="39529"/>
                    <a:pt x="92869" y="40481"/>
                  </a:cubicBezTo>
                  <a:cubicBezTo>
                    <a:pt x="94774" y="42386"/>
                    <a:pt x="97631" y="43339"/>
                    <a:pt x="100489" y="45244"/>
                  </a:cubicBezTo>
                  <a:cubicBezTo>
                    <a:pt x="102394" y="46196"/>
                    <a:pt x="104299" y="46196"/>
                    <a:pt x="107156" y="47149"/>
                  </a:cubicBezTo>
                  <a:cubicBezTo>
                    <a:pt x="109061" y="48101"/>
                    <a:pt x="111919" y="48101"/>
                    <a:pt x="113824" y="48101"/>
                  </a:cubicBezTo>
                  <a:cubicBezTo>
                    <a:pt x="115729" y="48101"/>
                    <a:pt x="117634" y="47149"/>
                    <a:pt x="120491" y="47149"/>
                  </a:cubicBezTo>
                  <a:close/>
                  <a:moveTo>
                    <a:pt x="107156" y="41434"/>
                  </a:moveTo>
                  <a:lnTo>
                    <a:pt x="108109" y="35719"/>
                  </a:lnTo>
                  <a:cubicBezTo>
                    <a:pt x="109061" y="35719"/>
                    <a:pt x="110014" y="35719"/>
                    <a:pt x="110966" y="35719"/>
                  </a:cubicBezTo>
                  <a:cubicBezTo>
                    <a:pt x="111919" y="34766"/>
                    <a:pt x="111919" y="34766"/>
                    <a:pt x="112871" y="32861"/>
                  </a:cubicBezTo>
                  <a:cubicBezTo>
                    <a:pt x="113824" y="31909"/>
                    <a:pt x="113824" y="30004"/>
                    <a:pt x="113824" y="30004"/>
                  </a:cubicBezTo>
                  <a:cubicBezTo>
                    <a:pt x="113824" y="29051"/>
                    <a:pt x="112871" y="29051"/>
                    <a:pt x="112871" y="29051"/>
                  </a:cubicBezTo>
                  <a:cubicBezTo>
                    <a:pt x="112871" y="29051"/>
                    <a:pt x="111919" y="29051"/>
                    <a:pt x="111919" y="29051"/>
                  </a:cubicBezTo>
                  <a:cubicBezTo>
                    <a:pt x="111919" y="29051"/>
                    <a:pt x="110966" y="30004"/>
                    <a:pt x="110966" y="30956"/>
                  </a:cubicBezTo>
                  <a:cubicBezTo>
                    <a:pt x="108109" y="34766"/>
                    <a:pt x="106204" y="36671"/>
                    <a:pt x="105251" y="37624"/>
                  </a:cubicBezTo>
                  <a:cubicBezTo>
                    <a:pt x="103346" y="38576"/>
                    <a:pt x="102394" y="38576"/>
                    <a:pt x="100489" y="37624"/>
                  </a:cubicBezTo>
                  <a:cubicBezTo>
                    <a:pt x="98584" y="36671"/>
                    <a:pt x="97631" y="35719"/>
                    <a:pt x="97631" y="33814"/>
                  </a:cubicBezTo>
                  <a:cubicBezTo>
                    <a:pt x="96679" y="31909"/>
                    <a:pt x="97631" y="30004"/>
                    <a:pt x="98584" y="27146"/>
                  </a:cubicBezTo>
                  <a:cubicBezTo>
                    <a:pt x="99536" y="24289"/>
                    <a:pt x="101441" y="22384"/>
                    <a:pt x="102394" y="22384"/>
                  </a:cubicBezTo>
                  <a:cubicBezTo>
                    <a:pt x="103346" y="22384"/>
                    <a:pt x="105251" y="21431"/>
                    <a:pt x="107156" y="21431"/>
                  </a:cubicBezTo>
                  <a:lnTo>
                    <a:pt x="106204" y="26194"/>
                  </a:lnTo>
                  <a:cubicBezTo>
                    <a:pt x="105251" y="26194"/>
                    <a:pt x="104299" y="26194"/>
                    <a:pt x="104299" y="26194"/>
                  </a:cubicBezTo>
                  <a:cubicBezTo>
                    <a:pt x="103346" y="27146"/>
                    <a:pt x="103346" y="27146"/>
                    <a:pt x="102394" y="28099"/>
                  </a:cubicBezTo>
                  <a:cubicBezTo>
                    <a:pt x="101441" y="29051"/>
                    <a:pt x="101441" y="30956"/>
                    <a:pt x="101441" y="30956"/>
                  </a:cubicBezTo>
                  <a:cubicBezTo>
                    <a:pt x="101441" y="30956"/>
                    <a:pt x="101441" y="31909"/>
                    <a:pt x="102394" y="31909"/>
                  </a:cubicBezTo>
                  <a:cubicBezTo>
                    <a:pt x="102394" y="31909"/>
                    <a:pt x="103346" y="31909"/>
                    <a:pt x="103346" y="31909"/>
                  </a:cubicBezTo>
                  <a:cubicBezTo>
                    <a:pt x="104299" y="31909"/>
                    <a:pt x="105251" y="30004"/>
                    <a:pt x="107156" y="28099"/>
                  </a:cubicBezTo>
                  <a:cubicBezTo>
                    <a:pt x="109061" y="25241"/>
                    <a:pt x="110014" y="24289"/>
                    <a:pt x="111919" y="23336"/>
                  </a:cubicBezTo>
                  <a:cubicBezTo>
                    <a:pt x="112871" y="22384"/>
                    <a:pt x="114776" y="22384"/>
                    <a:pt x="116681" y="23336"/>
                  </a:cubicBezTo>
                  <a:cubicBezTo>
                    <a:pt x="118586" y="24289"/>
                    <a:pt x="119539" y="25241"/>
                    <a:pt x="120491" y="27146"/>
                  </a:cubicBezTo>
                  <a:cubicBezTo>
                    <a:pt x="121444" y="29051"/>
                    <a:pt x="120491" y="31909"/>
                    <a:pt x="119539" y="34766"/>
                  </a:cubicBezTo>
                  <a:cubicBezTo>
                    <a:pt x="118586" y="37624"/>
                    <a:pt x="116681" y="39529"/>
                    <a:pt x="115729" y="40481"/>
                  </a:cubicBezTo>
                  <a:cubicBezTo>
                    <a:pt x="114776" y="41434"/>
                    <a:pt x="109061" y="41434"/>
                    <a:pt x="107156" y="41434"/>
                  </a:cubicBezTo>
                  <a:close/>
                  <a:moveTo>
                    <a:pt x="129064" y="27146"/>
                  </a:moveTo>
                  <a:cubicBezTo>
                    <a:pt x="127159" y="25241"/>
                    <a:pt x="126206" y="24289"/>
                    <a:pt x="125254" y="23336"/>
                  </a:cubicBezTo>
                  <a:cubicBezTo>
                    <a:pt x="124301" y="22384"/>
                    <a:pt x="123349" y="21431"/>
                    <a:pt x="121444" y="20479"/>
                  </a:cubicBezTo>
                  <a:cubicBezTo>
                    <a:pt x="120491" y="19526"/>
                    <a:pt x="118586" y="18574"/>
                    <a:pt x="117634" y="17621"/>
                  </a:cubicBezTo>
                  <a:cubicBezTo>
                    <a:pt x="116681" y="16669"/>
                    <a:pt x="114776" y="16669"/>
                    <a:pt x="113824" y="15716"/>
                  </a:cubicBezTo>
                  <a:cubicBezTo>
                    <a:pt x="110966" y="14764"/>
                    <a:pt x="108109" y="13811"/>
                    <a:pt x="105251" y="12859"/>
                  </a:cubicBezTo>
                  <a:cubicBezTo>
                    <a:pt x="102394" y="11906"/>
                    <a:pt x="98584" y="11906"/>
                    <a:pt x="94774" y="11906"/>
                  </a:cubicBezTo>
                  <a:lnTo>
                    <a:pt x="95726" y="8096"/>
                  </a:lnTo>
                  <a:cubicBezTo>
                    <a:pt x="98584" y="7144"/>
                    <a:pt x="102394" y="7144"/>
                    <a:pt x="106204" y="7144"/>
                  </a:cubicBezTo>
                  <a:cubicBezTo>
                    <a:pt x="109061" y="7144"/>
                    <a:pt x="112871" y="8096"/>
                    <a:pt x="115729" y="9049"/>
                  </a:cubicBezTo>
                  <a:cubicBezTo>
                    <a:pt x="118586" y="10001"/>
                    <a:pt x="120491" y="11906"/>
                    <a:pt x="123349" y="13811"/>
                  </a:cubicBezTo>
                  <a:cubicBezTo>
                    <a:pt x="126206" y="15716"/>
                    <a:pt x="129064" y="18574"/>
                    <a:pt x="130969" y="22384"/>
                  </a:cubicBezTo>
                  <a:lnTo>
                    <a:pt x="129064" y="27146"/>
                  </a:lnTo>
                  <a:close/>
                </a:path>
              </a:pathLst>
            </a:custGeom>
            <a:solidFill>
              <a:srgbClr val="245A69"/>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43" name="Freeform: Shape 2386">
              <a:extLst>
                <a:ext uri="{FF2B5EF4-FFF2-40B4-BE49-F238E27FC236}">
                  <a16:creationId xmlns:a16="http://schemas.microsoft.com/office/drawing/2014/main" id="{348429BD-120F-454E-B89A-C38F078CB3BF}"/>
                </a:ext>
              </a:extLst>
            </p:cNvPr>
            <p:cNvSpPr>
              <a:spLocks/>
            </p:cNvSpPr>
            <p:nvPr/>
          </p:nvSpPr>
          <p:spPr bwMode="auto">
            <a:xfrm>
              <a:off x="6961188" y="3478213"/>
              <a:ext cx="485775" cy="257175"/>
            </a:xfrm>
            <a:custGeom>
              <a:avLst/>
              <a:gdLst>
                <a:gd name="T0" fmla="*/ 89775 w 161925"/>
                <a:gd name="T1" fmla="*/ 731052 h 85725"/>
                <a:gd name="T2" fmla="*/ 64128 w 161925"/>
                <a:gd name="T3" fmla="*/ 679752 h 85725"/>
                <a:gd name="T4" fmla="*/ 1098708 w 161925"/>
                <a:gd name="T5" fmla="*/ 200934 h 85725"/>
                <a:gd name="T6" fmla="*/ 1038861 w 161925"/>
                <a:gd name="T7" fmla="*/ 64128 h 85725"/>
                <a:gd name="T8" fmla="*/ 1440720 w 161925"/>
                <a:gd name="T9" fmla="*/ 98331 h 85725"/>
                <a:gd name="T10" fmla="*/ 1209867 w 161925"/>
                <a:gd name="T11" fmla="*/ 431787 h 85725"/>
                <a:gd name="T12" fmla="*/ 1141464 w 161925"/>
                <a:gd name="T13" fmla="*/ 303537 h 85725"/>
                <a:gd name="T14" fmla="*/ 106875 w 161925"/>
                <a:gd name="T15" fmla="*/ 782355 h 857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925" h="85725">
                  <a:moveTo>
                    <a:pt x="10001" y="81439"/>
                  </a:moveTo>
                  <a:lnTo>
                    <a:pt x="7144" y="75724"/>
                  </a:lnTo>
                  <a:lnTo>
                    <a:pt x="122396" y="22384"/>
                  </a:lnTo>
                  <a:lnTo>
                    <a:pt x="115729" y="7144"/>
                  </a:lnTo>
                  <a:lnTo>
                    <a:pt x="160496" y="10954"/>
                  </a:lnTo>
                  <a:lnTo>
                    <a:pt x="134779" y="48101"/>
                  </a:lnTo>
                  <a:lnTo>
                    <a:pt x="127159" y="33814"/>
                  </a:lnTo>
                  <a:lnTo>
                    <a:pt x="11906" y="87154"/>
                  </a:lnTo>
                  <a:lnTo>
                    <a:pt x="10001" y="81439"/>
                  </a:lnTo>
                  <a:close/>
                </a:path>
              </a:pathLst>
            </a:custGeom>
            <a:solidFill>
              <a:srgbClr val="05763E"/>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44" name="Freeform: Shape 2387">
              <a:extLst>
                <a:ext uri="{FF2B5EF4-FFF2-40B4-BE49-F238E27FC236}">
                  <a16:creationId xmlns:a16="http://schemas.microsoft.com/office/drawing/2014/main" id="{0F9C0522-57FB-E049-965F-BB68E2F891EE}"/>
                </a:ext>
              </a:extLst>
            </p:cNvPr>
            <p:cNvSpPr>
              <a:spLocks/>
            </p:cNvSpPr>
            <p:nvPr/>
          </p:nvSpPr>
          <p:spPr bwMode="auto">
            <a:xfrm>
              <a:off x="7027863" y="3600450"/>
              <a:ext cx="484187" cy="257175"/>
            </a:xfrm>
            <a:custGeom>
              <a:avLst/>
              <a:gdLst>
                <a:gd name="T0" fmla="*/ 1410447 w 161925"/>
                <a:gd name="T1" fmla="*/ 106878 h 85725"/>
                <a:gd name="T2" fmla="*/ 1393403 w 161925"/>
                <a:gd name="T3" fmla="*/ 64128 h 85725"/>
                <a:gd name="T4" fmla="*/ 362196 w 161925"/>
                <a:gd name="T5" fmla="*/ 542946 h 85725"/>
                <a:gd name="T6" fmla="*/ 294017 w 161925"/>
                <a:gd name="T7" fmla="*/ 406140 h 85725"/>
                <a:gd name="T8" fmla="*/ 63918 w 161925"/>
                <a:gd name="T9" fmla="*/ 739599 h 85725"/>
                <a:gd name="T10" fmla="*/ 464464 w 161925"/>
                <a:gd name="T11" fmla="*/ 773799 h 85725"/>
                <a:gd name="T12" fmla="*/ 404812 w 161925"/>
                <a:gd name="T13" fmla="*/ 636996 h 85725"/>
                <a:gd name="T14" fmla="*/ 1436010 w 161925"/>
                <a:gd name="T15" fmla="*/ 158178 h 857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925" h="85725">
                  <a:moveTo>
                    <a:pt x="157639" y="11906"/>
                  </a:moveTo>
                  <a:lnTo>
                    <a:pt x="155734" y="7144"/>
                  </a:lnTo>
                  <a:lnTo>
                    <a:pt x="40481" y="60484"/>
                  </a:lnTo>
                  <a:lnTo>
                    <a:pt x="32861" y="45244"/>
                  </a:lnTo>
                  <a:lnTo>
                    <a:pt x="7144" y="82391"/>
                  </a:lnTo>
                  <a:lnTo>
                    <a:pt x="51911" y="86201"/>
                  </a:lnTo>
                  <a:lnTo>
                    <a:pt x="45244" y="70961"/>
                  </a:lnTo>
                  <a:lnTo>
                    <a:pt x="160496" y="17621"/>
                  </a:lnTo>
                  <a:lnTo>
                    <a:pt x="157639" y="11906"/>
                  </a:lnTo>
                  <a:close/>
                </a:path>
              </a:pathLst>
            </a:custGeom>
            <a:solidFill>
              <a:srgbClr val="FFCB05"/>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45" name="Freeform: Shape 2388">
              <a:extLst>
                <a:ext uri="{FF2B5EF4-FFF2-40B4-BE49-F238E27FC236}">
                  <a16:creationId xmlns:a16="http://schemas.microsoft.com/office/drawing/2014/main" id="{3D110A70-F9F2-CF47-BF07-BD005D74D623}"/>
                </a:ext>
              </a:extLst>
            </p:cNvPr>
            <p:cNvSpPr>
              <a:spLocks/>
            </p:cNvSpPr>
            <p:nvPr/>
          </p:nvSpPr>
          <p:spPr bwMode="auto">
            <a:xfrm>
              <a:off x="6902450" y="3429000"/>
              <a:ext cx="369888" cy="227013"/>
            </a:xfrm>
            <a:custGeom>
              <a:avLst/>
              <a:gdLst>
                <a:gd name="T0" fmla="*/ 23336 w 123825"/>
                <a:gd name="T1" fmla="*/ 50483 h 76200"/>
                <a:gd name="T2" fmla="*/ 23336 w 123825"/>
                <a:gd name="T3" fmla="*/ 62865 h 76200"/>
                <a:gd name="T4" fmla="*/ 26194 w 123825"/>
                <a:gd name="T5" fmla="*/ 66675 h 76200"/>
                <a:gd name="T6" fmla="*/ 30004 w 123825"/>
                <a:gd name="T7" fmla="*/ 64770 h 76200"/>
                <a:gd name="T8" fmla="*/ 28099 w 123825"/>
                <a:gd name="T9" fmla="*/ 72390 h 76200"/>
                <a:gd name="T10" fmla="*/ 21431 w 123825"/>
                <a:gd name="T11" fmla="*/ 72390 h 76200"/>
                <a:gd name="T12" fmla="*/ 17621 w 123825"/>
                <a:gd name="T13" fmla="*/ 65723 h 76200"/>
                <a:gd name="T14" fmla="*/ 10001 w 123825"/>
                <a:gd name="T15" fmla="*/ 56198 h 76200"/>
                <a:gd name="T16" fmla="*/ 10001 w 123825"/>
                <a:gd name="T17" fmla="*/ 50483 h 76200"/>
                <a:gd name="T18" fmla="*/ 12859 w 123825"/>
                <a:gd name="T19" fmla="*/ 39053 h 76200"/>
                <a:gd name="T20" fmla="*/ 20479 w 123825"/>
                <a:gd name="T21" fmla="*/ 45720 h 76200"/>
                <a:gd name="T22" fmla="*/ 44291 w 123825"/>
                <a:gd name="T23" fmla="*/ 44767 h 76200"/>
                <a:gd name="T24" fmla="*/ 37624 w 123825"/>
                <a:gd name="T25" fmla="*/ 42863 h 76200"/>
                <a:gd name="T26" fmla="*/ 35719 w 123825"/>
                <a:gd name="T27" fmla="*/ 53340 h 76200"/>
                <a:gd name="T28" fmla="*/ 44291 w 123825"/>
                <a:gd name="T29" fmla="*/ 59055 h 76200"/>
                <a:gd name="T30" fmla="*/ 47149 w 123825"/>
                <a:gd name="T31" fmla="*/ 51435 h 76200"/>
                <a:gd name="T32" fmla="*/ 52864 w 123825"/>
                <a:gd name="T33" fmla="*/ 58103 h 76200"/>
                <a:gd name="T34" fmla="*/ 35719 w 123825"/>
                <a:gd name="T35" fmla="*/ 63817 h 76200"/>
                <a:gd name="T36" fmla="*/ 27146 w 123825"/>
                <a:gd name="T37" fmla="*/ 45720 h 76200"/>
                <a:gd name="T38" fmla="*/ 42386 w 123825"/>
                <a:gd name="T39" fmla="*/ 37148 h 76200"/>
                <a:gd name="T40" fmla="*/ 54769 w 123825"/>
                <a:gd name="T41" fmla="*/ 44767 h 76200"/>
                <a:gd name="T42" fmla="*/ 56674 w 123825"/>
                <a:gd name="T43" fmla="*/ 31433 h 76200"/>
                <a:gd name="T44" fmla="*/ 72866 w 123825"/>
                <a:gd name="T45" fmla="*/ 25717 h 76200"/>
                <a:gd name="T46" fmla="*/ 81439 w 123825"/>
                <a:gd name="T47" fmla="*/ 43815 h 76200"/>
                <a:gd name="T48" fmla="*/ 67151 w 123825"/>
                <a:gd name="T49" fmla="*/ 52388 h 76200"/>
                <a:gd name="T50" fmla="*/ 54769 w 123825"/>
                <a:gd name="T51" fmla="*/ 44767 h 76200"/>
                <a:gd name="T52" fmla="*/ 66199 w 123825"/>
                <a:gd name="T53" fmla="*/ 46673 h 76200"/>
                <a:gd name="T54" fmla="*/ 74771 w 123825"/>
                <a:gd name="T55" fmla="*/ 42863 h 76200"/>
                <a:gd name="T56" fmla="*/ 69056 w 123825"/>
                <a:gd name="T57" fmla="*/ 31433 h 76200"/>
                <a:gd name="T58" fmla="*/ 61436 w 123825"/>
                <a:gd name="T59" fmla="*/ 35242 h 76200"/>
                <a:gd name="T60" fmla="*/ 103346 w 123825"/>
                <a:gd name="T61" fmla="*/ 46673 h 76200"/>
                <a:gd name="T62" fmla="*/ 92869 w 123825"/>
                <a:gd name="T63" fmla="*/ 54292 h 76200"/>
                <a:gd name="T64" fmla="*/ 94774 w 123825"/>
                <a:gd name="T65" fmla="*/ 44767 h 76200"/>
                <a:gd name="T66" fmla="*/ 95726 w 123825"/>
                <a:gd name="T67" fmla="*/ 39053 h 76200"/>
                <a:gd name="T68" fmla="*/ 92869 w 123825"/>
                <a:gd name="T69" fmla="*/ 37148 h 76200"/>
                <a:gd name="T70" fmla="*/ 91916 w 123825"/>
                <a:gd name="T71" fmla="*/ 40958 h 76200"/>
                <a:gd name="T72" fmla="*/ 89059 w 123825"/>
                <a:gd name="T73" fmla="*/ 37148 h 76200"/>
                <a:gd name="T74" fmla="*/ 96679 w 123825"/>
                <a:gd name="T75" fmla="*/ 33338 h 76200"/>
                <a:gd name="T76" fmla="*/ 100489 w 123825"/>
                <a:gd name="T77" fmla="*/ 39053 h 76200"/>
                <a:gd name="T78" fmla="*/ 99536 w 123825"/>
                <a:gd name="T79" fmla="*/ 44767 h 76200"/>
                <a:gd name="T80" fmla="*/ 98584 w 123825"/>
                <a:gd name="T81" fmla="*/ 48578 h 76200"/>
                <a:gd name="T82" fmla="*/ 115729 w 123825"/>
                <a:gd name="T83" fmla="*/ 23813 h 76200"/>
                <a:gd name="T84" fmla="*/ 121444 w 123825"/>
                <a:gd name="T85" fmla="*/ 29528 h 76200"/>
                <a:gd name="T86" fmla="*/ 104299 w 123825"/>
                <a:gd name="T87" fmla="*/ 34290 h 76200"/>
                <a:gd name="T88" fmla="*/ 96679 w 123825"/>
                <a:gd name="T89" fmla="*/ 15240 h 76200"/>
                <a:gd name="T90" fmla="*/ 113824 w 123825"/>
                <a:gd name="T91" fmla="*/ 8573 h 76200"/>
                <a:gd name="T92" fmla="*/ 105251 w 123825"/>
                <a:gd name="T93" fmla="*/ 25717 h 76200"/>
                <a:gd name="T94" fmla="*/ 113824 w 123825"/>
                <a:gd name="T95" fmla="*/ 29528 h 76200"/>
                <a:gd name="T96" fmla="*/ 115729 w 123825"/>
                <a:gd name="T97" fmla="*/ 23813 h 76200"/>
                <a:gd name="T98" fmla="*/ 109061 w 123825"/>
                <a:gd name="T99" fmla="*/ 12383 h 76200"/>
                <a:gd name="T100" fmla="*/ 102394 w 123825"/>
                <a:gd name="T101" fmla="*/ 15240 h 76200"/>
                <a:gd name="T102" fmla="*/ 112871 w 123825"/>
                <a:gd name="T103" fmla="*/ 16192 h 76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825" h="76200">
                  <a:moveTo>
                    <a:pt x="20479" y="45720"/>
                  </a:moveTo>
                  <a:lnTo>
                    <a:pt x="23336" y="50483"/>
                  </a:lnTo>
                  <a:lnTo>
                    <a:pt x="18574" y="52388"/>
                  </a:lnTo>
                  <a:lnTo>
                    <a:pt x="23336" y="62865"/>
                  </a:lnTo>
                  <a:cubicBezTo>
                    <a:pt x="24289" y="64770"/>
                    <a:pt x="24289" y="65723"/>
                    <a:pt x="25241" y="65723"/>
                  </a:cubicBezTo>
                  <a:cubicBezTo>
                    <a:pt x="25241" y="66675"/>
                    <a:pt x="26194" y="66675"/>
                    <a:pt x="26194" y="66675"/>
                  </a:cubicBezTo>
                  <a:cubicBezTo>
                    <a:pt x="27146" y="66675"/>
                    <a:pt x="27146" y="66675"/>
                    <a:pt x="27146" y="66675"/>
                  </a:cubicBezTo>
                  <a:cubicBezTo>
                    <a:pt x="27146" y="66675"/>
                    <a:pt x="28099" y="65723"/>
                    <a:pt x="30004" y="64770"/>
                  </a:cubicBezTo>
                  <a:lnTo>
                    <a:pt x="32861" y="69533"/>
                  </a:lnTo>
                  <a:cubicBezTo>
                    <a:pt x="31909" y="70485"/>
                    <a:pt x="30004" y="72390"/>
                    <a:pt x="28099" y="72390"/>
                  </a:cubicBezTo>
                  <a:cubicBezTo>
                    <a:pt x="27146" y="73342"/>
                    <a:pt x="25241" y="73342"/>
                    <a:pt x="24289" y="73342"/>
                  </a:cubicBezTo>
                  <a:cubicBezTo>
                    <a:pt x="23336" y="73342"/>
                    <a:pt x="22384" y="73342"/>
                    <a:pt x="21431" y="72390"/>
                  </a:cubicBezTo>
                  <a:cubicBezTo>
                    <a:pt x="20479" y="71438"/>
                    <a:pt x="20479" y="71438"/>
                    <a:pt x="19526" y="70485"/>
                  </a:cubicBezTo>
                  <a:cubicBezTo>
                    <a:pt x="18574" y="69533"/>
                    <a:pt x="18574" y="68580"/>
                    <a:pt x="17621" y="65723"/>
                  </a:cubicBezTo>
                  <a:lnTo>
                    <a:pt x="12859" y="55245"/>
                  </a:lnTo>
                  <a:lnTo>
                    <a:pt x="10001" y="56198"/>
                  </a:lnTo>
                  <a:lnTo>
                    <a:pt x="7144" y="51435"/>
                  </a:lnTo>
                  <a:lnTo>
                    <a:pt x="10001" y="50483"/>
                  </a:lnTo>
                  <a:lnTo>
                    <a:pt x="8096" y="45720"/>
                  </a:lnTo>
                  <a:lnTo>
                    <a:pt x="12859" y="39053"/>
                  </a:lnTo>
                  <a:lnTo>
                    <a:pt x="16669" y="47625"/>
                  </a:lnTo>
                  <a:lnTo>
                    <a:pt x="20479" y="45720"/>
                  </a:lnTo>
                  <a:close/>
                  <a:moveTo>
                    <a:pt x="50006" y="40958"/>
                  </a:moveTo>
                  <a:lnTo>
                    <a:pt x="44291" y="44767"/>
                  </a:lnTo>
                  <a:cubicBezTo>
                    <a:pt x="43339" y="43815"/>
                    <a:pt x="42386" y="42863"/>
                    <a:pt x="41434" y="42863"/>
                  </a:cubicBezTo>
                  <a:cubicBezTo>
                    <a:pt x="40481" y="42863"/>
                    <a:pt x="39529" y="42863"/>
                    <a:pt x="37624" y="42863"/>
                  </a:cubicBezTo>
                  <a:cubicBezTo>
                    <a:pt x="35719" y="43815"/>
                    <a:pt x="34766" y="44767"/>
                    <a:pt x="34766" y="46673"/>
                  </a:cubicBezTo>
                  <a:cubicBezTo>
                    <a:pt x="33814" y="48578"/>
                    <a:pt x="34766" y="50483"/>
                    <a:pt x="35719" y="53340"/>
                  </a:cubicBezTo>
                  <a:cubicBezTo>
                    <a:pt x="36671" y="56198"/>
                    <a:pt x="38576" y="58103"/>
                    <a:pt x="39529" y="59055"/>
                  </a:cubicBezTo>
                  <a:cubicBezTo>
                    <a:pt x="41434" y="60008"/>
                    <a:pt x="42386" y="60008"/>
                    <a:pt x="44291" y="59055"/>
                  </a:cubicBezTo>
                  <a:cubicBezTo>
                    <a:pt x="45244" y="58103"/>
                    <a:pt x="46196" y="58103"/>
                    <a:pt x="47149" y="56198"/>
                  </a:cubicBezTo>
                  <a:cubicBezTo>
                    <a:pt x="47149" y="55245"/>
                    <a:pt x="47149" y="53340"/>
                    <a:pt x="47149" y="51435"/>
                  </a:cubicBezTo>
                  <a:lnTo>
                    <a:pt x="53816" y="49530"/>
                  </a:lnTo>
                  <a:cubicBezTo>
                    <a:pt x="54769" y="52388"/>
                    <a:pt x="54769" y="55245"/>
                    <a:pt x="52864" y="58103"/>
                  </a:cubicBezTo>
                  <a:cubicBezTo>
                    <a:pt x="51911" y="60960"/>
                    <a:pt x="49054" y="62865"/>
                    <a:pt x="46196" y="63817"/>
                  </a:cubicBezTo>
                  <a:cubicBezTo>
                    <a:pt x="42386" y="65723"/>
                    <a:pt x="39529" y="65723"/>
                    <a:pt x="35719" y="63817"/>
                  </a:cubicBezTo>
                  <a:cubicBezTo>
                    <a:pt x="32861" y="62865"/>
                    <a:pt x="30004" y="60008"/>
                    <a:pt x="28099" y="56198"/>
                  </a:cubicBezTo>
                  <a:cubicBezTo>
                    <a:pt x="26194" y="52388"/>
                    <a:pt x="26194" y="48578"/>
                    <a:pt x="27146" y="45720"/>
                  </a:cubicBezTo>
                  <a:cubicBezTo>
                    <a:pt x="28099" y="42863"/>
                    <a:pt x="30956" y="40005"/>
                    <a:pt x="34766" y="38100"/>
                  </a:cubicBezTo>
                  <a:cubicBezTo>
                    <a:pt x="37624" y="37148"/>
                    <a:pt x="40481" y="36195"/>
                    <a:pt x="42386" y="37148"/>
                  </a:cubicBezTo>
                  <a:cubicBezTo>
                    <a:pt x="45244" y="38100"/>
                    <a:pt x="48101" y="39053"/>
                    <a:pt x="50006" y="40958"/>
                  </a:cubicBezTo>
                  <a:close/>
                  <a:moveTo>
                    <a:pt x="54769" y="44767"/>
                  </a:moveTo>
                  <a:cubicBezTo>
                    <a:pt x="53816" y="42863"/>
                    <a:pt x="53816" y="40005"/>
                    <a:pt x="53816" y="38100"/>
                  </a:cubicBezTo>
                  <a:cubicBezTo>
                    <a:pt x="53816" y="35242"/>
                    <a:pt x="54769" y="33338"/>
                    <a:pt x="56674" y="31433"/>
                  </a:cubicBezTo>
                  <a:cubicBezTo>
                    <a:pt x="57626" y="29528"/>
                    <a:pt x="60484" y="28575"/>
                    <a:pt x="62389" y="26670"/>
                  </a:cubicBezTo>
                  <a:cubicBezTo>
                    <a:pt x="66199" y="24765"/>
                    <a:pt x="70009" y="24765"/>
                    <a:pt x="72866" y="25717"/>
                  </a:cubicBezTo>
                  <a:cubicBezTo>
                    <a:pt x="76676" y="26670"/>
                    <a:pt x="79534" y="29528"/>
                    <a:pt x="80486" y="33338"/>
                  </a:cubicBezTo>
                  <a:cubicBezTo>
                    <a:pt x="82391" y="37148"/>
                    <a:pt x="82391" y="40958"/>
                    <a:pt x="81439" y="43815"/>
                  </a:cubicBezTo>
                  <a:cubicBezTo>
                    <a:pt x="80486" y="47625"/>
                    <a:pt x="77629" y="50483"/>
                    <a:pt x="73819" y="51435"/>
                  </a:cubicBezTo>
                  <a:cubicBezTo>
                    <a:pt x="71914" y="52388"/>
                    <a:pt x="69056" y="52388"/>
                    <a:pt x="67151" y="52388"/>
                  </a:cubicBezTo>
                  <a:cubicBezTo>
                    <a:pt x="64294" y="52388"/>
                    <a:pt x="62389" y="51435"/>
                    <a:pt x="60484" y="49530"/>
                  </a:cubicBezTo>
                  <a:cubicBezTo>
                    <a:pt x="57626" y="49530"/>
                    <a:pt x="56674" y="47625"/>
                    <a:pt x="54769" y="44767"/>
                  </a:cubicBezTo>
                  <a:close/>
                  <a:moveTo>
                    <a:pt x="62389" y="41910"/>
                  </a:moveTo>
                  <a:cubicBezTo>
                    <a:pt x="63341" y="44767"/>
                    <a:pt x="65246" y="45720"/>
                    <a:pt x="66199" y="46673"/>
                  </a:cubicBezTo>
                  <a:cubicBezTo>
                    <a:pt x="68104" y="47625"/>
                    <a:pt x="70009" y="47625"/>
                    <a:pt x="70961" y="46673"/>
                  </a:cubicBezTo>
                  <a:cubicBezTo>
                    <a:pt x="72866" y="45720"/>
                    <a:pt x="73819" y="44767"/>
                    <a:pt x="74771" y="42863"/>
                  </a:cubicBezTo>
                  <a:cubicBezTo>
                    <a:pt x="75724" y="40958"/>
                    <a:pt x="74771" y="39053"/>
                    <a:pt x="73819" y="36195"/>
                  </a:cubicBezTo>
                  <a:cubicBezTo>
                    <a:pt x="72866" y="33338"/>
                    <a:pt x="70961" y="32385"/>
                    <a:pt x="69056" y="31433"/>
                  </a:cubicBezTo>
                  <a:cubicBezTo>
                    <a:pt x="67151" y="30480"/>
                    <a:pt x="66199" y="30480"/>
                    <a:pt x="64294" y="31433"/>
                  </a:cubicBezTo>
                  <a:cubicBezTo>
                    <a:pt x="62389" y="32385"/>
                    <a:pt x="61436" y="33338"/>
                    <a:pt x="61436" y="35242"/>
                  </a:cubicBezTo>
                  <a:cubicBezTo>
                    <a:pt x="60484" y="37148"/>
                    <a:pt x="61436" y="39053"/>
                    <a:pt x="62389" y="41910"/>
                  </a:cubicBezTo>
                  <a:close/>
                  <a:moveTo>
                    <a:pt x="103346" y="46673"/>
                  </a:moveTo>
                  <a:lnTo>
                    <a:pt x="104299" y="49530"/>
                  </a:lnTo>
                  <a:lnTo>
                    <a:pt x="92869" y="54292"/>
                  </a:lnTo>
                  <a:cubicBezTo>
                    <a:pt x="92869" y="53340"/>
                    <a:pt x="92869" y="51435"/>
                    <a:pt x="92869" y="50483"/>
                  </a:cubicBezTo>
                  <a:cubicBezTo>
                    <a:pt x="92869" y="49530"/>
                    <a:pt x="93821" y="47625"/>
                    <a:pt x="94774" y="44767"/>
                  </a:cubicBezTo>
                  <a:cubicBezTo>
                    <a:pt x="95726" y="42863"/>
                    <a:pt x="95726" y="40958"/>
                    <a:pt x="95726" y="40958"/>
                  </a:cubicBezTo>
                  <a:cubicBezTo>
                    <a:pt x="95726" y="40005"/>
                    <a:pt x="95726" y="39053"/>
                    <a:pt x="95726" y="39053"/>
                  </a:cubicBezTo>
                  <a:cubicBezTo>
                    <a:pt x="95726" y="38100"/>
                    <a:pt x="94774" y="38100"/>
                    <a:pt x="94774" y="37148"/>
                  </a:cubicBezTo>
                  <a:cubicBezTo>
                    <a:pt x="93821" y="37148"/>
                    <a:pt x="93821" y="37148"/>
                    <a:pt x="92869" y="37148"/>
                  </a:cubicBezTo>
                  <a:cubicBezTo>
                    <a:pt x="91916" y="37148"/>
                    <a:pt x="91916" y="38100"/>
                    <a:pt x="91916" y="38100"/>
                  </a:cubicBezTo>
                  <a:cubicBezTo>
                    <a:pt x="91916" y="39053"/>
                    <a:pt x="91916" y="39053"/>
                    <a:pt x="91916" y="40958"/>
                  </a:cubicBezTo>
                  <a:lnTo>
                    <a:pt x="89059" y="41910"/>
                  </a:lnTo>
                  <a:cubicBezTo>
                    <a:pt x="88106" y="40005"/>
                    <a:pt x="88106" y="38100"/>
                    <a:pt x="89059" y="37148"/>
                  </a:cubicBezTo>
                  <a:cubicBezTo>
                    <a:pt x="90011" y="36195"/>
                    <a:pt x="90964" y="35242"/>
                    <a:pt x="91916" y="34290"/>
                  </a:cubicBezTo>
                  <a:cubicBezTo>
                    <a:pt x="93821" y="33338"/>
                    <a:pt x="94774" y="33338"/>
                    <a:pt x="96679" y="33338"/>
                  </a:cubicBezTo>
                  <a:cubicBezTo>
                    <a:pt x="97631" y="34290"/>
                    <a:pt x="99536" y="34290"/>
                    <a:pt x="99536" y="36195"/>
                  </a:cubicBezTo>
                  <a:cubicBezTo>
                    <a:pt x="99536" y="37148"/>
                    <a:pt x="100489" y="38100"/>
                    <a:pt x="100489" y="39053"/>
                  </a:cubicBezTo>
                  <a:cubicBezTo>
                    <a:pt x="100489" y="40005"/>
                    <a:pt x="100489" y="40958"/>
                    <a:pt x="100489" y="41910"/>
                  </a:cubicBezTo>
                  <a:cubicBezTo>
                    <a:pt x="100489" y="42863"/>
                    <a:pt x="99536" y="43815"/>
                    <a:pt x="99536" y="44767"/>
                  </a:cubicBezTo>
                  <a:cubicBezTo>
                    <a:pt x="99536" y="45720"/>
                    <a:pt x="98584" y="46673"/>
                    <a:pt x="98584" y="47625"/>
                  </a:cubicBezTo>
                  <a:cubicBezTo>
                    <a:pt x="98584" y="48578"/>
                    <a:pt x="98584" y="48578"/>
                    <a:pt x="98584" y="48578"/>
                  </a:cubicBezTo>
                  <a:lnTo>
                    <a:pt x="103346" y="46673"/>
                  </a:lnTo>
                  <a:close/>
                  <a:moveTo>
                    <a:pt x="115729" y="23813"/>
                  </a:moveTo>
                  <a:lnTo>
                    <a:pt x="122396" y="21908"/>
                  </a:lnTo>
                  <a:cubicBezTo>
                    <a:pt x="122396" y="24765"/>
                    <a:pt x="122396" y="26670"/>
                    <a:pt x="121444" y="29528"/>
                  </a:cubicBezTo>
                  <a:cubicBezTo>
                    <a:pt x="120491" y="31433"/>
                    <a:pt x="118586" y="33338"/>
                    <a:pt x="115729" y="34290"/>
                  </a:cubicBezTo>
                  <a:cubicBezTo>
                    <a:pt x="110966" y="36195"/>
                    <a:pt x="107156" y="36195"/>
                    <a:pt x="104299" y="34290"/>
                  </a:cubicBezTo>
                  <a:cubicBezTo>
                    <a:pt x="101441" y="32385"/>
                    <a:pt x="99536" y="30480"/>
                    <a:pt x="97631" y="26670"/>
                  </a:cubicBezTo>
                  <a:cubicBezTo>
                    <a:pt x="95726" y="22860"/>
                    <a:pt x="95726" y="19050"/>
                    <a:pt x="96679" y="15240"/>
                  </a:cubicBezTo>
                  <a:cubicBezTo>
                    <a:pt x="97631" y="12383"/>
                    <a:pt x="99536" y="9525"/>
                    <a:pt x="103346" y="8573"/>
                  </a:cubicBezTo>
                  <a:cubicBezTo>
                    <a:pt x="107156" y="6667"/>
                    <a:pt x="110014" y="6667"/>
                    <a:pt x="113824" y="8573"/>
                  </a:cubicBezTo>
                  <a:cubicBezTo>
                    <a:pt x="116681" y="9525"/>
                    <a:pt x="119539" y="13335"/>
                    <a:pt x="121444" y="18098"/>
                  </a:cubicBezTo>
                  <a:lnTo>
                    <a:pt x="105251" y="25717"/>
                  </a:lnTo>
                  <a:cubicBezTo>
                    <a:pt x="106204" y="27623"/>
                    <a:pt x="107156" y="28575"/>
                    <a:pt x="109061" y="29528"/>
                  </a:cubicBezTo>
                  <a:cubicBezTo>
                    <a:pt x="110966" y="30480"/>
                    <a:pt x="111919" y="30480"/>
                    <a:pt x="113824" y="29528"/>
                  </a:cubicBezTo>
                  <a:cubicBezTo>
                    <a:pt x="114776" y="28575"/>
                    <a:pt x="115729" y="28575"/>
                    <a:pt x="115729" y="27623"/>
                  </a:cubicBezTo>
                  <a:cubicBezTo>
                    <a:pt x="115729" y="25717"/>
                    <a:pt x="115729" y="24765"/>
                    <a:pt x="115729" y="23813"/>
                  </a:cubicBezTo>
                  <a:close/>
                  <a:moveTo>
                    <a:pt x="112871" y="16192"/>
                  </a:moveTo>
                  <a:cubicBezTo>
                    <a:pt x="111919" y="14288"/>
                    <a:pt x="110966" y="13335"/>
                    <a:pt x="109061" y="12383"/>
                  </a:cubicBezTo>
                  <a:cubicBezTo>
                    <a:pt x="108109" y="11430"/>
                    <a:pt x="106204" y="11430"/>
                    <a:pt x="105251" y="12383"/>
                  </a:cubicBezTo>
                  <a:cubicBezTo>
                    <a:pt x="103346" y="13335"/>
                    <a:pt x="102394" y="14288"/>
                    <a:pt x="102394" y="15240"/>
                  </a:cubicBezTo>
                  <a:cubicBezTo>
                    <a:pt x="102394" y="16192"/>
                    <a:pt x="102394" y="18098"/>
                    <a:pt x="103346" y="20003"/>
                  </a:cubicBezTo>
                  <a:lnTo>
                    <a:pt x="112871" y="16192"/>
                  </a:lnTo>
                  <a:close/>
                </a:path>
              </a:pathLst>
            </a:custGeom>
            <a:solidFill>
              <a:srgbClr val="05763E"/>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46" name="Freeform: Shape 2389">
              <a:extLst>
                <a:ext uri="{FF2B5EF4-FFF2-40B4-BE49-F238E27FC236}">
                  <a16:creationId xmlns:a16="http://schemas.microsoft.com/office/drawing/2014/main" id="{0B453784-D553-BA40-A19A-F4BAFF25F25A}"/>
                </a:ext>
              </a:extLst>
            </p:cNvPr>
            <p:cNvSpPr>
              <a:spLocks/>
            </p:cNvSpPr>
            <p:nvPr/>
          </p:nvSpPr>
          <p:spPr bwMode="auto">
            <a:xfrm>
              <a:off x="7292975" y="3743325"/>
              <a:ext cx="112713" cy="171450"/>
            </a:xfrm>
            <a:custGeom>
              <a:avLst/>
              <a:gdLst>
                <a:gd name="T0" fmla="*/ 231869 w 38100"/>
                <a:gd name="T1" fmla="*/ 363387 h 57150"/>
                <a:gd name="T2" fmla="*/ 189710 w 38100"/>
                <a:gd name="T3" fmla="*/ 277884 h 57150"/>
                <a:gd name="T4" fmla="*/ 113828 w 38100"/>
                <a:gd name="T5" fmla="*/ 269337 h 57150"/>
                <a:gd name="T6" fmla="*/ 71666 w 38100"/>
                <a:gd name="T7" fmla="*/ 218034 h 57150"/>
                <a:gd name="T8" fmla="*/ 63238 w 38100"/>
                <a:gd name="T9" fmla="*/ 149631 h 57150"/>
                <a:gd name="T10" fmla="*/ 105394 w 38100"/>
                <a:gd name="T11" fmla="*/ 98331 h 57150"/>
                <a:gd name="T12" fmla="*/ 96966 w 38100"/>
                <a:gd name="T13" fmla="*/ 72675 h 57150"/>
                <a:gd name="T14" fmla="*/ 122257 w 38100"/>
                <a:gd name="T15" fmla="*/ 64128 h 57150"/>
                <a:gd name="T16" fmla="*/ 130691 w 38100"/>
                <a:gd name="T17" fmla="*/ 81231 h 57150"/>
                <a:gd name="T18" fmla="*/ 189710 w 38100"/>
                <a:gd name="T19" fmla="*/ 81231 h 57150"/>
                <a:gd name="T20" fmla="*/ 231869 w 38100"/>
                <a:gd name="T21" fmla="*/ 123978 h 57150"/>
                <a:gd name="T22" fmla="*/ 181282 w 38100"/>
                <a:gd name="T23" fmla="*/ 149631 h 57150"/>
                <a:gd name="T24" fmla="*/ 139119 w 38100"/>
                <a:gd name="T25" fmla="*/ 123978 h 57150"/>
                <a:gd name="T26" fmla="*/ 172844 w 38100"/>
                <a:gd name="T27" fmla="*/ 209481 h 57150"/>
                <a:gd name="T28" fmla="*/ 257160 w 38100"/>
                <a:gd name="T29" fmla="*/ 218034 h 57150"/>
                <a:gd name="T30" fmla="*/ 299323 w 38100"/>
                <a:gd name="T31" fmla="*/ 260781 h 57150"/>
                <a:gd name="T32" fmla="*/ 307751 w 38100"/>
                <a:gd name="T33" fmla="*/ 337740 h 57150"/>
                <a:gd name="T34" fmla="*/ 257160 w 38100"/>
                <a:gd name="T35" fmla="*/ 397587 h 57150"/>
                <a:gd name="T36" fmla="*/ 274026 w 38100"/>
                <a:gd name="T37" fmla="*/ 440343 h 57150"/>
                <a:gd name="T38" fmla="*/ 248735 w 38100"/>
                <a:gd name="T39" fmla="*/ 457443 h 57150"/>
                <a:gd name="T40" fmla="*/ 231869 w 38100"/>
                <a:gd name="T41" fmla="*/ 414687 h 57150"/>
                <a:gd name="T42" fmla="*/ 164419 w 38100"/>
                <a:gd name="T43" fmla="*/ 414687 h 57150"/>
                <a:gd name="T44" fmla="*/ 105394 w 38100"/>
                <a:gd name="T45" fmla="*/ 363387 h 57150"/>
                <a:gd name="T46" fmla="*/ 155982 w 38100"/>
                <a:gd name="T47" fmla="*/ 337740 h 57150"/>
                <a:gd name="T48" fmla="*/ 181282 w 38100"/>
                <a:gd name="T49" fmla="*/ 363387 h 57150"/>
                <a:gd name="T50" fmla="*/ 231869 w 38100"/>
                <a:gd name="T51" fmla="*/ 363387 h 57150"/>
                <a:gd name="T52" fmla="*/ 231869 w 38100"/>
                <a:gd name="T53" fmla="*/ 363387 h 57150"/>
                <a:gd name="T54" fmla="*/ 130691 w 38100"/>
                <a:gd name="T55" fmla="*/ 149631 h 57150"/>
                <a:gd name="T56" fmla="*/ 122257 w 38100"/>
                <a:gd name="T57" fmla="*/ 175278 h 57150"/>
                <a:gd name="T58" fmla="*/ 122257 w 38100"/>
                <a:gd name="T59" fmla="*/ 200934 h 57150"/>
                <a:gd name="T60" fmla="*/ 139119 w 38100"/>
                <a:gd name="T61" fmla="*/ 218034 h 57150"/>
                <a:gd name="T62" fmla="*/ 164419 w 38100"/>
                <a:gd name="T63" fmla="*/ 226581 h 57150"/>
                <a:gd name="T64" fmla="*/ 130691 w 38100"/>
                <a:gd name="T65" fmla="*/ 149631 h 57150"/>
                <a:gd name="T66" fmla="*/ 265597 w 38100"/>
                <a:gd name="T67" fmla="*/ 354840 h 57150"/>
                <a:gd name="T68" fmla="*/ 282460 w 38100"/>
                <a:gd name="T69" fmla="*/ 329184 h 57150"/>
                <a:gd name="T70" fmla="*/ 282460 w 38100"/>
                <a:gd name="T71" fmla="*/ 294984 h 57150"/>
                <a:gd name="T72" fmla="*/ 265597 w 38100"/>
                <a:gd name="T73" fmla="*/ 277884 h 57150"/>
                <a:gd name="T74" fmla="*/ 231869 w 38100"/>
                <a:gd name="T75" fmla="*/ 277884 h 57150"/>
                <a:gd name="T76" fmla="*/ 265597 w 38100"/>
                <a:gd name="T77" fmla="*/ 354840 h 571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100" h="57150">
                  <a:moveTo>
                    <a:pt x="26194" y="40481"/>
                  </a:moveTo>
                  <a:lnTo>
                    <a:pt x="21431" y="30956"/>
                  </a:lnTo>
                  <a:cubicBezTo>
                    <a:pt x="18574" y="30956"/>
                    <a:pt x="14764" y="30956"/>
                    <a:pt x="12859" y="30004"/>
                  </a:cubicBezTo>
                  <a:cubicBezTo>
                    <a:pt x="10954" y="29051"/>
                    <a:pt x="9049" y="27146"/>
                    <a:pt x="8096" y="24289"/>
                  </a:cubicBezTo>
                  <a:cubicBezTo>
                    <a:pt x="7144" y="21431"/>
                    <a:pt x="7144" y="19526"/>
                    <a:pt x="7144" y="16669"/>
                  </a:cubicBezTo>
                  <a:cubicBezTo>
                    <a:pt x="8096" y="13811"/>
                    <a:pt x="10001" y="11906"/>
                    <a:pt x="11906" y="10954"/>
                  </a:cubicBezTo>
                  <a:lnTo>
                    <a:pt x="10954" y="8096"/>
                  </a:lnTo>
                  <a:lnTo>
                    <a:pt x="13811" y="7144"/>
                  </a:lnTo>
                  <a:lnTo>
                    <a:pt x="14764" y="9049"/>
                  </a:lnTo>
                  <a:cubicBezTo>
                    <a:pt x="17621" y="8096"/>
                    <a:pt x="19526" y="8096"/>
                    <a:pt x="21431" y="9049"/>
                  </a:cubicBezTo>
                  <a:cubicBezTo>
                    <a:pt x="23336" y="10001"/>
                    <a:pt x="25241" y="10954"/>
                    <a:pt x="26194" y="13811"/>
                  </a:cubicBezTo>
                  <a:lnTo>
                    <a:pt x="20479" y="16669"/>
                  </a:lnTo>
                  <a:cubicBezTo>
                    <a:pt x="19526" y="14764"/>
                    <a:pt x="17621" y="13811"/>
                    <a:pt x="15716" y="13811"/>
                  </a:cubicBezTo>
                  <a:lnTo>
                    <a:pt x="19526" y="23336"/>
                  </a:lnTo>
                  <a:cubicBezTo>
                    <a:pt x="23336" y="22384"/>
                    <a:pt x="27146" y="22384"/>
                    <a:pt x="29051" y="24289"/>
                  </a:cubicBezTo>
                  <a:cubicBezTo>
                    <a:pt x="30956" y="25241"/>
                    <a:pt x="32861" y="27146"/>
                    <a:pt x="33814" y="29051"/>
                  </a:cubicBezTo>
                  <a:cubicBezTo>
                    <a:pt x="34766" y="31909"/>
                    <a:pt x="34766" y="34766"/>
                    <a:pt x="34766" y="37624"/>
                  </a:cubicBezTo>
                  <a:cubicBezTo>
                    <a:pt x="33814" y="40481"/>
                    <a:pt x="31909" y="42386"/>
                    <a:pt x="29051" y="44291"/>
                  </a:cubicBezTo>
                  <a:lnTo>
                    <a:pt x="30956" y="49054"/>
                  </a:lnTo>
                  <a:lnTo>
                    <a:pt x="28099" y="50959"/>
                  </a:lnTo>
                  <a:lnTo>
                    <a:pt x="26194" y="46196"/>
                  </a:lnTo>
                  <a:cubicBezTo>
                    <a:pt x="23336" y="47149"/>
                    <a:pt x="20479" y="47149"/>
                    <a:pt x="18574" y="46196"/>
                  </a:cubicBezTo>
                  <a:cubicBezTo>
                    <a:pt x="15716" y="45244"/>
                    <a:pt x="13811" y="43339"/>
                    <a:pt x="11906" y="40481"/>
                  </a:cubicBezTo>
                  <a:lnTo>
                    <a:pt x="17621" y="37624"/>
                  </a:lnTo>
                  <a:cubicBezTo>
                    <a:pt x="18574" y="38576"/>
                    <a:pt x="19526" y="39529"/>
                    <a:pt x="20479" y="40481"/>
                  </a:cubicBezTo>
                  <a:cubicBezTo>
                    <a:pt x="24289" y="40481"/>
                    <a:pt x="25241" y="40481"/>
                    <a:pt x="26194" y="40481"/>
                  </a:cubicBezTo>
                  <a:close/>
                  <a:moveTo>
                    <a:pt x="14764" y="16669"/>
                  </a:moveTo>
                  <a:cubicBezTo>
                    <a:pt x="13811" y="17621"/>
                    <a:pt x="13811" y="17621"/>
                    <a:pt x="13811" y="19526"/>
                  </a:cubicBezTo>
                  <a:cubicBezTo>
                    <a:pt x="13811" y="20479"/>
                    <a:pt x="13811" y="21431"/>
                    <a:pt x="13811" y="22384"/>
                  </a:cubicBezTo>
                  <a:cubicBezTo>
                    <a:pt x="13811" y="23336"/>
                    <a:pt x="14764" y="24289"/>
                    <a:pt x="15716" y="24289"/>
                  </a:cubicBezTo>
                  <a:cubicBezTo>
                    <a:pt x="16669" y="24289"/>
                    <a:pt x="17621" y="25241"/>
                    <a:pt x="18574" y="25241"/>
                  </a:cubicBezTo>
                  <a:lnTo>
                    <a:pt x="14764" y="16669"/>
                  </a:lnTo>
                  <a:close/>
                  <a:moveTo>
                    <a:pt x="30004" y="39529"/>
                  </a:moveTo>
                  <a:cubicBezTo>
                    <a:pt x="30956" y="38576"/>
                    <a:pt x="31909" y="37624"/>
                    <a:pt x="31909" y="36671"/>
                  </a:cubicBezTo>
                  <a:cubicBezTo>
                    <a:pt x="31909" y="35719"/>
                    <a:pt x="31909" y="34766"/>
                    <a:pt x="31909" y="32861"/>
                  </a:cubicBezTo>
                  <a:cubicBezTo>
                    <a:pt x="30956" y="31909"/>
                    <a:pt x="30956" y="30956"/>
                    <a:pt x="30004" y="30956"/>
                  </a:cubicBezTo>
                  <a:cubicBezTo>
                    <a:pt x="29051" y="30004"/>
                    <a:pt x="28099" y="30004"/>
                    <a:pt x="26194" y="30956"/>
                  </a:cubicBezTo>
                  <a:lnTo>
                    <a:pt x="30004" y="39529"/>
                  </a:lnTo>
                  <a:close/>
                </a:path>
              </a:pathLst>
            </a:custGeom>
            <a:solidFill>
              <a:srgbClr val="FFCB05"/>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47" name="Freeform: Shape 2390">
              <a:extLst>
                <a:ext uri="{FF2B5EF4-FFF2-40B4-BE49-F238E27FC236}">
                  <a16:creationId xmlns:a16="http://schemas.microsoft.com/office/drawing/2014/main" id="{BFC34EF2-C5C6-B04F-9159-D75B32E2B4A5}"/>
                </a:ext>
              </a:extLst>
            </p:cNvPr>
            <p:cNvSpPr>
              <a:spLocks/>
            </p:cNvSpPr>
            <p:nvPr/>
          </p:nvSpPr>
          <p:spPr bwMode="auto">
            <a:xfrm>
              <a:off x="7354888" y="4487863"/>
              <a:ext cx="512762" cy="169862"/>
            </a:xfrm>
            <a:custGeom>
              <a:avLst/>
              <a:gdLst>
                <a:gd name="T0" fmla="*/ 63930 w 171450"/>
                <a:gd name="T1" fmla="*/ 343077 h 57150"/>
                <a:gd name="T2" fmla="*/ 63930 w 171450"/>
                <a:gd name="T3" fmla="*/ 283784 h 57150"/>
                <a:gd name="T4" fmla="*/ 1197605 w 171450"/>
                <a:gd name="T5" fmla="*/ 216015 h 57150"/>
                <a:gd name="T6" fmla="*/ 1189084 w 171450"/>
                <a:gd name="T7" fmla="*/ 63534 h 57150"/>
                <a:gd name="T8" fmla="*/ 1547088 w 171450"/>
                <a:gd name="T9" fmla="*/ 241424 h 57150"/>
                <a:gd name="T10" fmla="*/ 1214652 w 171450"/>
                <a:gd name="T11" fmla="*/ 470148 h 57150"/>
                <a:gd name="T12" fmla="*/ 1206132 w 171450"/>
                <a:gd name="T13" fmla="*/ 317667 h 57150"/>
                <a:gd name="T14" fmla="*/ 72451 w 171450"/>
                <a:gd name="T15" fmla="*/ 393904 h 57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1450" h="57150">
                  <a:moveTo>
                    <a:pt x="7144" y="38576"/>
                  </a:moveTo>
                  <a:lnTo>
                    <a:pt x="7144" y="31909"/>
                  </a:lnTo>
                  <a:lnTo>
                    <a:pt x="133826" y="24289"/>
                  </a:lnTo>
                  <a:lnTo>
                    <a:pt x="132874" y="7144"/>
                  </a:lnTo>
                  <a:lnTo>
                    <a:pt x="172879" y="27146"/>
                  </a:lnTo>
                  <a:lnTo>
                    <a:pt x="135731" y="52864"/>
                  </a:lnTo>
                  <a:lnTo>
                    <a:pt x="134779" y="35719"/>
                  </a:lnTo>
                  <a:lnTo>
                    <a:pt x="8096" y="44291"/>
                  </a:lnTo>
                  <a:lnTo>
                    <a:pt x="7144" y="38576"/>
                  </a:lnTo>
                  <a:close/>
                </a:path>
              </a:pathLst>
            </a:custGeom>
            <a:solidFill>
              <a:srgbClr val="05763E"/>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48" name="Freeform: Shape 2391">
              <a:extLst>
                <a:ext uri="{FF2B5EF4-FFF2-40B4-BE49-F238E27FC236}">
                  <a16:creationId xmlns:a16="http://schemas.microsoft.com/office/drawing/2014/main" id="{36871F55-9EB1-4946-BDAD-3A66DE046043}"/>
                </a:ext>
              </a:extLst>
            </p:cNvPr>
            <p:cNvSpPr>
              <a:spLocks/>
            </p:cNvSpPr>
            <p:nvPr/>
          </p:nvSpPr>
          <p:spPr bwMode="auto">
            <a:xfrm>
              <a:off x="7364413" y="4643438"/>
              <a:ext cx="541337" cy="171450"/>
            </a:xfrm>
            <a:custGeom>
              <a:avLst/>
              <a:gdLst>
                <a:gd name="T0" fmla="*/ 1555862 w 180975"/>
                <a:gd name="T1" fmla="*/ 192381 h 57150"/>
                <a:gd name="T2" fmla="*/ 1547340 w 180975"/>
                <a:gd name="T3" fmla="*/ 132531 h 57150"/>
                <a:gd name="T4" fmla="*/ 413474 w 180975"/>
                <a:gd name="T5" fmla="*/ 209481 h 57150"/>
                <a:gd name="T6" fmla="*/ 404952 w 180975"/>
                <a:gd name="T7" fmla="*/ 64128 h 57150"/>
                <a:gd name="T8" fmla="*/ 63940 w 180975"/>
                <a:gd name="T9" fmla="*/ 286437 h 57150"/>
                <a:gd name="T10" fmla="*/ 430524 w 180975"/>
                <a:gd name="T11" fmla="*/ 465990 h 57150"/>
                <a:gd name="T12" fmla="*/ 422002 w 180975"/>
                <a:gd name="T13" fmla="*/ 320637 h 57150"/>
                <a:gd name="T14" fmla="*/ 1555862 w 180975"/>
                <a:gd name="T15" fmla="*/ 243681 h 57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0975" h="57150">
                  <a:moveTo>
                    <a:pt x="173831" y="21431"/>
                  </a:moveTo>
                  <a:lnTo>
                    <a:pt x="172879" y="14764"/>
                  </a:lnTo>
                  <a:lnTo>
                    <a:pt x="46196" y="23336"/>
                  </a:lnTo>
                  <a:lnTo>
                    <a:pt x="45244" y="7144"/>
                  </a:lnTo>
                  <a:lnTo>
                    <a:pt x="7144" y="31909"/>
                  </a:lnTo>
                  <a:lnTo>
                    <a:pt x="48101" y="51911"/>
                  </a:lnTo>
                  <a:lnTo>
                    <a:pt x="47149" y="35719"/>
                  </a:lnTo>
                  <a:lnTo>
                    <a:pt x="173831" y="27146"/>
                  </a:lnTo>
                  <a:lnTo>
                    <a:pt x="173831" y="21431"/>
                  </a:lnTo>
                  <a:close/>
                </a:path>
              </a:pathLst>
            </a:custGeom>
            <a:solidFill>
              <a:srgbClr val="FFCB05"/>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49" name="Freeform: Shape 2392">
              <a:extLst>
                <a:ext uri="{FF2B5EF4-FFF2-40B4-BE49-F238E27FC236}">
                  <a16:creationId xmlns:a16="http://schemas.microsoft.com/office/drawing/2014/main" id="{54A7200D-95D6-634F-A550-ABFD88C80301}"/>
                </a:ext>
              </a:extLst>
            </p:cNvPr>
            <p:cNvSpPr>
              <a:spLocks/>
            </p:cNvSpPr>
            <p:nvPr/>
          </p:nvSpPr>
          <p:spPr bwMode="auto">
            <a:xfrm>
              <a:off x="7335838" y="4395788"/>
              <a:ext cx="398462" cy="171450"/>
            </a:xfrm>
            <a:custGeom>
              <a:avLst/>
              <a:gdLst>
                <a:gd name="T0" fmla="*/ 24289 w 133350"/>
                <a:gd name="T1" fmla="*/ 22384 h 57150"/>
                <a:gd name="T2" fmla="*/ 20479 w 133350"/>
                <a:gd name="T3" fmla="*/ 33814 h 57150"/>
                <a:gd name="T4" fmla="*/ 21431 w 133350"/>
                <a:gd name="T5" fmla="*/ 38576 h 57150"/>
                <a:gd name="T6" fmla="*/ 25241 w 133350"/>
                <a:gd name="T7" fmla="*/ 37624 h 57150"/>
                <a:gd name="T8" fmla="*/ 20479 w 133350"/>
                <a:gd name="T9" fmla="*/ 44291 h 57150"/>
                <a:gd name="T10" fmla="*/ 13811 w 133350"/>
                <a:gd name="T11" fmla="*/ 42386 h 57150"/>
                <a:gd name="T12" fmla="*/ 11906 w 133350"/>
                <a:gd name="T13" fmla="*/ 34766 h 57150"/>
                <a:gd name="T14" fmla="*/ 7144 w 133350"/>
                <a:gd name="T15" fmla="*/ 23336 h 57150"/>
                <a:gd name="T16" fmla="*/ 10001 w 133350"/>
                <a:gd name="T17" fmla="*/ 17621 h 57150"/>
                <a:gd name="T18" fmla="*/ 16669 w 133350"/>
                <a:gd name="T19" fmla="*/ 7144 h 57150"/>
                <a:gd name="T20" fmla="*/ 24289 w 133350"/>
                <a:gd name="T21" fmla="*/ 16669 h 57150"/>
                <a:gd name="T22" fmla="*/ 46196 w 133350"/>
                <a:gd name="T23" fmla="*/ 25241 h 57150"/>
                <a:gd name="T24" fmla="*/ 41434 w 133350"/>
                <a:gd name="T25" fmla="*/ 21431 h 57150"/>
                <a:gd name="T26" fmla="*/ 36671 w 133350"/>
                <a:gd name="T27" fmla="*/ 30004 h 57150"/>
                <a:gd name="T28" fmla="*/ 43339 w 133350"/>
                <a:gd name="T29" fmla="*/ 38576 h 57150"/>
                <a:gd name="T30" fmla="*/ 48101 w 133350"/>
                <a:gd name="T31" fmla="*/ 33814 h 57150"/>
                <a:gd name="T32" fmla="*/ 50959 w 133350"/>
                <a:gd name="T33" fmla="*/ 42386 h 57150"/>
                <a:gd name="T34" fmla="*/ 32861 w 133350"/>
                <a:gd name="T35" fmla="*/ 42386 h 57150"/>
                <a:gd name="T36" fmla="*/ 31909 w 133350"/>
                <a:gd name="T37" fmla="*/ 21431 h 57150"/>
                <a:gd name="T38" fmla="*/ 50006 w 133350"/>
                <a:gd name="T39" fmla="*/ 18574 h 57150"/>
                <a:gd name="T40" fmla="*/ 56674 w 133350"/>
                <a:gd name="T41" fmla="*/ 28099 h 57150"/>
                <a:gd name="T42" fmla="*/ 62389 w 133350"/>
                <a:gd name="T43" fmla="*/ 15716 h 57150"/>
                <a:gd name="T44" fmla="*/ 79534 w 133350"/>
                <a:gd name="T45" fmla="*/ 17621 h 57150"/>
                <a:gd name="T46" fmla="*/ 81439 w 133350"/>
                <a:gd name="T47" fmla="*/ 37624 h 57150"/>
                <a:gd name="T48" fmla="*/ 64294 w 133350"/>
                <a:gd name="T49" fmla="*/ 41434 h 57150"/>
                <a:gd name="T50" fmla="*/ 56674 w 133350"/>
                <a:gd name="T51" fmla="*/ 28099 h 57150"/>
                <a:gd name="T52" fmla="*/ 67151 w 133350"/>
                <a:gd name="T53" fmla="*/ 34766 h 57150"/>
                <a:gd name="T54" fmla="*/ 76676 w 133350"/>
                <a:gd name="T55" fmla="*/ 33814 h 57150"/>
                <a:gd name="T56" fmla="*/ 76676 w 133350"/>
                <a:gd name="T57" fmla="*/ 21431 h 57150"/>
                <a:gd name="T58" fmla="*/ 67151 w 133350"/>
                <a:gd name="T59" fmla="*/ 21431 h 57150"/>
                <a:gd name="T60" fmla="*/ 101441 w 133350"/>
                <a:gd name="T61" fmla="*/ 47149 h 57150"/>
                <a:gd name="T62" fmla="*/ 89059 w 133350"/>
                <a:gd name="T63" fmla="*/ 51911 h 57150"/>
                <a:gd name="T64" fmla="*/ 93821 w 133350"/>
                <a:gd name="T65" fmla="*/ 43339 h 57150"/>
                <a:gd name="T66" fmla="*/ 97631 w 133350"/>
                <a:gd name="T67" fmla="*/ 37624 h 57150"/>
                <a:gd name="T68" fmla="*/ 94774 w 133350"/>
                <a:gd name="T69" fmla="*/ 34766 h 57150"/>
                <a:gd name="T70" fmla="*/ 91916 w 133350"/>
                <a:gd name="T71" fmla="*/ 37624 h 57150"/>
                <a:gd name="T72" fmla="*/ 90011 w 133350"/>
                <a:gd name="T73" fmla="*/ 32861 h 57150"/>
                <a:gd name="T74" fmla="*/ 99536 w 133350"/>
                <a:gd name="T75" fmla="*/ 32861 h 57150"/>
                <a:gd name="T76" fmla="*/ 100489 w 133350"/>
                <a:gd name="T77" fmla="*/ 39529 h 57150"/>
                <a:gd name="T78" fmla="*/ 96679 w 133350"/>
                <a:gd name="T79" fmla="*/ 45244 h 57150"/>
                <a:gd name="T80" fmla="*/ 93821 w 133350"/>
                <a:gd name="T81" fmla="*/ 48101 h 57150"/>
                <a:gd name="T82" fmla="*/ 121444 w 133350"/>
                <a:gd name="T83" fmla="*/ 30004 h 57150"/>
                <a:gd name="T84" fmla="*/ 124301 w 133350"/>
                <a:gd name="T85" fmla="*/ 37624 h 57150"/>
                <a:gd name="T86" fmla="*/ 106204 w 133350"/>
                <a:gd name="T87" fmla="*/ 36671 h 57150"/>
                <a:gd name="T88" fmla="*/ 106204 w 133350"/>
                <a:gd name="T89" fmla="*/ 17621 h 57150"/>
                <a:gd name="T90" fmla="*/ 124301 w 133350"/>
                <a:gd name="T91" fmla="*/ 16669 h 57150"/>
                <a:gd name="T92" fmla="*/ 110014 w 133350"/>
                <a:gd name="T93" fmla="*/ 30004 h 57150"/>
                <a:gd name="T94" fmla="*/ 116681 w 133350"/>
                <a:gd name="T95" fmla="*/ 36671 h 57150"/>
                <a:gd name="T96" fmla="*/ 121444 w 133350"/>
                <a:gd name="T97" fmla="*/ 30004 h 57150"/>
                <a:gd name="T98" fmla="*/ 119539 w 133350"/>
                <a:gd name="T99" fmla="*/ 17621 h 57150"/>
                <a:gd name="T100" fmla="*/ 111919 w 133350"/>
                <a:gd name="T101" fmla="*/ 17621 h 57150"/>
                <a:gd name="T102" fmla="*/ 121444 w 133350"/>
                <a:gd name="T103" fmla="*/ 22384 h 57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350" h="57150">
                  <a:moveTo>
                    <a:pt x="24289" y="16669"/>
                  </a:moveTo>
                  <a:lnTo>
                    <a:pt x="24289" y="22384"/>
                  </a:lnTo>
                  <a:lnTo>
                    <a:pt x="19526" y="22384"/>
                  </a:lnTo>
                  <a:lnTo>
                    <a:pt x="20479" y="33814"/>
                  </a:lnTo>
                  <a:cubicBezTo>
                    <a:pt x="20479" y="35719"/>
                    <a:pt x="20479" y="36671"/>
                    <a:pt x="20479" y="37624"/>
                  </a:cubicBezTo>
                  <a:cubicBezTo>
                    <a:pt x="20479" y="37624"/>
                    <a:pt x="21431" y="38576"/>
                    <a:pt x="21431" y="38576"/>
                  </a:cubicBezTo>
                  <a:cubicBezTo>
                    <a:pt x="21431" y="38576"/>
                    <a:pt x="22384" y="38576"/>
                    <a:pt x="22384" y="38576"/>
                  </a:cubicBezTo>
                  <a:cubicBezTo>
                    <a:pt x="23336" y="38576"/>
                    <a:pt x="24289" y="38576"/>
                    <a:pt x="25241" y="37624"/>
                  </a:cubicBezTo>
                  <a:lnTo>
                    <a:pt x="26194" y="43339"/>
                  </a:lnTo>
                  <a:cubicBezTo>
                    <a:pt x="24289" y="44291"/>
                    <a:pt x="22384" y="44291"/>
                    <a:pt x="20479" y="44291"/>
                  </a:cubicBezTo>
                  <a:cubicBezTo>
                    <a:pt x="19526" y="44291"/>
                    <a:pt x="17621" y="44291"/>
                    <a:pt x="16669" y="44291"/>
                  </a:cubicBezTo>
                  <a:cubicBezTo>
                    <a:pt x="15716" y="43339"/>
                    <a:pt x="14764" y="43339"/>
                    <a:pt x="13811" y="42386"/>
                  </a:cubicBezTo>
                  <a:cubicBezTo>
                    <a:pt x="12859" y="41434"/>
                    <a:pt x="12859" y="40481"/>
                    <a:pt x="12859" y="39529"/>
                  </a:cubicBezTo>
                  <a:cubicBezTo>
                    <a:pt x="12859" y="38576"/>
                    <a:pt x="11906" y="36671"/>
                    <a:pt x="11906" y="34766"/>
                  </a:cubicBezTo>
                  <a:lnTo>
                    <a:pt x="10954" y="23336"/>
                  </a:lnTo>
                  <a:lnTo>
                    <a:pt x="7144" y="23336"/>
                  </a:lnTo>
                  <a:lnTo>
                    <a:pt x="7144" y="17621"/>
                  </a:lnTo>
                  <a:lnTo>
                    <a:pt x="10001" y="17621"/>
                  </a:lnTo>
                  <a:lnTo>
                    <a:pt x="10001" y="11906"/>
                  </a:lnTo>
                  <a:lnTo>
                    <a:pt x="16669" y="7144"/>
                  </a:lnTo>
                  <a:lnTo>
                    <a:pt x="17621" y="16669"/>
                  </a:lnTo>
                  <a:lnTo>
                    <a:pt x="24289" y="16669"/>
                  </a:lnTo>
                  <a:close/>
                  <a:moveTo>
                    <a:pt x="52864" y="23336"/>
                  </a:moveTo>
                  <a:lnTo>
                    <a:pt x="46196" y="25241"/>
                  </a:lnTo>
                  <a:cubicBezTo>
                    <a:pt x="46196" y="24289"/>
                    <a:pt x="45244" y="22384"/>
                    <a:pt x="44291" y="22384"/>
                  </a:cubicBezTo>
                  <a:cubicBezTo>
                    <a:pt x="43339" y="21431"/>
                    <a:pt x="42386" y="21431"/>
                    <a:pt x="41434" y="21431"/>
                  </a:cubicBezTo>
                  <a:cubicBezTo>
                    <a:pt x="39529" y="21431"/>
                    <a:pt x="38576" y="22384"/>
                    <a:pt x="37624" y="23336"/>
                  </a:cubicBezTo>
                  <a:cubicBezTo>
                    <a:pt x="36671" y="24289"/>
                    <a:pt x="35719" y="27146"/>
                    <a:pt x="36671" y="30004"/>
                  </a:cubicBezTo>
                  <a:cubicBezTo>
                    <a:pt x="36671" y="32861"/>
                    <a:pt x="37624" y="35719"/>
                    <a:pt x="38576" y="36671"/>
                  </a:cubicBezTo>
                  <a:cubicBezTo>
                    <a:pt x="39529" y="37624"/>
                    <a:pt x="41434" y="38576"/>
                    <a:pt x="43339" y="38576"/>
                  </a:cubicBezTo>
                  <a:cubicBezTo>
                    <a:pt x="44291" y="38576"/>
                    <a:pt x="46196" y="37624"/>
                    <a:pt x="46196" y="37624"/>
                  </a:cubicBezTo>
                  <a:cubicBezTo>
                    <a:pt x="47149" y="36671"/>
                    <a:pt x="47149" y="35719"/>
                    <a:pt x="48101" y="33814"/>
                  </a:cubicBezTo>
                  <a:lnTo>
                    <a:pt x="54769" y="34766"/>
                  </a:lnTo>
                  <a:cubicBezTo>
                    <a:pt x="53816" y="37624"/>
                    <a:pt x="52864" y="40481"/>
                    <a:pt x="50959" y="42386"/>
                  </a:cubicBezTo>
                  <a:cubicBezTo>
                    <a:pt x="49054" y="44291"/>
                    <a:pt x="46196" y="45244"/>
                    <a:pt x="42386" y="45244"/>
                  </a:cubicBezTo>
                  <a:cubicBezTo>
                    <a:pt x="38576" y="45244"/>
                    <a:pt x="35719" y="44291"/>
                    <a:pt x="32861" y="42386"/>
                  </a:cubicBezTo>
                  <a:cubicBezTo>
                    <a:pt x="30004" y="40481"/>
                    <a:pt x="29051" y="36671"/>
                    <a:pt x="29051" y="31909"/>
                  </a:cubicBezTo>
                  <a:cubicBezTo>
                    <a:pt x="29051" y="27146"/>
                    <a:pt x="30004" y="23336"/>
                    <a:pt x="31909" y="21431"/>
                  </a:cubicBezTo>
                  <a:cubicBezTo>
                    <a:pt x="33814" y="18574"/>
                    <a:pt x="37624" y="17621"/>
                    <a:pt x="41434" y="16669"/>
                  </a:cubicBezTo>
                  <a:cubicBezTo>
                    <a:pt x="45244" y="16669"/>
                    <a:pt x="47149" y="16669"/>
                    <a:pt x="50006" y="18574"/>
                  </a:cubicBezTo>
                  <a:cubicBezTo>
                    <a:pt x="50006" y="18574"/>
                    <a:pt x="51911" y="20479"/>
                    <a:pt x="52864" y="23336"/>
                  </a:cubicBezTo>
                  <a:close/>
                  <a:moveTo>
                    <a:pt x="56674" y="28099"/>
                  </a:moveTo>
                  <a:cubicBezTo>
                    <a:pt x="56674" y="25241"/>
                    <a:pt x="57626" y="23336"/>
                    <a:pt x="57626" y="21431"/>
                  </a:cubicBezTo>
                  <a:cubicBezTo>
                    <a:pt x="58579" y="18574"/>
                    <a:pt x="60484" y="17621"/>
                    <a:pt x="62389" y="15716"/>
                  </a:cubicBezTo>
                  <a:cubicBezTo>
                    <a:pt x="64294" y="14764"/>
                    <a:pt x="67151" y="13811"/>
                    <a:pt x="69056" y="13811"/>
                  </a:cubicBezTo>
                  <a:cubicBezTo>
                    <a:pt x="72866" y="13811"/>
                    <a:pt x="76676" y="14764"/>
                    <a:pt x="79534" y="17621"/>
                  </a:cubicBezTo>
                  <a:cubicBezTo>
                    <a:pt x="82391" y="20479"/>
                    <a:pt x="83344" y="23336"/>
                    <a:pt x="84296" y="27146"/>
                  </a:cubicBezTo>
                  <a:cubicBezTo>
                    <a:pt x="84296" y="30956"/>
                    <a:pt x="83344" y="34766"/>
                    <a:pt x="81439" y="37624"/>
                  </a:cubicBezTo>
                  <a:cubicBezTo>
                    <a:pt x="78581" y="40481"/>
                    <a:pt x="75724" y="42386"/>
                    <a:pt x="71914" y="42386"/>
                  </a:cubicBezTo>
                  <a:cubicBezTo>
                    <a:pt x="69056" y="42386"/>
                    <a:pt x="67151" y="42386"/>
                    <a:pt x="64294" y="41434"/>
                  </a:cubicBezTo>
                  <a:cubicBezTo>
                    <a:pt x="62389" y="40481"/>
                    <a:pt x="60484" y="38576"/>
                    <a:pt x="58579" y="36671"/>
                  </a:cubicBezTo>
                  <a:cubicBezTo>
                    <a:pt x="57626" y="33814"/>
                    <a:pt x="57626" y="30956"/>
                    <a:pt x="56674" y="28099"/>
                  </a:cubicBezTo>
                  <a:close/>
                  <a:moveTo>
                    <a:pt x="64294" y="28099"/>
                  </a:moveTo>
                  <a:cubicBezTo>
                    <a:pt x="64294" y="30956"/>
                    <a:pt x="65246" y="32861"/>
                    <a:pt x="67151" y="34766"/>
                  </a:cubicBezTo>
                  <a:cubicBezTo>
                    <a:pt x="68104" y="35719"/>
                    <a:pt x="70009" y="36671"/>
                    <a:pt x="71914" y="36671"/>
                  </a:cubicBezTo>
                  <a:cubicBezTo>
                    <a:pt x="73819" y="36671"/>
                    <a:pt x="75724" y="35719"/>
                    <a:pt x="76676" y="33814"/>
                  </a:cubicBezTo>
                  <a:cubicBezTo>
                    <a:pt x="77629" y="31909"/>
                    <a:pt x="78581" y="30004"/>
                    <a:pt x="78581" y="27146"/>
                  </a:cubicBezTo>
                  <a:cubicBezTo>
                    <a:pt x="78581" y="24289"/>
                    <a:pt x="77629" y="22384"/>
                    <a:pt x="76676" y="21431"/>
                  </a:cubicBezTo>
                  <a:cubicBezTo>
                    <a:pt x="75724" y="20479"/>
                    <a:pt x="73819" y="19526"/>
                    <a:pt x="71914" y="19526"/>
                  </a:cubicBezTo>
                  <a:cubicBezTo>
                    <a:pt x="70009" y="19526"/>
                    <a:pt x="69056" y="20479"/>
                    <a:pt x="67151" y="21431"/>
                  </a:cubicBezTo>
                  <a:cubicBezTo>
                    <a:pt x="65246" y="23336"/>
                    <a:pt x="64294" y="25241"/>
                    <a:pt x="64294" y="28099"/>
                  </a:cubicBezTo>
                  <a:close/>
                  <a:moveTo>
                    <a:pt x="101441" y="47149"/>
                  </a:moveTo>
                  <a:lnTo>
                    <a:pt x="101441" y="50959"/>
                  </a:lnTo>
                  <a:lnTo>
                    <a:pt x="89059" y="51911"/>
                  </a:lnTo>
                  <a:cubicBezTo>
                    <a:pt x="89059" y="50959"/>
                    <a:pt x="90011" y="49054"/>
                    <a:pt x="90011" y="48101"/>
                  </a:cubicBezTo>
                  <a:cubicBezTo>
                    <a:pt x="90964" y="47149"/>
                    <a:pt x="91916" y="45244"/>
                    <a:pt x="93821" y="43339"/>
                  </a:cubicBezTo>
                  <a:cubicBezTo>
                    <a:pt x="94774" y="42386"/>
                    <a:pt x="96679" y="40481"/>
                    <a:pt x="96679" y="40481"/>
                  </a:cubicBezTo>
                  <a:cubicBezTo>
                    <a:pt x="97631" y="39529"/>
                    <a:pt x="97631" y="38576"/>
                    <a:pt x="97631" y="37624"/>
                  </a:cubicBezTo>
                  <a:cubicBezTo>
                    <a:pt x="97631" y="36671"/>
                    <a:pt x="97631" y="36671"/>
                    <a:pt x="96679" y="35719"/>
                  </a:cubicBezTo>
                  <a:cubicBezTo>
                    <a:pt x="95726" y="34766"/>
                    <a:pt x="95726" y="34766"/>
                    <a:pt x="94774" y="34766"/>
                  </a:cubicBezTo>
                  <a:cubicBezTo>
                    <a:pt x="93821" y="34766"/>
                    <a:pt x="93821" y="34766"/>
                    <a:pt x="92869" y="35719"/>
                  </a:cubicBezTo>
                  <a:cubicBezTo>
                    <a:pt x="91916" y="35719"/>
                    <a:pt x="91916" y="36671"/>
                    <a:pt x="91916" y="37624"/>
                  </a:cubicBezTo>
                  <a:lnTo>
                    <a:pt x="88106" y="37624"/>
                  </a:lnTo>
                  <a:cubicBezTo>
                    <a:pt x="88106" y="35719"/>
                    <a:pt x="89059" y="34766"/>
                    <a:pt x="90011" y="32861"/>
                  </a:cubicBezTo>
                  <a:cubicBezTo>
                    <a:pt x="90964" y="31909"/>
                    <a:pt x="92869" y="31909"/>
                    <a:pt x="94774" y="31909"/>
                  </a:cubicBezTo>
                  <a:cubicBezTo>
                    <a:pt x="96679" y="31909"/>
                    <a:pt x="97631" y="31909"/>
                    <a:pt x="99536" y="32861"/>
                  </a:cubicBezTo>
                  <a:cubicBezTo>
                    <a:pt x="100489" y="33814"/>
                    <a:pt x="101441" y="34766"/>
                    <a:pt x="101441" y="36671"/>
                  </a:cubicBezTo>
                  <a:cubicBezTo>
                    <a:pt x="101441" y="37624"/>
                    <a:pt x="101441" y="38576"/>
                    <a:pt x="100489" y="39529"/>
                  </a:cubicBezTo>
                  <a:cubicBezTo>
                    <a:pt x="100489" y="40481"/>
                    <a:pt x="99536" y="40481"/>
                    <a:pt x="99536" y="42386"/>
                  </a:cubicBezTo>
                  <a:cubicBezTo>
                    <a:pt x="98584" y="43339"/>
                    <a:pt x="98584" y="43339"/>
                    <a:pt x="96679" y="45244"/>
                  </a:cubicBezTo>
                  <a:cubicBezTo>
                    <a:pt x="94774" y="47149"/>
                    <a:pt x="94774" y="47149"/>
                    <a:pt x="94774" y="47149"/>
                  </a:cubicBezTo>
                  <a:cubicBezTo>
                    <a:pt x="94774" y="47149"/>
                    <a:pt x="93821" y="48101"/>
                    <a:pt x="93821" y="48101"/>
                  </a:cubicBezTo>
                  <a:lnTo>
                    <a:pt x="101441" y="47149"/>
                  </a:lnTo>
                  <a:close/>
                  <a:moveTo>
                    <a:pt x="121444" y="30004"/>
                  </a:moveTo>
                  <a:lnTo>
                    <a:pt x="128111" y="30956"/>
                  </a:lnTo>
                  <a:cubicBezTo>
                    <a:pt x="127159" y="33814"/>
                    <a:pt x="126206" y="35719"/>
                    <a:pt x="124301" y="37624"/>
                  </a:cubicBezTo>
                  <a:cubicBezTo>
                    <a:pt x="122396" y="39529"/>
                    <a:pt x="119539" y="40481"/>
                    <a:pt x="116681" y="40481"/>
                  </a:cubicBezTo>
                  <a:cubicBezTo>
                    <a:pt x="111919" y="40481"/>
                    <a:pt x="108109" y="39529"/>
                    <a:pt x="106204" y="36671"/>
                  </a:cubicBezTo>
                  <a:cubicBezTo>
                    <a:pt x="104299" y="34766"/>
                    <a:pt x="103346" y="30956"/>
                    <a:pt x="103346" y="28099"/>
                  </a:cubicBezTo>
                  <a:cubicBezTo>
                    <a:pt x="103346" y="23336"/>
                    <a:pt x="104299" y="19526"/>
                    <a:pt x="106204" y="17621"/>
                  </a:cubicBezTo>
                  <a:cubicBezTo>
                    <a:pt x="108109" y="14764"/>
                    <a:pt x="110966" y="13811"/>
                    <a:pt x="114776" y="12859"/>
                  </a:cubicBezTo>
                  <a:cubicBezTo>
                    <a:pt x="118586" y="12859"/>
                    <a:pt x="122396" y="13811"/>
                    <a:pt x="124301" y="16669"/>
                  </a:cubicBezTo>
                  <a:cubicBezTo>
                    <a:pt x="127159" y="19526"/>
                    <a:pt x="128111" y="23336"/>
                    <a:pt x="128111" y="29051"/>
                  </a:cubicBezTo>
                  <a:lnTo>
                    <a:pt x="110014" y="30004"/>
                  </a:lnTo>
                  <a:cubicBezTo>
                    <a:pt x="110014" y="31909"/>
                    <a:pt x="110966" y="33814"/>
                    <a:pt x="111919" y="34766"/>
                  </a:cubicBezTo>
                  <a:cubicBezTo>
                    <a:pt x="112871" y="35719"/>
                    <a:pt x="114776" y="36671"/>
                    <a:pt x="116681" y="36671"/>
                  </a:cubicBezTo>
                  <a:cubicBezTo>
                    <a:pt x="117634" y="36671"/>
                    <a:pt x="118586" y="35719"/>
                    <a:pt x="119539" y="35719"/>
                  </a:cubicBezTo>
                  <a:cubicBezTo>
                    <a:pt x="120491" y="31909"/>
                    <a:pt x="120491" y="31909"/>
                    <a:pt x="121444" y="30004"/>
                  </a:cubicBezTo>
                  <a:close/>
                  <a:moveTo>
                    <a:pt x="121444" y="22384"/>
                  </a:moveTo>
                  <a:cubicBezTo>
                    <a:pt x="121444" y="20479"/>
                    <a:pt x="120491" y="18574"/>
                    <a:pt x="119539" y="17621"/>
                  </a:cubicBezTo>
                  <a:cubicBezTo>
                    <a:pt x="118586" y="16669"/>
                    <a:pt x="116681" y="15716"/>
                    <a:pt x="115729" y="15716"/>
                  </a:cubicBezTo>
                  <a:cubicBezTo>
                    <a:pt x="113824" y="15716"/>
                    <a:pt x="112871" y="16669"/>
                    <a:pt x="111919" y="17621"/>
                  </a:cubicBezTo>
                  <a:cubicBezTo>
                    <a:pt x="110966" y="18574"/>
                    <a:pt x="110966" y="20479"/>
                    <a:pt x="110966" y="22384"/>
                  </a:cubicBezTo>
                  <a:lnTo>
                    <a:pt x="121444" y="22384"/>
                  </a:lnTo>
                  <a:close/>
                </a:path>
              </a:pathLst>
            </a:custGeom>
            <a:solidFill>
              <a:srgbClr val="05763E"/>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50" name="Freeform: Shape 2393">
              <a:extLst>
                <a:ext uri="{FF2B5EF4-FFF2-40B4-BE49-F238E27FC236}">
                  <a16:creationId xmlns:a16="http://schemas.microsoft.com/office/drawing/2014/main" id="{F3DF8E52-0641-E747-94CF-7B9F674E3719}"/>
                </a:ext>
              </a:extLst>
            </p:cNvPr>
            <p:cNvSpPr>
              <a:spLocks/>
            </p:cNvSpPr>
            <p:nvPr/>
          </p:nvSpPr>
          <p:spPr bwMode="auto">
            <a:xfrm>
              <a:off x="7623175" y="4749800"/>
              <a:ext cx="114300" cy="171450"/>
            </a:xfrm>
            <a:custGeom>
              <a:avLst/>
              <a:gdLst>
                <a:gd name="T0" fmla="*/ 166734 w 38100"/>
                <a:gd name="T1" fmla="*/ 371940 h 57150"/>
                <a:gd name="T2" fmla="*/ 158178 w 38100"/>
                <a:gd name="T3" fmla="*/ 277884 h 57150"/>
                <a:gd name="T4" fmla="*/ 89775 w 38100"/>
                <a:gd name="T5" fmla="*/ 243681 h 57150"/>
                <a:gd name="T6" fmla="*/ 64128 w 38100"/>
                <a:gd name="T7" fmla="*/ 183834 h 57150"/>
                <a:gd name="T8" fmla="*/ 89775 w 38100"/>
                <a:gd name="T9" fmla="*/ 123978 h 57150"/>
                <a:gd name="T10" fmla="*/ 149631 w 38100"/>
                <a:gd name="T11" fmla="*/ 89775 h 57150"/>
                <a:gd name="T12" fmla="*/ 149631 w 38100"/>
                <a:gd name="T13" fmla="*/ 64128 h 57150"/>
                <a:gd name="T14" fmla="*/ 183834 w 38100"/>
                <a:gd name="T15" fmla="*/ 64128 h 57150"/>
                <a:gd name="T16" fmla="*/ 183834 w 38100"/>
                <a:gd name="T17" fmla="*/ 89775 h 57150"/>
                <a:gd name="T18" fmla="*/ 243681 w 38100"/>
                <a:gd name="T19" fmla="*/ 115431 h 57150"/>
                <a:gd name="T20" fmla="*/ 269337 w 38100"/>
                <a:gd name="T21" fmla="*/ 166734 h 57150"/>
                <a:gd name="T22" fmla="*/ 209481 w 38100"/>
                <a:gd name="T23" fmla="*/ 175278 h 57150"/>
                <a:gd name="T24" fmla="*/ 183834 w 38100"/>
                <a:gd name="T25" fmla="*/ 141078 h 57150"/>
                <a:gd name="T26" fmla="*/ 192381 w 38100"/>
                <a:gd name="T27" fmla="*/ 226581 h 57150"/>
                <a:gd name="T28" fmla="*/ 269337 w 38100"/>
                <a:gd name="T29" fmla="*/ 260781 h 57150"/>
                <a:gd name="T30" fmla="*/ 294984 w 38100"/>
                <a:gd name="T31" fmla="*/ 320637 h 57150"/>
                <a:gd name="T32" fmla="*/ 277884 w 38100"/>
                <a:gd name="T33" fmla="*/ 389040 h 57150"/>
                <a:gd name="T34" fmla="*/ 209481 w 38100"/>
                <a:gd name="T35" fmla="*/ 431787 h 57150"/>
                <a:gd name="T36" fmla="*/ 209481 w 38100"/>
                <a:gd name="T37" fmla="*/ 474543 h 57150"/>
                <a:gd name="T38" fmla="*/ 175278 w 38100"/>
                <a:gd name="T39" fmla="*/ 474543 h 57150"/>
                <a:gd name="T40" fmla="*/ 175278 w 38100"/>
                <a:gd name="T41" fmla="*/ 431787 h 57150"/>
                <a:gd name="T42" fmla="*/ 106878 w 38100"/>
                <a:gd name="T43" fmla="*/ 406140 h 57150"/>
                <a:gd name="T44" fmla="*/ 72675 w 38100"/>
                <a:gd name="T45" fmla="*/ 337740 h 57150"/>
                <a:gd name="T46" fmla="*/ 132531 w 38100"/>
                <a:gd name="T47" fmla="*/ 329184 h 57150"/>
                <a:gd name="T48" fmla="*/ 149631 w 38100"/>
                <a:gd name="T49" fmla="*/ 363387 h 57150"/>
                <a:gd name="T50" fmla="*/ 166734 w 38100"/>
                <a:gd name="T51" fmla="*/ 371940 h 57150"/>
                <a:gd name="T52" fmla="*/ 166734 w 38100"/>
                <a:gd name="T53" fmla="*/ 371940 h 57150"/>
                <a:gd name="T54" fmla="*/ 158178 w 38100"/>
                <a:gd name="T55" fmla="*/ 132531 h 57150"/>
                <a:gd name="T56" fmla="*/ 132531 w 38100"/>
                <a:gd name="T57" fmla="*/ 149631 h 57150"/>
                <a:gd name="T58" fmla="*/ 123978 w 38100"/>
                <a:gd name="T59" fmla="*/ 175278 h 57150"/>
                <a:gd name="T60" fmla="*/ 132531 w 38100"/>
                <a:gd name="T61" fmla="*/ 200934 h 57150"/>
                <a:gd name="T62" fmla="*/ 158178 w 38100"/>
                <a:gd name="T63" fmla="*/ 218034 h 57150"/>
                <a:gd name="T64" fmla="*/ 158178 w 38100"/>
                <a:gd name="T65" fmla="*/ 132531 h 57150"/>
                <a:gd name="T66" fmla="*/ 200934 w 38100"/>
                <a:gd name="T67" fmla="*/ 371940 h 57150"/>
                <a:gd name="T68" fmla="*/ 226581 w 38100"/>
                <a:gd name="T69" fmla="*/ 354840 h 57150"/>
                <a:gd name="T70" fmla="*/ 235134 w 38100"/>
                <a:gd name="T71" fmla="*/ 320637 h 57150"/>
                <a:gd name="T72" fmla="*/ 226581 w 38100"/>
                <a:gd name="T73" fmla="*/ 294984 h 57150"/>
                <a:gd name="T74" fmla="*/ 200934 w 38100"/>
                <a:gd name="T75" fmla="*/ 277884 h 57150"/>
                <a:gd name="T76" fmla="*/ 200934 w 38100"/>
                <a:gd name="T77" fmla="*/ 371940 h 571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100" h="57150">
                  <a:moveTo>
                    <a:pt x="18574" y="41434"/>
                  </a:moveTo>
                  <a:lnTo>
                    <a:pt x="17621" y="30956"/>
                  </a:lnTo>
                  <a:cubicBezTo>
                    <a:pt x="14764" y="30004"/>
                    <a:pt x="11906" y="29051"/>
                    <a:pt x="10001" y="27146"/>
                  </a:cubicBezTo>
                  <a:cubicBezTo>
                    <a:pt x="8096" y="25241"/>
                    <a:pt x="7144" y="22384"/>
                    <a:pt x="7144" y="20479"/>
                  </a:cubicBezTo>
                  <a:cubicBezTo>
                    <a:pt x="7144" y="17621"/>
                    <a:pt x="8096" y="15716"/>
                    <a:pt x="10001" y="13811"/>
                  </a:cubicBezTo>
                  <a:cubicBezTo>
                    <a:pt x="11906" y="11906"/>
                    <a:pt x="13811" y="10954"/>
                    <a:pt x="16669" y="10001"/>
                  </a:cubicBezTo>
                  <a:lnTo>
                    <a:pt x="16669" y="7144"/>
                  </a:lnTo>
                  <a:lnTo>
                    <a:pt x="20479" y="7144"/>
                  </a:lnTo>
                  <a:lnTo>
                    <a:pt x="20479" y="10001"/>
                  </a:lnTo>
                  <a:cubicBezTo>
                    <a:pt x="23336" y="10001"/>
                    <a:pt x="25241" y="10954"/>
                    <a:pt x="27146" y="12859"/>
                  </a:cubicBezTo>
                  <a:cubicBezTo>
                    <a:pt x="29051" y="13811"/>
                    <a:pt x="30004" y="15716"/>
                    <a:pt x="30004" y="18574"/>
                  </a:cubicBezTo>
                  <a:lnTo>
                    <a:pt x="23336" y="19526"/>
                  </a:lnTo>
                  <a:cubicBezTo>
                    <a:pt x="23336" y="17621"/>
                    <a:pt x="22384" y="16669"/>
                    <a:pt x="20479" y="15716"/>
                  </a:cubicBezTo>
                  <a:lnTo>
                    <a:pt x="21431" y="25241"/>
                  </a:lnTo>
                  <a:cubicBezTo>
                    <a:pt x="26194" y="26194"/>
                    <a:pt x="28099" y="27146"/>
                    <a:pt x="30004" y="29051"/>
                  </a:cubicBezTo>
                  <a:cubicBezTo>
                    <a:pt x="31909" y="30956"/>
                    <a:pt x="32861" y="32861"/>
                    <a:pt x="32861" y="35719"/>
                  </a:cubicBezTo>
                  <a:cubicBezTo>
                    <a:pt x="32861" y="38576"/>
                    <a:pt x="31909" y="41434"/>
                    <a:pt x="30956" y="43339"/>
                  </a:cubicBezTo>
                  <a:cubicBezTo>
                    <a:pt x="29051" y="45244"/>
                    <a:pt x="26194" y="47149"/>
                    <a:pt x="23336" y="48101"/>
                  </a:cubicBezTo>
                  <a:lnTo>
                    <a:pt x="23336" y="52864"/>
                  </a:lnTo>
                  <a:lnTo>
                    <a:pt x="19526" y="52864"/>
                  </a:lnTo>
                  <a:lnTo>
                    <a:pt x="19526" y="48101"/>
                  </a:lnTo>
                  <a:cubicBezTo>
                    <a:pt x="16669" y="48101"/>
                    <a:pt x="13811" y="47149"/>
                    <a:pt x="11906" y="45244"/>
                  </a:cubicBezTo>
                  <a:cubicBezTo>
                    <a:pt x="10001" y="43339"/>
                    <a:pt x="9049" y="41434"/>
                    <a:pt x="8096" y="37624"/>
                  </a:cubicBezTo>
                  <a:lnTo>
                    <a:pt x="14764" y="36671"/>
                  </a:lnTo>
                  <a:cubicBezTo>
                    <a:pt x="14764" y="37624"/>
                    <a:pt x="15716" y="39529"/>
                    <a:pt x="16669" y="40481"/>
                  </a:cubicBezTo>
                  <a:cubicBezTo>
                    <a:pt x="16669" y="39529"/>
                    <a:pt x="18574" y="40481"/>
                    <a:pt x="18574" y="41434"/>
                  </a:cubicBezTo>
                  <a:close/>
                  <a:moveTo>
                    <a:pt x="17621" y="14764"/>
                  </a:moveTo>
                  <a:cubicBezTo>
                    <a:pt x="16669" y="14764"/>
                    <a:pt x="15716" y="15716"/>
                    <a:pt x="14764" y="16669"/>
                  </a:cubicBezTo>
                  <a:cubicBezTo>
                    <a:pt x="13811" y="17621"/>
                    <a:pt x="13811" y="18574"/>
                    <a:pt x="13811" y="19526"/>
                  </a:cubicBezTo>
                  <a:cubicBezTo>
                    <a:pt x="13811" y="20479"/>
                    <a:pt x="13811" y="21431"/>
                    <a:pt x="14764" y="22384"/>
                  </a:cubicBezTo>
                  <a:cubicBezTo>
                    <a:pt x="15716" y="23336"/>
                    <a:pt x="15716" y="23336"/>
                    <a:pt x="17621" y="24289"/>
                  </a:cubicBezTo>
                  <a:lnTo>
                    <a:pt x="17621" y="14764"/>
                  </a:lnTo>
                  <a:close/>
                  <a:moveTo>
                    <a:pt x="22384" y="41434"/>
                  </a:moveTo>
                  <a:cubicBezTo>
                    <a:pt x="23336" y="41434"/>
                    <a:pt x="24289" y="40481"/>
                    <a:pt x="25241" y="39529"/>
                  </a:cubicBezTo>
                  <a:cubicBezTo>
                    <a:pt x="26194" y="38576"/>
                    <a:pt x="26194" y="37624"/>
                    <a:pt x="26194" y="35719"/>
                  </a:cubicBezTo>
                  <a:cubicBezTo>
                    <a:pt x="26194" y="34766"/>
                    <a:pt x="25241" y="33814"/>
                    <a:pt x="25241" y="32861"/>
                  </a:cubicBezTo>
                  <a:cubicBezTo>
                    <a:pt x="24289" y="31909"/>
                    <a:pt x="23336" y="31909"/>
                    <a:pt x="22384" y="30956"/>
                  </a:cubicBezTo>
                  <a:lnTo>
                    <a:pt x="22384" y="41434"/>
                  </a:lnTo>
                  <a:close/>
                </a:path>
              </a:pathLst>
            </a:custGeom>
            <a:solidFill>
              <a:srgbClr val="FFCB05"/>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51" name="Freeform: Shape 2394">
              <a:extLst>
                <a:ext uri="{FF2B5EF4-FFF2-40B4-BE49-F238E27FC236}">
                  <a16:creationId xmlns:a16="http://schemas.microsoft.com/office/drawing/2014/main" id="{6A0E164A-E6F9-8948-A916-F9325A841072}"/>
                </a:ext>
              </a:extLst>
            </p:cNvPr>
            <p:cNvSpPr>
              <a:spLocks/>
            </p:cNvSpPr>
            <p:nvPr/>
          </p:nvSpPr>
          <p:spPr bwMode="auto">
            <a:xfrm>
              <a:off x="6346825" y="2654300"/>
              <a:ext cx="398463" cy="400050"/>
            </a:xfrm>
            <a:custGeom>
              <a:avLst/>
              <a:gdLst>
                <a:gd name="T0" fmla="*/ 97941 w 133350"/>
                <a:gd name="T1" fmla="*/ 1141467 h 133350"/>
                <a:gd name="T2" fmla="*/ 63874 w 133350"/>
                <a:gd name="T3" fmla="*/ 1098711 h 133350"/>
                <a:gd name="T4" fmla="*/ 847383 w 133350"/>
                <a:gd name="T5" fmla="*/ 277884 h 133350"/>
                <a:gd name="T6" fmla="*/ 736665 w 133350"/>
                <a:gd name="T7" fmla="*/ 175278 h 133350"/>
                <a:gd name="T8" fmla="*/ 1128420 w 133350"/>
                <a:gd name="T9" fmla="*/ 64128 h 133350"/>
                <a:gd name="T10" fmla="*/ 1034743 w 133350"/>
                <a:gd name="T11" fmla="*/ 457443 h 133350"/>
                <a:gd name="T12" fmla="*/ 924025 w 133350"/>
                <a:gd name="T13" fmla="*/ 354840 h 133350"/>
                <a:gd name="T14" fmla="*/ 140518 w 133350"/>
                <a:gd name="T15" fmla="*/ 1175667 h 1333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350" h="133350">
                  <a:moveTo>
                    <a:pt x="10954" y="127159"/>
                  </a:moveTo>
                  <a:lnTo>
                    <a:pt x="7144" y="122396"/>
                  </a:lnTo>
                  <a:lnTo>
                    <a:pt x="94774" y="30956"/>
                  </a:lnTo>
                  <a:lnTo>
                    <a:pt x="82391" y="19526"/>
                  </a:lnTo>
                  <a:lnTo>
                    <a:pt x="126206" y="7144"/>
                  </a:lnTo>
                  <a:lnTo>
                    <a:pt x="115729" y="50959"/>
                  </a:lnTo>
                  <a:lnTo>
                    <a:pt x="103346" y="39529"/>
                  </a:lnTo>
                  <a:lnTo>
                    <a:pt x="15716" y="130969"/>
                  </a:lnTo>
                  <a:lnTo>
                    <a:pt x="10954" y="127159"/>
                  </a:lnTo>
                  <a:close/>
                </a:path>
              </a:pathLst>
            </a:custGeom>
            <a:solidFill>
              <a:srgbClr val="05763E"/>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52" name="Freeform: Shape 2395">
              <a:extLst>
                <a:ext uri="{FF2B5EF4-FFF2-40B4-BE49-F238E27FC236}">
                  <a16:creationId xmlns:a16="http://schemas.microsoft.com/office/drawing/2014/main" id="{76A403C5-08CE-C842-B3A0-EBC081FC8083}"/>
                </a:ext>
              </a:extLst>
            </p:cNvPr>
            <p:cNvSpPr>
              <a:spLocks/>
            </p:cNvSpPr>
            <p:nvPr/>
          </p:nvSpPr>
          <p:spPr bwMode="auto">
            <a:xfrm>
              <a:off x="6457950" y="2736850"/>
              <a:ext cx="398463" cy="400050"/>
            </a:xfrm>
            <a:custGeom>
              <a:avLst/>
              <a:gdLst>
                <a:gd name="T0" fmla="*/ 1094352 w 133350"/>
                <a:gd name="T1" fmla="*/ 98331 h 133350"/>
                <a:gd name="T2" fmla="*/ 1051775 w 133350"/>
                <a:gd name="T3" fmla="*/ 64128 h 133350"/>
                <a:gd name="T4" fmla="*/ 268269 w 133350"/>
                <a:gd name="T5" fmla="*/ 884958 h 133350"/>
                <a:gd name="T6" fmla="*/ 157551 w 133350"/>
                <a:gd name="T7" fmla="*/ 782355 h 133350"/>
                <a:gd name="T8" fmla="*/ 63874 w 133350"/>
                <a:gd name="T9" fmla="*/ 1175667 h 133350"/>
                <a:gd name="T10" fmla="*/ 455628 w 133350"/>
                <a:gd name="T11" fmla="*/ 1064511 h 133350"/>
                <a:gd name="T12" fmla="*/ 344910 w 133350"/>
                <a:gd name="T13" fmla="*/ 961908 h 133350"/>
                <a:gd name="T14" fmla="*/ 1128420 w 133350"/>
                <a:gd name="T15" fmla="*/ 141078 h 1333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350" h="133350">
                  <a:moveTo>
                    <a:pt x="122396" y="10954"/>
                  </a:moveTo>
                  <a:lnTo>
                    <a:pt x="117634" y="7144"/>
                  </a:lnTo>
                  <a:lnTo>
                    <a:pt x="30004" y="98584"/>
                  </a:lnTo>
                  <a:lnTo>
                    <a:pt x="17621" y="87154"/>
                  </a:lnTo>
                  <a:lnTo>
                    <a:pt x="7144" y="130969"/>
                  </a:lnTo>
                  <a:lnTo>
                    <a:pt x="50959" y="118586"/>
                  </a:lnTo>
                  <a:lnTo>
                    <a:pt x="38576" y="107156"/>
                  </a:lnTo>
                  <a:lnTo>
                    <a:pt x="126206" y="15716"/>
                  </a:lnTo>
                  <a:lnTo>
                    <a:pt x="122396" y="10954"/>
                  </a:lnTo>
                  <a:close/>
                </a:path>
              </a:pathLst>
            </a:custGeom>
            <a:solidFill>
              <a:srgbClr val="FFCB05"/>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53" name="Freeform: Shape 2396">
              <a:extLst>
                <a:ext uri="{FF2B5EF4-FFF2-40B4-BE49-F238E27FC236}">
                  <a16:creationId xmlns:a16="http://schemas.microsoft.com/office/drawing/2014/main" id="{9E449DC4-B2C2-3142-BB9A-AA6B5B0B786C}"/>
                </a:ext>
              </a:extLst>
            </p:cNvPr>
            <p:cNvSpPr>
              <a:spLocks/>
            </p:cNvSpPr>
            <p:nvPr/>
          </p:nvSpPr>
          <p:spPr bwMode="auto">
            <a:xfrm>
              <a:off x="6237288" y="2671763"/>
              <a:ext cx="342900" cy="312737"/>
            </a:xfrm>
            <a:custGeom>
              <a:avLst/>
              <a:gdLst>
                <a:gd name="T0" fmla="*/ 23336 w 114300"/>
                <a:gd name="T1" fmla="*/ 79534 h 104775"/>
                <a:gd name="T2" fmla="*/ 27146 w 114300"/>
                <a:gd name="T3" fmla="*/ 90964 h 104775"/>
                <a:gd name="T4" fmla="*/ 30956 w 114300"/>
                <a:gd name="T5" fmla="*/ 93821 h 104775"/>
                <a:gd name="T6" fmla="*/ 33814 w 114300"/>
                <a:gd name="T7" fmla="*/ 90011 h 104775"/>
                <a:gd name="T8" fmla="*/ 35719 w 114300"/>
                <a:gd name="T9" fmla="*/ 97631 h 104775"/>
                <a:gd name="T10" fmla="*/ 30004 w 114300"/>
                <a:gd name="T11" fmla="*/ 100489 h 104775"/>
                <a:gd name="T12" fmla="*/ 23336 w 114300"/>
                <a:gd name="T13" fmla="*/ 95726 h 104775"/>
                <a:gd name="T14" fmla="*/ 11906 w 114300"/>
                <a:gd name="T15" fmla="*/ 89059 h 104775"/>
                <a:gd name="T16" fmla="*/ 10954 w 114300"/>
                <a:gd name="T17" fmla="*/ 82391 h 104775"/>
                <a:gd name="T18" fmla="*/ 9049 w 114300"/>
                <a:gd name="T19" fmla="*/ 70009 h 104775"/>
                <a:gd name="T20" fmla="*/ 19526 w 114300"/>
                <a:gd name="T21" fmla="*/ 75724 h 104775"/>
                <a:gd name="T22" fmla="*/ 41434 w 114300"/>
                <a:gd name="T23" fmla="*/ 67151 h 104775"/>
                <a:gd name="T24" fmla="*/ 34766 w 114300"/>
                <a:gd name="T25" fmla="*/ 68104 h 104775"/>
                <a:gd name="T26" fmla="*/ 35719 w 114300"/>
                <a:gd name="T27" fmla="*/ 77629 h 104775"/>
                <a:gd name="T28" fmla="*/ 46196 w 114300"/>
                <a:gd name="T29" fmla="*/ 79534 h 104775"/>
                <a:gd name="T30" fmla="*/ 46196 w 114300"/>
                <a:gd name="T31" fmla="*/ 72866 h 104775"/>
                <a:gd name="T32" fmla="*/ 54769 w 114300"/>
                <a:gd name="T33" fmla="*/ 76676 h 104775"/>
                <a:gd name="T34" fmla="*/ 41434 w 114300"/>
                <a:gd name="T35" fmla="*/ 88106 h 104775"/>
                <a:gd name="T36" fmla="*/ 27146 w 114300"/>
                <a:gd name="T37" fmla="*/ 73819 h 104775"/>
                <a:gd name="T38" fmla="*/ 37624 w 114300"/>
                <a:gd name="T39" fmla="*/ 60484 h 104775"/>
                <a:gd name="T40" fmla="*/ 51911 w 114300"/>
                <a:gd name="T41" fmla="*/ 62389 h 104775"/>
                <a:gd name="T42" fmla="*/ 48101 w 114300"/>
                <a:gd name="T43" fmla="*/ 49054 h 104775"/>
                <a:gd name="T44" fmla="*/ 62389 w 114300"/>
                <a:gd name="T45" fmla="*/ 37624 h 104775"/>
                <a:gd name="T46" fmla="*/ 76676 w 114300"/>
                <a:gd name="T47" fmla="*/ 51911 h 104775"/>
                <a:gd name="T48" fmla="*/ 66199 w 114300"/>
                <a:gd name="T49" fmla="*/ 66199 h 104775"/>
                <a:gd name="T50" fmla="*/ 51911 w 114300"/>
                <a:gd name="T51" fmla="*/ 62389 h 104775"/>
                <a:gd name="T52" fmla="*/ 62389 w 114300"/>
                <a:gd name="T53" fmla="*/ 60484 h 104775"/>
                <a:gd name="T54" fmla="*/ 69056 w 114300"/>
                <a:gd name="T55" fmla="*/ 53816 h 104775"/>
                <a:gd name="T56" fmla="*/ 60484 w 114300"/>
                <a:gd name="T57" fmla="*/ 45244 h 104775"/>
                <a:gd name="T58" fmla="*/ 53816 w 114300"/>
                <a:gd name="T59" fmla="*/ 51911 h 104775"/>
                <a:gd name="T60" fmla="*/ 96679 w 114300"/>
                <a:gd name="T61" fmla="*/ 46196 h 104775"/>
                <a:gd name="T62" fmla="*/ 90011 w 114300"/>
                <a:gd name="T63" fmla="*/ 57626 h 104775"/>
                <a:gd name="T64" fmla="*/ 87154 w 114300"/>
                <a:gd name="T65" fmla="*/ 48101 h 104775"/>
                <a:gd name="T66" fmla="*/ 86201 w 114300"/>
                <a:gd name="T67" fmla="*/ 42386 h 104775"/>
                <a:gd name="T68" fmla="*/ 82391 w 114300"/>
                <a:gd name="T69" fmla="*/ 42386 h 104775"/>
                <a:gd name="T70" fmla="*/ 82391 w 114300"/>
                <a:gd name="T71" fmla="*/ 46196 h 104775"/>
                <a:gd name="T72" fmla="*/ 77629 w 114300"/>
                <a:gd name="T73" fmla="*/ 44291 h 104775"/>
                <a:gd name="T74" fmla="*/ 83344 w 114300"/>
                <a:gd name="T75" fmla="*/ 38576 h 104775"/>
                <a:gd name="T76" fmla="*/ 88106 w 114300"/>
                <a:gd name="T77" fmla="*/ 41434 h 104775"/>
                <a:gd name="T78" fmla="*/ 89059 w 114300"/>
                <a:gd name="T79" fmla="*/ 48101 h 104775"/>
                <a:gd name="T80" fmla="*/ 89059 w 114300"/>
                <a:gd name="T81" fmla="*/ 51911 h 104775"/>
                <a:gd name="T82" fmla="*/ 100489 w 114300"/>
                <a:gd name="T83" fmla="*/ 20479 h 104775"/>
                <a:gd name="T84" fmla="*/ 107156 w 114300"/>
                <a:gd name="T85" fmla="*/ 23336 h 104775"/>
                <a:gd name="T86" fmla="*/ 92869 w 114300"/>
                <a:gd name="T87" fmla="*/ 34766 h 104775"/>
                <a:gd name="T88" fmla="*/ 79534 w 114300"/>
                <a:gd name="T89" fmla="*/ 19526 h 104775"/>
                <a:gd name="T90" fmla="*/ 92869 w 114300"/>
                <a:gd name="T91" fmla="*/ 7144 h 104775"/>
                <a:gd name="T92" fmla="*/ 91916 w 114300"/>
                <a:gd name="T93" fmla="*/ 26194 h 104775"/>
                <a:gd name="T94" fmla="*/ 100489 w 114300"/>
                <a:gd name="T95" fmla="*/ 27146 h 104775"/>
                <a:gd name="T96" fmla="*/ 100489 w 114300"/>
                <a:gd name="T97" fmla="*/ 20479 h 104775"/>
                <a:gd name="T98" fmla="*/ 90011 w 114300"/>
                <a:gd name="T99" fmla="*/ 12859 h 104775"/>
                <a:gd name="T100" fmla="*/ 85249 w 114300"/>
                <a:gd name="T101" fmla="*/ 17621 h 104775"/>
                <a:gd name="T102" fmla="*/ 94774 w 114300"/>
                <a:gd name="T103" fmla="*/ 14764 h 104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300" h="104775">
                  <a:moveTo>
                    <a:pt x="19526" y="75724"/>
                  </a:moveTo>
                  <a:lnTo>
                    <a:pt x="23336" y="79534"/>
                  </a:lnTo>
                  <a:lnTo>
                    <a:pt x="19526" y="83344"/>
                  </a:lnTo>
                  <a:lnTo>
                    <a:pt x="27146" y="90964"/>
                  </a:lnTo>
                  <a:cubicBezTo>
                    <a:pt x="29051" y="92869"/>
                    <a:pt x="30004" y="93821"/>
                    <a:pt x="30004" y="93821"/>
                  </a:cubicBezTo>
                  <a:cubicBezTo>
                    <a:pt x="30004" y="93821"/>
                    <a:pt x="30956" y="93821"/>
                    <a:pt x="30956" y="93821"/>
                  </a:cubicBezTo>
                  <a:cubicBezTo>
                    <a:pt x="31909" y="93821"/>
                    <a:pt x="31909" y="93821"/>
                    <a:pt x="31909" y="92869"/>
                  </a:cubicBezTo>
                  <a:cubicBezTo>
                    <a:pt x="32861" y="91916"/>
                    <a:pt x="32861" y="91916"/>
                    <a:pt x="33814" y="90011"/>
                  </a:cubicBezTo>
                  <a:lnTo>
                    <a:pt x="38576" y="92869"/>
                  </a:lnTo>
                  <a:cubicBezTo>
                    <a:pt x="37624" y="94774"/>
                    <a:pt x="36671" y="95726"/>
                    <a:pt x="35719" y="97631"/>
                  </a:cubicBezTo>
                  <a:cubicBezTo>
                    <a:pt x="34766" y="98584"/>
                    <a:pt x="33814" y="99536"/>
                    <a:pt x="32861" y="99536"/>
                  </a:cubicBezTo>
                  <a:cubicBezTo>
                    <a:pt x="31909" y="100489"/>
                    <a:pt x="30956" y="100489"/>
                    <a:pt x="30004" y="100489"/>
                  </a:cubicBezTo>
                  <a:cubicBezTo>
                    <a:pt x="29051" y="100489"/>
                    <a:pt x="28099" y="99536"/>
                    <a:pt x="27146" y="99536"/>
                  </a:cubicBezTo>
                  <a:cubicBezTo>
                    <a:pt x="26194" y="98584"/>
                    <a:pt x="25241" y="97631"/>
                    <a:pt x="23336" y="95726"/>
                  </a:cubicBezTo>
                  <a:lnTo>
                    <a:pt x="14764" y="87154"/>
                  </a:lnTo>
                  <a:lnTo>
                    <a:pt x="11906" y="89059"/>
                  </a:lnTo>
                  <a:lnTo>
                    <a:pt x="8096" y="85249"/>
                  </a:lnTo>
                  <a:lnTo>
                    <a:pt x="10954" y="82391"/>
                  </a:lnTo>
                  <a:lnTo>
                    <a:pt x="7144" y="78581"/>
                  </a:lnTo>
                  <a:lnTo>
                    <a:pt x="9049" y="70009"/>
                  </a:lnTo>
                  <a:lnTo>
                    <a:pt x="15716" y="76676"/>
                  </a:lnTo>
                  <a:lnTo>
                    <a:pt x="19526" y="75724"/>
                  </a:lnTo>
                  <a:close/>
                  <a:moveTo>
                    <a:pt x="45244" y="61436"/>
                  </a:moveTo>
                  <a:lnTo>
                    <a:pt x="41434" y="67151"/>
                  </a:lnTo>
                  <a:cubicBezTo>
                    <a:pt x="40481" y="66199"/>
                    <a:pt x="38576" y="66199"/>
                    <a:pt x="37624" y="66199"/>
                  </a:cubicBezTo>
                  <a:cubicBezTo>
                    <a:pt x="36671" y="66199"/>
                    <a:pt x="35719" y="67151"/>
                    <a:pt x="34766" y="68104"/>
                  </a:cubicBezTo>
                  <a:cubicBezTo>
                    <a:pt x="33814" y="69056"/>
                    <a:pt x="32861" y="70961"/>
                    <a:pt x="32861" y="71914"/>
                  </a:cubicBezTo>
                  <a:cubicBezTo>
                    <a:pt x="32861" y="73819"/>
                    <a:pt x="33814" y="75724"/>
                    <a:pt x="35719" y="77629"/>
                  </a:cubicBezTo>
                  <a:cubicBezTo>
                    <a:pt x="37624" y="79534"/>
                    <a:pt x="40481" y="80486"/>
                    <a:pt x="41434" y="81439"/>
                  </a:cubicBezTo>
                  <a:cubicBezTo>
                    <a:pt x="43339" y="81439"/>
                    <a:pt x="44291" y="80486"/>
                    <a:pt x="46196" y="79534"/>
                  </a:cubicBezTo>
                  <a:cubicBezTo>
                    <a:pt x="47149" y="78581"/>
                    <a:pt x="48101" y="77629"/>
                    <a:pt x="48101" y="76676"/>
                  </a:cubicBezTo>
                  <a:cubicBezTo>
                    <a:pt x="48101" y="75724"/>
                    <a:pt x="47149" y="73819"/>
                    <a:pt x="46196" y="72866"/>
                  </a:cubicBezTo>
                  <a:lnTo>
                    <a:pt x="51911" y="68104"/>
                  </a:lnTo>
                  <a:cubicBezTo>
                    <a:pt x="53816" y="70961"/>
                    <a:pt x="54769" y="73819"/>
                    <a:pt x="54769" y="76676"/>
                  </a:cubicBezTo>
                  <a:cubicBezTo>
                    <a:pt x="54769" y="79534"/>
                    <a:pt x="52864" y="81439"/>
                    <a:pt x="50959" y="84296"/>
                  </a:cubicBezTo>
                  <a:cubicBezTo>
                    <a:pt x="48101" y="87154"/>
                    <a:pt x="45244" y="88106"/>
                    <a:pt x="41434" y="88106"/>
                  </a:cubicBezTo>
                  <a:cubicBezTo>
                    <a:pt x="38576" y="88106"/>
                    <a:pt x="34766" y="86201"/>
                    <a:pt x="31909" y="83344"/>
                  </a:cubicBezTo>
                  <a:cubicBezTo>
                    <a:pt x="29051" y="80486"/>
                    <a:pt x="27146" y="76676"/>
                    <a:pt x="27146" y="73819"/>
                  </a:cubicBezTo>
                  <a:cubicBezTo>
                    <a:pt x="27146" y="70009"/>
                    <a:pt x="28099" y="67151"/>
                    <a:pt x="30956" y="64294"/>
                  </a:cubicBezTo>
                  <a:cubicBezTo>
                    <a:pt x="32861" y="62389"/>
                    <a:pt x="35719" y="60484"/>
                    <a:pt x="37624" y="60484"/>
                  </a:cubicBezTo>
                  <a:cubicBezTo>
                    <a:pt x="39529" y="59531"/>
                    <a:pt x="42386" y="59531"/>
                    <a:pt x="45244" y="61436"/>
                  </a:cubicBezTo>
                  <a:close/>
                  <a:moveTo>
                    <a:pt x="51911" y="62389"/>
                  </a:moveTo>
                  <a:cubicBezTo>
                    <a:pt x="50006" y="60484"/>
                    <a:pt x="49054" y="58579"/>
                    <a:pt x="48101" y="56674"/>
                  </a:cubicBezTo>
                  <a:cubicBezTo>
                    <a:pt x="47149" y="53816"/>
                    <a:pt x="47149" y="51911"/>
                    <a:pt x="48101" y="49054"/>
                  </a:cubicBezTo>
                  <a:cubicBezTo>
                    <a:pt x="49054" y="47149"/>
                    <a:pt x="50006" y="44291"/>
                    <a:pt x="51911" y="42386"/>
                  </a:cubicBezTo>
                  <a:cubicBezTo>
                    <a:pt x="54769" y="39529"/>
                    <a:pt x="58579" y="37624"/>
                    <a:pt x="62389" y="37624"/>
                  </a:cubicBezTo>
                  <a:cubicBezTo>
                    <a:pt x="66199" y="37624"/>
                    <a:pt x="69056" y="38576"/>
                    <a:pt x="71914" y="42386"/>
                  </a:cubicBezTo>
                  <a:cubicBezTo>
                    <a:pt x="74771" y="45244"/>
                    <a:pt x="76676" y="48101"/>
                    <a:pt x="76676" y="51911"/>
                  </a:cubicBezTo>
                  <a:cubicBezTo>
                    <a:pt x="76676" y="55721"/>
                    <a:pt x="75724" y="58579"/>
                    <a:pt x="72866" y="62389"/>
                  </a:cubicBezTo>
                  <a:cubicBezTo>
                    <a:pt x="70961" y="64294"/>
                    <a:pt x="69056" y="65246"/>
                    <a:pt x="66199" y="66199"/>
                  </a:cubicBezTo>
                  <a:cubicBezTo>
                    <a:pt x="63341" y="67151"/>
                    <a:pt x="61436" y="67151"/>
                    <a:pt x="59531" y="66199"/>
                  </a:cubicBezTo>
                  <a:cubicBezTo>
                    <a:pt x="55721" y="65246"/>
                    <a:pt x="53816" y="64294"/>
                    <a:pt x="51911" y="62389"/>
                  </a:cubicBezTo>
                  <a:close/>
                  <a:moveTo>
                    <a:pt x="56674" y="57626"/>
                  </a:moveTo>
                  <a:cubicBezTo>
                    <a:pt x="58579" y="59531"/>
                    <a:pt x="60484" y="60484"/>
                    <a:pt x="62389" y="60484"/>
                  </a:cubicBezTo>
                  <a:cubicBezTo>
                    <a:pt x="64294" y="60484"/>
                    <a:pt x="66199" y="59531"/>
                    <a:pt x="67151" y="58579"/>
                  </a:cubicBezTo>
                  <a:cubicBezTo>
                    <a:pt x="68104" y="57626"/>
                    <a:pt x="69056" y="55721"/>
                    <a:pt x="69056" y="53816"/>
                  </a:cubicBezTo>
                  <a:cubicBezTo>
                    <a:pt x="69056" y="51911"/>
                    <a:pt x="68104" y="50006"/>
                    <a:pt x="66199" y="48101"/>
                  </a:cubicBezTo>
                  <a:cubicBezTo>
                    <a:pt x="64294" y="46196"/>
                    <a:pt x="62389" y="45244"/>
                    <a:pt x="60484" y="45244"/>
                  </a:cubicBezTo>
                  <a:cubicBezTo>
                    <a:pt x="58579" y="45244"/>
                    <a:pt x="56674" y="46196"/>
                    <a:pt x="55721" y="47149"/>
                  </a:cubicBezTo>
                  <a:cubicBezTo>
                    <a:pt x="54769" y="48101"/>
                    <a:pt x="53816" y="50006"/>
                    <a:pt x="53816" y="51911"/>
                  </a:cubicBezTo>
                  <a:cubicBezTo>
                    <a:pt x="53816" y="53816"/>
                    <a:pt x="54769" y="55721"/>
                    <a:pt x="56674" y="57626"/>
                  </a:cubicBezTo>
                  <a:close/>
                  <a:moveTo>
                    <a:pt x="96679" y="46196"/>
                  </a:moveTo>
                  <a:lnTo>
                    <a:pt x="98584" y="49054"/>
                  </a:lnTo>
                  <a:lnTo>
                    <a:pt x="90011" y="57626"/>
                  </a:lnTo>
                  <a:cubicBezTo>
                    <a:pt x="89059" y="56674"/>
                    <a:pt x="89059" y="55721"/>
                    <a:pt x="88106" y="53816"/>
                  </a:cubicBezTo>
                  <a:cubicBezTo>
                    <a:pt x="88106" y="52864"/>
                    <a:pt x="87154" y="50959"/>
                    <a:pt x="87154" y="48101"/>
                  </a:cubicBezTo>
                  <a:cubicBezTo>
                    <a:pt x="87154" y="46196"/>
                    <a:pt x="87154" y="44291"/>
                    <a:pt x="87154" y="44291"/>
                  </a:cubicBezTo>
                  <a:cubicBezTo>
                    <a:pt x="87154" y="43339"/>
                    <a:pt x="86201" y="42386"/>
                    <a:pt x="86201" y="42386"/>
                  </a:cubicBezTo>
                  <a:cubicBezTo>
                    <a:pt x="85249" y="41434"/>
                    <a:pt x="85249" y="41434"/>
                    <a:pt x="84296" y="41434"/>
                  </a:cubicBezTo>
                  <a:cubicBezTo>
                    <a:pt x="83344" y="41434"/>
                    <a:pt x="83344" y="41434"/>
                    <a:pt x="82391" y="42386"/>
                  </a:cubicBezTo>
                  <a:cubicBezTo>
                    <a:pt x="82391" y="43339"/>
                    <a:pt x="81439" y="43339"/>
                    <a:pt x="81439" y="44291"/>
                  </a:cubicBezTo>
                  <a:cubicBezTo>
                    <a:pt x="81439" y="45244"/>
                    <a:pt x="81439" y="45244"/>
                    <a:pt x="82391" y="46196"/>
                  </a:cubicBezTo>
                  <a:lnTo>
                    <a:pt x="79534" y="49054"/>
                  </a:lnTo>
                  <a:cubicBezTo>
                    <a:pt x="78581" y="47149"/>
                    <a:pt x="77629" y="46196"/>
                    <a:pt x="77629" y="44291"/>
                  </a:cubicBezTo>
                  <a:cubicBezTo>
                    <a:pt x="77629" y="42386"/>
                    <a:pt x="78581" y="41434"/>
                    <a:pt x="79534" y="40481"/>
                  </a:cubicBezTo>
                  <a:cubicBezTo>
                    <a:pt x="80486" y="39529"/>
                    <a:pt x="82391" y="38576"/>
                    <a:pt x="83344" y="38576"/>
                  </a:cubicBezTo>
                  <a:cubicBezTo>
                    <a:pt x="84296" y="38576"/>
                    <a:pt x="86201" y="38576"/>
                    <a:pt x="87154" y="39529"/>
                  </a:cubicBezTo>
                  <a:cubicBezTo>
                    <a:pt x="88106" y="40481"/>
                    <a:pt x="88106" y="40481"/>
                    <a:pt x="88106" y="41434"/>
                  </a:cubicBezTo>
                  <a:cubicBezTo>
                    <a:pt x="88106" y="42386"/>
                    <a:pt x="89059" y="43339"/>
                    <a:pt x="89059" y="44291"/>
                  </a:cubicBezTo>
                  <a:cubicBezTo>
                    <a:pt x="89059" y="45244"/>
                    <a:pt x="89059" y="46196"/>
                    <a:pt x="89059" y="48101"/>
                  </a:cubicBezTo>
                  <a:cubicBezTo>
                    <a:pt x="89059" y="49054"/>
                    <a:pt x="89059" y="50959"/>
                    <a:pt x="89059" y="50959"/>
                  </a:cubicBezTo>
                  <a:cubicBezTo>
                    <a:pt x="89059" y="50959"/>
                    <a:pt x="89059" y="51911"/>
                    <a:pt x="89059" y="51911"/>
                  </a:cubicBezTo>
                  <a:lnTo>
                    <a:pt x="96679" y="46196"/>
                  </a:lnTo>
                  <a:close/>
                  <a:moveTo>
                    <a:pt x="100489" y="20479"/>
                  </a:moveTo>
                  <a:lnTo>
                    <a:pt x="106204" y="16669"/>
                  </a:lnTo>
                  <a:cubicBezTo>
                    <a:pt x="107156" y="19526"/>
                    <a:pt x="108109" y="21431"/>
                    <a:pt x="107156" y="23336"/>
                  </a:cubicBezTo>
                  <a:cubicBezTo>
                    <a:pt x="106204" y="26194"/>
                    <a:pt x="105251" y="28099"/>
                    <a:pt x="103346" y="30004"/>
                  </a:cubicBezTo>
                  <a:cubicBezTo>
                    <a:pt x="100489" y="33814"/>
                    <a:pt x="96679" y="34766"/>
                    <a:pt x="92869" y="34766"/>
                  </a:cubicBezTo>
                  <a:cubicBezTo>
                    <a:pt x="90011" y="33814"/>
                    <a:pt x="87154" y="32861"/>
                    <a:pt x="84296" y="30004"/>
                  </a:cubicBezTo>
                  <a:cubicBezTo>
                    <a:pt x="81439" y="27146"/>
                    <a:pt x="79534" y="23336"/>
                    <a:pt x="79534" y="19526"/>
                  </a:cubicBezTo>
                  <a:cubicBezTo>
                    <a:pt x="79534" y="16669"/>
                    <a:pt x="80486" y="12859"/>
                    <a:pt x="83344" y="10954"/>
                  </a:cubicBezTo>
                  <a:cubicBezTo>
                    <a:pt x="86201" y="8096"/>
                    <a:pt x="89059" y="7144"/>
                    <a:pt x="92869" y="7144"/>
                  </a:cubicBezTo>
                  <a:cubicBezTo>
                    <a:pt x="96679" y="7144"/>
                    <a:pt x="100489" y="10001"/>
                    <a:pt x="104299" y="13811"/>
                  </a:cubicBezTo>
                  <a:lnTo>
                    <a:pt x="91916" y="26194"/>
                  </a:lnTo>
                  <a:cubicBezTo>
                    <a:pt x="92869" y="28099"/>
                    <a:pt x="94774" y="28099"/>
                    <a:pt x="96679" y="29051"/>
                  </a:cubicBezTo>
                  <a:cubicBezTo>
                    <a:pt x="98584" y="29051"/>
                    <a:pt x="99536" y="28099"/>
                    <a:pt x="100489" y="27146"/>
                  </a:cubicBezTo>
                  <a:cubicBezTo>
                    <a:pt x="101441" y="26194"/>
                    <a:pt x="101441" y="25241"/>
                    <a:pt x="101441" y="24289"/>
                  </a:cubicBezTo>
                  <a:cubicBezTo>
                    <a:pt x="101441" y="22384"/>
                    <a:pt x="100489" y="21431"/>
                    <a:pt x="100489" y="20479"/>
                  </a:cubicBezTo>
                  <a:close/>
                  <a:moveTo>
                    <a:pt x="94774" y="14764"/>
                  </a:moveTo>
                  <a:cubicBezTo>
                    <a:pt x="92869" y="12859"/>
                    <a:pt x="91916" y="12859"/>
                    <a:pt x="90011" y="12859"/>
                  </a:cubicBezTo>
                  <a:cubicBezTo>
                    <a:pt x="89059" y="12859"/>
                    <a:pt x="87154" y="12859"/>
                    <a:pt x="86201" y="13811"/>
                  </a:cubicBezTo>
                  <a:cubicBezTo>
                    <a:pt x="85249" y="14764"/>
                    <a:pt x="85249" y="16669"/>
                    <a:pt x="85249" y="17621"/>
                  </a:cubicBezTo>
                  <a:cubicBezTo>
                    <a:pt x="85249" y="18574"/>
                    <a:pt x="86201" y="20479"/>
                    <a:pt x="87154" y="22384"/>
                  </a:cubicBezTo>
                  <a:lnTo>
                    <a:pt x="94774" y="14764"/>
                  </a:lnTo>
                  <a:close/>
                </a:path>
              </a:pathLst>
            </a:custGeom>
            <a:solidFill>
              <a:srgbClr val="05763E"/>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54" name="Freeform: Shape 2397">
              <a:extLst>
                <a:ext uri="{FF2B5EF4-FFF2-40B4-BE49-F238E27FC236}">
                  <a16:creationId xmlns:a16="http://schemas.microsoft.com/office/drawing/2014/main" id="{93A2EE3B-3817-EC45-9A34-7A2022A65877}"/>
                </a:ext>
              </a:extLst>
            </p:cNvPr>
            <p:cNvSpPr>
              <a:spLocks/>
            </p:cNvSpPr>
            <p:nvPr/>
          </p:nvSpPr>
          <p:spPr bwMode="auto">
            <a:xfrm>
              <a:off x="6688138" y="2922588"/>
              <a:ext cx="142875" cy="142875"/>
            </a:xfrm>
            <a:custGeom>
              <a:avLst/>
              <a:gdLst>
                <a:gd name="T0" fmla="*/ 294984 w 47625"/>
                <a:gd name="T1" fmla="*/ 320637 h 47625"/>
                <a:gd name="T2" fmla="*/ 226581 w 47625"/>
                <a:gd name="T3" fmla="*/ 252237 h 47625"/>
                <a:gd name="T4" fmla="*/ 149631 w 47625"/>
                <a:gd name="T5" fmla="*/ 269337 h 47625"/>
                <a:gd name="T6" fmla="*/ 89775 w 47625"/>
                <a:gd name="T7" fmla="*/ 243681 h 47625"/>
                <a:gd name="T8" fmla="*/ 64128 w 47625"/>
                <a:gd name="T9" fmla="*/ 183834 h 47625"/>
                <a:gd name="T10" fmla="*/ 89775 w 47625"/>
                <a:gd name="T11" fmla="*/ 115431 h 47625"/>
                <a:gd name="T12" fmla="*/ 72675 w 47625"/>
                <a:gd name="T13" fmla="*/ 98331 h 47625"/>
                <a:gd name="T14" fmla="*/ 98331 w 47625"/>
                <a:gd name="T15" fmla="*/ 72675 h 47625"/>
                <a:gd name="T16" fmla="*/ 115431 w 47625"/>
                <a:gd name="T17" fmla="*/ 89775 h 47625"/>
                <a:gd name="T18" fmla="*/ 175278 w 47625"/>
                <a:gd name="T19" fmla="*/ 64128 h 47625"/>
                <a:gd name="T20" fmla="*/ 235134 w 47625"/>
                <a:gd name="T21" fmla="*/ 81231 h 47625"/>
                <a:gd name="T22" fmla="*/ 200934 w 47625"/>
                <a:gd name="T23" fmla="*/ 123978 h 47625"/>
                <a:gd name="T24" fmla="*/ 158178 w 47625"/>
                <a:gd name="T25" fmla="*/ 115431 h 47625"/>
                <a:gd name="T26" fmla="*/ 218034 w 47625"/>
                <a:gd name="T27" fmla="*/ 175278 h 47625"/>
                <a:gd name="T28" fmla="*/ 294984 w 47625"/>
                <a:gd name="T29" fmla="*/ 149631 h 47625"/>
                <a:gd name="T30" fmla="*/ 354840 w 47625"/>
                <a:gd name="T31" fmla="*/ 175278 h 47625"/>
                <a:gd name="T32" fmla="*/ 389040 w 47625"/>
                <a:gd name="T33" fmla="*/ 243681 h 47625"/>
                <a:gd name="T34" fmla="*/ 363387 w 47625"/>
                <a:gd name="T35" fmla="*/ 320637 h 47625"/>
                <a:gd name="T36" fmla="*/ 397587 w 47625"/>
                <a:gd name="T37" fmla="*/ 346284 h 47625"/>
                <a:gd name="T38" fmla="*/ 371940 w 47625"/>
                <a:gd name="T39" fmla="*/ 371940 h 47625"/>
                <a:gd name="T40" fmla="*/ 346284 w 47625"/>
                <a:gd name="T41" fmla="*/ 346284 h 47625"/>
                <a:gd name="T42" fmla="*/ 277884 w 47625"/>
                <a:gd name="T43" fmla="*/ 371940 h 47625"/>
                <a:gd name="T44" fmla="*/ 200934 w 47625"/>
                <a:gd name="T45" fmla="*/ 346284 h 47625"/>
                <a:gd name="T46" fmla="*/ 235134 w 47625"/>
                <a:gd name="T47" fmla="*/ 303537 h 47625"/>
                <a:gd name="T48" fmla="*/ 269337 w 47625"/>
                <a:gd name="T49" fmla="*/ 312084 h 47625"/>
                <a:gd name="T50" fmla="*/ 294984 w 47625"/>
                <a:gd name="T51" fmla="*/ 320637 h 47625"/>
                <a:gd name="T52" fmla="*/ 294984 w 47625"/>
                <a:gd name="T53" fmla="*/ 320637 h 47625"/>
                <a:gd name="T54" fmla="*/ 115431 w 47625"/>
                <a:gd name="T55" fmla="*/ 149631 h 47625"/>
                <a:gd name="T56" fmla="*/ 115431 w 47625"/>
                <a:gd name="T57" fmla="*/ 175278 h 47625"/>
                <a:gd name="T58" fmla="*/ 123978 w 47625"/>
                <a:gd name="T59" fmla="*/ 200934 h 47625"/>
                <a:gd name="T60" fmla="*/ 141078 w 47625"/>
                <a:gd name="T61" fmla="*/ 209481 h 47625"/>
                <a:gd name="T62" fmla="*/ 166734 w 47625"/>
                <a:gd name="T63" fmla="*/ 200934 h 47625"/>
                <a:gd name="T64" fmla="*/ 115431 w 47625"/>
                <a:gd name="T65" fmla="*/ 149631 h 47625"/>
                <a:gd name="T66" fmla="*/ 320637 w 47625"/>
                <a:gd name="T67" fmla="*/ 294984 h 47625"/>
                <a:gd name="T68" fmla="*/ 329184 w 47625"/>
                <a:gd name="T69" fmla="*/ 269337 h 47625"/>
                <a:gd name="T70" fmla="*/ 312084 w 47625"/>
                <a:gd name="T71" fmla="*/ 243681 h 47625"/>
                <a:gd name="T72" fmla="*/ 286437 w 47625"/>
                <a:gd name="T73" fmla="*/ 235134 h 47625"/>
                <a:gd name="T74" fmla="*/ 252237 w 47625"/>
                <a:gd name="T75" fmla="*/ 243681 h 47625"/>
                <a:gd name="T76" fmla="*/ 320637 w 47625"/>
                <a:gd name="T77" fmla="*/ 294984 h 476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625" h="47625">
                  <a:moveTo>
                    <a:pt x="32861" y="35719"/>
                  </a:moveTo>
                  <a:lnTo>
                    <a:pt x="25241" y="28099"/>
                  </a:lnTo>
                  <a:cubicBezTo>
                    <a:pt x="22384" y="30004"/>
                    <a:pt x="19526" y="30956"/>
                    <a:pt x="16669" y="30004"/>
                  </a:cubicBezTo>
                  <a:cubicBezTo>
                    <a:pt x="13811" y="30004"/>
                    <a:pt x="11906" y="29051"/>
                    <a:pt x="10001" y="27146"/>
                  </a:cubicBezTo>
                  <a:cubicBezTo>
                    <a:pt x="8096" y="25241"/>
                    <a:pt x="7144" y="22384"/>
                    <a:pt x="7144" y="20479"/>
                  </a:cubicBezTo>
                  <a:cubicBezTo>
                    <a:pt x="7144" y="17621"/>
                    <a:pt x="8096" y="15716"/>
                    <a:pt x="10001" y="12859"/>
                  </a:cubicBezTo>
                  <a:lnTo>
                    <a:pt x="8096" y="10954"/>
                  </a:lnTo>
                  <a:lnTo>
                    <a:pt x="10954" y="8096"/>
                  </a:lnTo>
                  <a:lnTo>
                    <a:pt x="12859" y="10001"/>
                  </a:lnTo>
                  <a:cubicBezTo>
                    <a:pt x="14764" y="8096"/>
                    <a:pt x="17621" y="7144"/>
                    <a:pt x="19526" y="7144"/>
                  </a:cubicBezTo>
                  <a:cubicBezTo>
                    <a:pt x="21431" y="7144"/>
                    <a:pt x="24289" y="8096"/>
                    <a:pt x="26194" y="9049"/>
                  </a:cubicBezTo>
                  <a:lnTo>
                    <a:pt x="22384" y="13811"/>
                  </a:lnTo>
                  <a:cubicBezTo>
                    <a:pt x="20479" y="12859"/>
                    <a:pt x="18574" y="12859"/>
                    <a:pt x="17621" y="12859"/>
                  </a:cubicBezTo>
                  <a:lnTo>
                    <a:pt x="24289" y="19526"/>
                  </a:lnTo>
                  <a:cubicBezTo>
                    <a:pt x="28099" y="17621"/>
                    <a:pt x="30956" y="16669"/>
                    <a:pt x="32861" y="16669"/>
                  </a:cubicBezTo>
                  <a:cubicBezTo>
                    <a:pt x="35719" y="16669"/>
                    <a:pt x="37624" y="17621"/>
                    <a:pt x="39529" y="19526"/>
                  </a:cubicBezTo>
                  <a:cubicBezTo>
                    <a:pt x="41434" y="21431"/>
                    <a:pt x="42386" y="24289"/>
                    <a:pt x="43339" y="27146"/>
                  </a:cubicBezTo>
                  <a:cubicBezTo>
                    <a:pt x="43339" y="30004"/>
                    <a:pt x="42386" y="32861"/>
                    <a:pt x="40481" y="35719"/>
                  </a:cubicBezTo>
                  <a:lnTo>
                    <a:pt x="44291" y="38576"/>
                  </a:lnTo>
                  <a:lnTo>
                    <a:pt x="41434" y="41434"/>
                  </a:lnTo>
                  <a:lnTo>
                    <a:pt x="38576" y="38576"/>
                  </a:lnTo>
                  <a:cubicBezTo>
                    <a:pt x="35719" y="40481"/>
                    <a:pt x="33814" y="41434"/>
                    <a:pt x="30956" y="41434"/>
                  </a:cubicBezTo>
                  <a:cubicBezTo>
                    <a:pt x="28099" y="41434"/>
                    <a:pt x="25241" y="40481"/>
                    <a:pt x="22384" y="38576"/>
                  </a:cubicBezTo>
                  <a:lnTo>
                    <a:pt x="26194" y="33814"/>
                  </a:lnTo>
                  <a:cubicBezTo>
                    <a:pt x="27146" y="34766"/>
                    <a:pt x="29051" y="34766"/>
                    <a:pt x="30004" y="34766"/>
                  </a:cubicBezTo>
                  <a:cubicBezTo>
                    <a:pt x="30004" y="36671"/>
                    <a:pt x="31909" y="35719"/>
                    <a:pt x="32861" y="35719"/>
                  </a:cubicBezTo>
                  <a:close/>
                  <a:moveTo>
                    <a:pt x="12859" y="16669"/>
                  </a:moveTo>
                  <a:cubicBezTo>
                    <a:pt x="12859" y="17621"/>
                    <a:pt x="11906" y="18574"/>
                    <a:pt x="12859" y="19526"/>
                  </a:cubicBezTo>
                  <a:cubicBezTo>
                    <a:pt x="12859" y="20479"/>
                    <a:pt x="13811" y="21431"/>
                    <a:pt x="13811" y="22384"/>
                  </a:cubicBezTo>
                  <a:cubicBezTo>
                    <a:pt x="14764" y="23336"/>
                    <a:pt x="14764" y="23336"/>
                    <a:pt x="15716" y="23336"/>
                  </a:cubicBezTo>
                  <a:cubicBezTo>
                    <a:pt x="16669" y="23336"/>
                    <a:pt x="17621" y="23336"/>
                    <a:pt x="18574" y="22384"/>
                  </a:cubicBezTo>
                  <a:lnTo>
                    <a:pt x="12859" y="16669"/>
                  </a:lnTo>
                  <a:close/>
                  <a:moveTo>
                    <a:pt x="35719" y="32861"/>
                  </a:moveTo>
                  <a:cubicBezTo>
                    <a:pt x="36671" y="31909"/>
                    <a:pt x="36671" y="30956"/>
                    <a:pt x="36671" y="30004"/>
                  </a:cubicBezTo>
                  <a:cubicBezTo>
                    <a:pt x="36671" y="29051"/>
                    <a:pt x="35719" y="27146"/>
                    <a:pt x="34766" y="27146"/>
                  </a:cubicBezTo>
                  <a:cubicBezTo>
                    <a:pt x="33814" y="26194"/>
                    <a:pt x="32861" y="26194"/>
                    <a:pt x="31909" y="26194"/>
                  </a:cubicBezTo>
                  <a:cubicBezTo>
                    <a:pt x="30956" y="26194"/>
                    <a:pt x="29051" y="26194"/>
                    <a:pt x="28099" y="27146"/>
                  </a:cubicBezTo>
                  <a:lnTo>
                    <a:pt x="35719" y="32861"/>
                  </a:lnTo>
                  <a:close/>
                </a:path>
              </a:pathLst>
            </a:custGeom>
            <a:solidFill>
              <a:srgbClr val="FFCB05"/>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55" name="Freeform: Shape 2398">
              <a:extLst>
                <a:ext uri="{FF2B5EF4-FFF2-40B4-BE49-F238E27FC236}">
                  <a16:creationId xmlns:a16="http://schemas.microsoft.com/office/drawing/2014/main" id="{D26EF44D-E1EA-1B4D-8A70-DD64E054685C}"/>
                </a:ext>
              </a:extLst>
            </p:cNvPr>
            <p:cNvSpPr>
              <a:spLocks/>
            </p:cNvSpPr>
            <p:nvPr/>
          </p:nvSpPr>
          <p:spPr bwMode="auto">
            <a:xfrm>
              <a:off x="1885950" y="3409950"/>
              <a:ext cx="455613" cy="341313"/>
            </a:xfrm>
            <a:custGeom>
              <a:avLst/>
              <a:gdLst>
                <a:gd name="T0" fmla="*/ 1282347 w 152400"/>
                <a:gd name="T1" fmla="*/ 914904 h 114300"/>
                <a:gd name="T2" fmla="*/ 1248266 w 152400"/>
                <a:gd name="T3" fmla="*/ 965970 h 114300"/>
                <a:gd name="T4" fmla="*/ 319524 w 152400"/>
                <a:gd name="T5" fmla="*/ 310640 h 114300"/>
                <a:gd name="T6" fmla="*/ 234318 w 152400"/>
                <a:gd name="T7" fmla="*/ 429789 h 114300"/>
                <a:gd name="T8" fmla="*/ 63905 w 152400"/>
                <a:gd name="T9" fmla="*/ 63831 h 114300"/>
                <a:gd name="T10" fmla="*/ 464369 w 152400"/>
                <a:gd name="T11" fmla="*/ 97876 h 114300"/>
                <a:gd name="T12" fmla="*/ 379163 w 152400"/>
                <a:gd name="T13" fmla="*/ 217025 h 114300"/>
                <a:gd name="T14" fmla="*/ 1307914 w 152400"/>
                <a:gd name="T15" fmla="*/ 872349 h 1143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2400" h="114300">
                  <a:moveTo>
                    <a:pt x="143351" y="102394"/>
                  </a:moveTo>
                  <a:lnTo>
                    <a:pt x="139541" y="108109"/>
                  </a:lnTo>
                  <a:lnTo>
                    <a:pt x="35719" y="34766"/>
                  </a:lnTo>
                  <a:lnTo>
                    <a:pt x="26194" y="48101"/>
                  </a:lnTo>
                  <a:lnTo>
                    <a:pt x="7144" y="7144"/>
                  </a:lnTo>
                  <a:lnTo>
                    <a:pt x="51911" y="10954"/>
                  </a:lnTo>
                  <a:lnTo>
                    <a:pt x="42386" y="24289"/>
                  </a:lnTo>
                  <a:lnTo>
                    <a:pt x="146209" y="97631"/>
                  </a:lnTo>
                  <a:lnTo>
                    <a:pt x="143351" y="102394"/>
                  </a:lnTo>
                  <a:close/>
                </a:path>
              </a:pathLst>
            </a:custGeom>
            <a:solidFill>
              <a:srgbClr val="05763E"/>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56" name="Freeform: Shape 2399">
              <a:extLst>
                <a:ext uri="{FF2B5EF4-FFF2-40B4-BE49-F238E27FC236}">
                  <a16:creationId xmlns:a16="http://schemas.microsoft.com/office/drawing/2014/main" id="{70E92E72-35CF-7447-8D22-48F497E896DC}"/>
                </a:ext>
              </a:extLst>
            </p:cNvPr>
            <p:cNvSpPr>
              <a:spLocks/>
            </p:cNvSpPr>
            <p:nvPr/>
          </p:nvSpPr>
          <p:spPr bwMode="auto">
            <a:xfrm>
              <a:off x="1957388" y="3281363"/>
              <a:ext cx="455612" cy="342900"/>
            </a:xfrm>
            <a:custGeom>
              <a:avLst/>
              <a:gdLst>
                <a:gd name="T0" fmla="*/ 89463 w 152400"/>
                <a:gd name="T1" fmla="*/ 106878 h 114300"/>
                <a:gd name="T2" fmla="*/ 63905 w 152400"/>
                <a:gd name="T3" fmla="*/ 149631 h 114300"/>
                <a:gd name="T4" fmla="*/ 984131 w 152400"/>
                <a:gd name="T5" fmla="*/ 808002 h 114300"/>
                <a:gd name="T6" fmla="*/ 898925 w 152400"/>
                <a:gd name="T7" fmla="*/ 927705 h 114300"/>
                <a:gd name="T8" fmla="*/ 1307911 w 152400"/>
                <a:gd name="T9" fmla="*/ 970461 h 114300"/>
                <a:gd name="T10" fmla="*/ 1137499 w 152400"/>
                <a:gd name="T11" fmla="*/ 602793 h 114300"/>
                <a:gd name="T12" fmla="*/ 1052293 w 152400"/>
                <a:gd name="T13" fmla="*/ 722499 h 114300"/>
                <a:gd name="T14" fmla="*/ 123547 w 152400"/>
                <a:gd name="T15" fmla="*/ 64128 h 1143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2400" h="114300">
                  <a:moveTo>
                    <a:pt x="10001" y="11906"/>
                  </a:moveTo>
                  <a:lnTo>
                    <a:pt x="7144" y="16669"/>
                  </a:lnTo>
                  <a:lnTo>
                    <a:pt x="110014" y="90011"/>
                  </a:lnTo>
                  <a:lnTo>
                    <a:pt x="100489" y="103346"/>
                  </a:lnTo>
                  <a:lnTo>
                    <a:pt x="146209" y="108109"/>
                  </a:lnTo>
                  <a:lnTo>
                    <a:pt x="127159" y="67151"/>
                  </a:lnTo>
                  <a:lnTo>
                    <a:pt x="117634" y="80486"/>
                  </a:lnTo>
                  <a:lnTo>
                    <a:pt x="13811" y="7144"/>
                  </a:lnTo>
                  <a:lnTo>
                    <a:pt x="10001" y="11906"/>
                  </a:lnTo>
                  <a:close/>
                </a:path>
              </a:pathLst>
            </a:custGeom>
            <a:solidFill>
              <a:srgbClr val="FFCB05"/>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57" name="Freeform: Shape 2400">
              <a:extLst>
                <a:ext uri="{FF2B5EF4-FFF2-40B4-BE49-F238E27FC236}">
                  <a16:creationId xmlns:a16="http://schemas.microsoft.com/office/drawing/2014/main" id="{FD1B7C55-00DD-0D4F-8977-99104645AD0C}"/>
                </a:ext>
              </a:extLst>
            </p:cNvPr>
            <p:cNvSpPr>
              <a:spLocks/>
            </p:cNvSpPr>
            <p:nvPr/>
          </p:nvSpPr>
          <p:spPr bwMode="auto">
            <a:xfrm>
              <a:off x="1925638" y="3538538"/>
              <a:ext cx="341312" cy="284162"/>
            </a:xfrm>
            <a:custGeom>
              <a:avLst/>
              <a:gdLst>
                <a:gd name="T0" fmla="*/ 27146 w 114300"/>
                <a:gd name="T1" fmla="*/ 24289 h 95250"/>
                <a:gd name="T2" fmla="*/ 17621 w 114300"/>
                <a:gd name="T3" fmla="*/ 30956 h 95250"/>
                <a:gd name="T4" fmla="*/ 15716 w 114300"/>
                <a:gd name="T5" fmla="*/ 34766 h 95250"/>
                <a:gd name="T6" fmla="*/ 19526 w 114300"/>
                <a:gd name="T7" fmla="*/ 36671 h 95250"/>
                <a:gd name="T8" fmla="*/ 10954 w 114300"/>
                <a:gd name="T9" fmla="*/ 39529 h 95250"/>
                <a:gd name="T10" fmla="*/ 7144 w 114300"/>
                <a:gd name="T11" fmla="*/ 33814 h 95250"/>
                <a:gd name="T12" fmla="*/ 10954 w 114300"/>
                <a:gd name="T13" fmla="*/ 26194 h 95250"/>
                <a:gd name="T14" fmla="*/ 14764 w 114300"/>
                <a:gd name="T15" fmla="*/ 14764 h 95250"/>
                <a:gd name="T16" fmla="*/ 20479 w 114300"/>
                <a:gd name="T17" fmla="*/ 11906 h 95250"/>
                <a:gd name="T18" fmla="*/ 31909 w 114300"/>
                <a:gd name="T19" fmla="*/ 7144 h 95250"/>
                <a:gd name="T20" fmla="*/ 30004 w 114300"/>
                <a:gd name="T21" fmla="*/ 19526 h 95250"/>
                <a:gd name="T22" fmla="*/ 43339 w 114300"/>
                <a:gd name="T23" fmla="*/ 39529 h 95250"/>
                <a:gd name="T24" fmla="*/ 41434 w 114300"/>
                <a:gd name="T25" fmla="*/ 32861 h 95250"/>
                <a:gd name="T26" fmla="*/ 31909 w 114300"/>
                <a:gd name="T27" fmla="*/ 36671 h 95250"/>
                <a:gd name="T28" fmla="*/ 32861 w 114300"/>
                <a:gd name="T29" fmla="*/ 47149 h 95250"/>
                <a:gd name="T30" fmla="*/ 40481 w 114300"/>
                <a:gd name="T31" fmla="*/ 46196 h 95250"/>
                <a:gd name="T32" fmla="*/ 38576 w 114300"/>
                <a:gd name="T33" fmla="*/ 54769 h 95250"/>
                <a:gd name="T34" fmla="*/ 24289 w 114300"/>
                <a:gd name="T35" fmla="*/ 43339 h 95250"/>
                <a:gd name="T36" fmla="*/ 35719 w 114300"/>
                <a:gd name="T37" fmla="*/ 26194 h 95250"/>
                <a:gd name="T38" fmla="*/ 51911 w 114300"/>
                <a:gd name="T39" fmla="*/ 33814 h 95250"/>
                <a:gd name="T40" fmla="*/ 50006 w 114300"/>
                <a:gd name="T41" fmla="*/ 48101 h 95250"/>
                <a:gd name="T42" fmla="*/ 61436 w 114300"/>
                <a:gd name="T43" fmla="*/ 41434 h 95250"/>
                <a:gd name="T44" fmla="*/ 74771 w 114300"/>
                <a:gd name="T45" fmla="*/ 52864 h 95250"/>
                <a:gd name="T46" fmla="*/ 63341 w 114300"/>
                <a:gd name="T47" fmla="*/ 70009 h 95250"/>
                <a:gd name="T48" fmla="*/ 48101 w 114300"/>
                <a:gd name="T49" fmla="*/ 62389 h 95250"/>
                <a:gd name="T50" fmla="*/ 50006 w 114300"/>
                <a:gd name="T51" fmla="*/ 48101 h 95250"/>
                <a:gd name="T52" fmla="*/ 53816 w 114300"/>
                <a:gd name="T53" fmla="*/ 59531 h 95250"/>
                <a:gd name="T54" fmla="*/ 61436 w 114300"/>
                <a:gd name="T55" fmla="*/ 65246 h 95250"/>
                <a:gd name="T56" fmla="*/ 68104 w 114300"/>
                <a:gd name="T57" fmla="*/ 54769 h 95250"/>
                <a:gd name="T58" fmla="*/ 60484 w 114300"/>
                <a:gd name="T59" fmla="*/ 49054 h 95250"/>
                <a:gd name="T60" fmla="*/ 74771 w 114300"/>
                <a:gd name="T61" fmla="*/ 90011 h 95250"/>
                <a:gd name="T62" fmla="*/ 62389 w 114300"/>
                <a:gd name="T63" fmla="*/ 86201 h 95250"/>
                <a:gd name="T64" fmla="*/ 70961 w 114300"/>
                <a:gd name="T65" fmla="*/ 82391 h 95250"/>
                <a:gd name="T66" fmla="*/ 77629 w 114300"/>
                <a:gd name="T67" fmla="*/ 80486 h 95250"/>
                <a:gd name="T68" fmla="*/ 77629 w 114300"/>
                <a:gd name="T69" fmla="*/ 76676 h 95250"/>
                <a:gd name="T70" fmla="*/ 73819 w 114300"/>
                <a:gd name="T71" fmla="*/ 77629 h 95250"/>
                <a:gd name="T72" fmla="*/ 73819 w 114300"/>
                <a:gd name="T73" fmla="*/ 71914 h 95250"/>
                <a:gd name="T74" fmla="*/ 80486 w 114300"/>
                <a:gd name="T75" fmla="*/ 76676 h 95250"/>
                <a:gd name="T76" fmla="*/ 77629 w 114300"/>
                <a:gd name="T77" fmla="*/ 82391 h 95250"/>
                <a:gd name="T78" fmla="*/ 71914 w 114300"/>
                <a:gd name="T79" fmla="*/ 84296 h 95250"/>
                <a:gd name="T80" fmla="*/ 68104 w 114300"/>
                <a:gd name="T81" fmla="*/ 86201 h 95250"/>
                <a:gd name="T82" fmla="*/ 100489 w 114300"/>
                <a:gd name="T83" fmla="*/ 88106 h 95250"/>
                <a:gd name="T84" fmla="*/ 99536 w 114300"/>
                <a:gd name="T85" fmla="*/ 95726 h 95250"/>
                <a:gd name="T86" fmla="*/ 85249 w 114300"/>
                <a:gd name="T87" fmla="*/ 83344 h 95250"/>
                <a:gd name="T88" fmla="*/ 96679 w 114300"/>
                <a:gd name="T89" fmla="*/ 67151 h 95250"/>
                <a:gd name="T90" fmla="*/ 111919 w 114300"/>
                <a:gd name="T91" fmla="*/ 77629 h 95250"/>
                <a:gd name="T92" fmla="*/ 92869 w 114300"/>
                <a:gd name="T93" fmla="*/ 80486 h 95250"/>
                <a:gd name="T94" fmla="*/ 94774 w 114300"/>
                <a:gd name="T95" fmla="*/ 89059 h 95250"/>
                <a:gd name="T96" fmla="*/ 100489 w 114300"/>
                <a:gd name="T97" fmla="*/ 88106 h 95250"/>
                <a:gd name="T98" fmla="*/ 106204 w 114300"/>
                <a:gd name="T99" fmla="*/ 76676 h 95250"/>
                <a:gd name="T100" fmla="*/ 100489 w 114300"/>
                <a:gd name="T101" fmla="*/ 72866 h 95250"/>
                <a:gd name="T102" fmla="*/ 105251 w 114300"/>
                <a:gd name="T103" fmla="*/ 81439 h 95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300" h="95250">
                  <a:moveTo>
                    <a:pt x="30004" y="19526"/>
                  </a:moveTo>
                  <a:lnTo>
                    <a:pt x="27146" y="24289"/>
                  </a:lnTo>
                  <a:lnTo>
                    <a:pt x="23336" y="21431"/>
                  </a:lnTo>
                  <a:lnTo>
                    <a:pt x="17621" y="30956"/>
                  </a:lnTo>
                  <a:cubicBezTo>
                    <a:pt x="16669" y="32861"/>
                    <a:pt x="15716" y="33814"/>
                    <a:pt x="15716" y="33814"/>
                  </a:cubicBezTo>
                  <a:cubicBezTo>
                    <a:pt x="15716" y="33814"/>
                    <a:pt x="15716" y="34766"/>
                    <a:pt x="15716" y="34766"/>
                  </a:cubicBezTo>
                  <a:cubicBezTo>
                    <a:pt x="15716" y="35719"/>
                    <a:pt x="15716" y="35719"/>
                    <a:pt x="16669" y="35719"/>
                  </a:cubicBezTo>
                  <a:cubicBezTo>
                    <a:pt x="17621" y="35719"/>
                    <a:pt x="17621" y="36671"/>
                    <a:pt x="19526" y="36671"/>
                  </a:cubicBezTo>
                  <a:lnTo>
                    <a:pt x="16669" y="41434"/>
                  </a:lnTo>
                  <a:cubicBezTo>
                    <a:pt x="14764" y="41434"/>
                    <a:pt x="12859" y="40481"/>
                    <a:pt x="10954" y="39529"/>
                  </a:cubicBezTo>
                  <a:cubicBezTo>
                    <a:pt x="10001" y="38576"/>
                    <a:pt x="9049" y="37624"/>
                    <a:pt x="8096" y="36671"/>
                  </a:cubicBezTo>
                  <a:cubicBezTo>
                    <a:pt x="7144" y="35719"/>
                    <a:pt x="7144" y="34766"/>
                    <a:pt x="7144" y="33814"/>
                  </a:cubicBezTo>
                  <a:cubicBezTo>
                    <a:pt x="7144" y="32861"/>
                    <a:pt x="7144" y="31909"/>
                    <a:pt x="8096" y="30956"/>
                  </a:cubicBezTo>
                  <a:cubicBezTo>
                    <a:pt x="9049" y="30004"/>
                    <a:pt x="9049" y="29051"/>
                    <a:pt x="10954" y="26194"/>
                  </a:cubicBezTo>
                  <a:lnTo>
                    <a:pt x="17621" y="16669"/>
                  </a:lnTo>
                  <a:lnTo>
                    <a:pt x="14764" y="14764"/>
                  </a:lnTo>
                  <a:lnTo>
                    <a:pt x="17621" y="10001"/>
                  </a:lnTo>
                  <a:lnTo>
                    <a:pt x="20479" y="11906"/>
                  </a:lnTo>
                  <a:lnTo>
                    <a:pt x="23336" y="7144"/>
                  </a:lnTo>
                  <a:lnTo>
                    <a:pt x="31909" y="7144"/>
                  </a:lnTo>
                  <a:lnTo>
                    <a:pt x="27146" y="15716"/>
                  </a:lnTo>
                  <a:lnTo>
                    <a:pt x="30004" y="19526"/>
                  </a:lnTo>
                  <a:close/>
                  <a:moveTo>
                    <a:pt x="50006" y="42386"/>
                  </a:moveTo>
                  <a:lnTo>
                    <a:pt x="43339" y="39529"/>
                  </a:lnTo>
                  <a:cubicBezTo>
                    <a:pt x="44291" y="38576"/>
                    <a:pt x="44291" y="36671"/>
                    <a:pt x="43339" y="35719"/>
                  </a:cubicBezTo>
                  <a:cubicBezTo>
                    <a:pt x="43339" y="34766"/>
                    <a:pt x="42386" y="33814"/>
                    <a:pt x="41434" y="32861"/>
                  </a:cubicBezTo>
                  <a:cubicBezTo>
                    <a:pt x="40481" y="31909"/>
                    <a:pt x="38576" y="31909"/>
                    <a:pt x="36671" y="31909"/>
                  </a:cubicBezTo>
                  <a:cubicBezTo>
                    <a:pt x="34766" y="32861"/>
                    <a:pt x="33814" y="33814"/>
                    <a:pt x="31909" y="36671"/>
                  </a:cubicBezTo>
                  <a:cubicBezTo>
                    <a:pt x="30004" y="39529"/>
                    <a:pt x="29051" y="41434"/>
                    <a:pt x="30004" y="43339"/>
                  </a:cubicBezTo>
                  <a:cubicBezTo>
                    <a:pt x="30004" y="45244"/>
                    <a:pt x="30956" y="46196"/>
                    <a:pt x="32861" y="47149"/>
                  </a:cubicBezTo>
                  <a:cubicBezTo>
                    <a:pt x="33814" y="48101"/>
                    <a:pt x="35719" y="48101"/>
                    <a:pt x="36671" y="48101"/>
                  </a:cubicBezTo>
                  <a:cubicBezTo>
                    <a:pt x="37624" y="48101"/>
                    <a:pt x="39529" y="47149"/>
                    <a:pt x="40481" y="46196"/>
                  </a:cubicBezTo>
                  <a:lnTo>
                    <a:pt x="46196" y="50959"/>
                  </a:lnTo>
                  <a:cubicBezTo>
                    <a:pt x="43339" y="52864"/>
                    <a:pt x="41434" y="54769"/>
                    <a:pt x="38576" y="54769"/>
                  </a:cubicBezTo>
                  <a:cubicBezTo>
                    <a:pt x="35719" y="54769"/>
                    <a:pt x="32861" y="53816"/>
                    <a:pt x="30004" y="51911"/>
                  </a:cubicBezTo>
                  <a:cubicBezTo>
                    <a:pt x="27146" y="50006"/>
                    <a:pt x="25241" y="47149"/>
                    <a:pt x="24289" y="43339"/>
                  </a:cubicBezTo>
                  <a:cubicBezTo>
                    <a:pt x="23336" y="40481"/>
                    <a:pt x="24289" y="36671"/>
                    <a:pt x="27146" y="32861"/>
                  </a:cubicBezTo>
                  <a:cubicBezTo>
                    <a:pt x="29051" y="29051"/>
                    <a:pt x="31909" y="27146"/>
                    <a:pt x="35719" y="26194"/>
                  </a:cubicBezTo>
                  <a:cubicBezTo>
                    <a:pt x="39529" y="25241"/>
                    <a:pt x="42386" y="26194"/>
                    <a:pt x="46196" y="28099"/>
                  </a:cubicBezTo>
                  <a:cubicBezTo>
                    <a:pt x="49054" y="30004"/>
                    <a:pt x="50959" y="31909"/>
                    <a:pt x="51911" y="33814"/>
                  </a:cubicBezTo>
                  <a:cubicBezTo>
                    <a:pt x="50959" y="36671"/>
                    <a:pt x="50959" y="39529"/>
                    <a:pt x="50006" y="42386"/>
                  </a:cubicBezTo>
                  <a:close/>
                  <a:moveTo>
                    <a:pt x="50006" y="48101"/>
                  </a:moveTo>
                  <a:cubicBezTo>
                    <a:pt x="50959" y="46196"/>
                    <a:pt x="52864" y="44291"/>
                    <a:pt x="54769" y="43339"/>
                  </a:cubicBezTo>
                  <a:cubicBezTo>
                    <a:pt x="56674" y="42386"/>
                    <a:pt x="59531" y="41434"/>
                    <a:pt x="61436" y="41434"/>
                  </a:cubicBezTo>
                  <a:cubicBezTo>
                    <a:pt x="64294" y="41434"/>
                    <a:pt x="66199" y="42386"/>
                    <a:pt x="68104" y="44291"/>
                  </a:cubicBezTo>
                  <a:cubicBezTo>
                    <a:pt x="71914" y="46196"/>
                    <a:pt x="73819" y="49054"/>
                    <a:pt x="74771" y="52864"/>
                  </a:cubicBezTo>
                  <a:cubicBezTo>
                    <a:pt x="75724" y="56674"/>
                    <a:pt x="74771" y="59531"/>
                    <a:pt x="71914" y="63341"/>
                  </a:cubicBezTo>
                  <a:cubicBezTo>
                    <a:pt x="70009" y="66199"/>
                    <a:pt x="67151" y="69056"/>
                    <a:pt x="63341" y="70009"/>
                  </a:cubicBezTo>
                  <a:cubicBezTo>
                    <a:pt x="59531" y="70961"/>
                    <a:pt x="55721" y="70009"/>
                    <a:pt x="52864" y="68104"/>
                  </a:cubicBezTo>
                  <a:cubicBezTo>
                    <a:pt x="50959" y="67151"/>
                    <a:pt x="49054" y="65246"/>
                    <a:pt x="48101" y="62389"/>
                  </a:cubicBezTo>
                  <a:cubicBezTo>
                    <a:pt x="47149" y="60484"/>
                    <a:pt x="46196" y="57626"/>
                    <a:pt x="46196" y="55721"/>
                  </a:cubicBezTo>
                  <a:cubicBezTo>
                    <a:pt x="47149" y="53816"/>
                    <a:pt x="48101" y="50959"/>
                    <a:pt x="50006" y="48101"/>
                  </a:cubicBezTo>
                  <a:close/>
                  <a:moveTo>
                    <a:pt x="55721" y="52864"/>
                  </a:moveTo>
                  <a:cubicBezTo>
                    <a:pt x="53816" y="54769"/>
                    <a:pt x="53816" y="57626"/>
                    <a:pt x="53816" y="59531"/>
                  </a:cubicBezTo>
                  <a:cubicBezTo>
                    <a:pt x="53816" y="61436"/>
                    <a:pt x="54769" y="62389"/>
                    <a:pt x="56674" y="64294"/>
                  </a:cubicBezTo>
                  <a:cubicBezTo>
                    <a:pt x="57626" y="65246"/>
                    <a:pt x="59531" y="65246"/>
                    <a:pt x="61436" y="65246"/>
                  </a:cubicBezTo>
                  <a:cubicBezTo>
                    <a:pt x="63341" y="65246"/>
                    <a:pt x="65246" y="63341"/>
                    <a:pt x="66199" y="61436"/>
                  </a:cubicBezTo>
                  <a:cubicBezTo>
                    <a:pt x="67151" y="59531"/>
                    <a:pt x="68104" y="56674"/>
                    <a:pt x="68104" y="54769"/>
                  </a:cubicBezTo>
                  <a:cubicBezTo>
                    <a:pt x="68104" y="52864"/>
                    <a:pt x="67151" y="51911"/>
                    <a:pt x="65246" y="50006"/>
                  </a:cubicBezTo>
                  <a:cubicBezTo>
                    <a:pt x="63341" y="49054"/>
                    <a:pt x="62389" y="49054"/>
                    <a:pt x="60484" y="49054"/>
                  </a:cubicBezTo>
                  <a:cubicBezTo>
                    <a:pt x="59531" y="49054"/>
                    <a:pt x="57626" y="50006"/>
                    <a:pt x="55721" y="52864"/>
                  </a:cubicBezTo>
                  <a:close/>
                  <a:moveTo>
                    <a:pt x="74771" y="90011"/>
                  </a:moveTo>
                  <a:lnTo>
                    <a:pt x="72866" y="92869"/>
                  </a:lnTo>
                  <a:lnTo>
                    <a:pt x="62389" y="86201"/>
                  </a:lnTo>
                  <a:cubicBezTo>
                    <a:pt x="63341" y="85249"/>
                    <a:pt x="64294" y="84296"/>
                    <a:pt x="65246" y="83344"/>
                  </a:cubicBezTo>
                  <a:cubicBezTo>
                    <a:pt x="66199" y="82391"/>
                    <a:pt x="68104" y="82391"/>
                    <a:pt x="70961" y="82391"/>
                  </a:cubicBezTo>
                  <a:cubicBezTo>
                    <a:pt x="72866" y="81439"/>
                    <a:pt x="74771" y="81439"/>
                    <a:pt x="75724" y="81439"/>
                  </a:cubicBezTo>
                  <a:cubicBezTo>
                    <a:pt x="76676" y="81439"/>
                    <a:pt x="76676" y="80486"/>
                    <a:pt x="77629" y="80486"/>
                  </a:cubicBezTo>
                  <a:cubicBezTo>
                    <a:pt x="78581" y="79534"/>
                    <a:pt x="78581" y="79534"/>
                    <a:pt x="78581" y="78581"/>
                  </a:cubicBezTo>
                  <a:cubicBezTo>
                    <a:pt x="78581" y="77629"/>
                    <a:pt x="77629" y="77629"/>
                    <a:pt x="77629" y="76676"/>
                  </a:cubicBezTo>
                  <a:cubicBezTo>
                    <a:pt x="76676" y="76676"/>
                    <a:pt x="76676" y="75724"/>
                    <a:pt x="75724" y="76676"/>
                  </a:cubicBezTo>
                  <a:cubicBezTo>
                    <a:pt x="74771" y="76676"/>
                    <a:pt x="74771" y="77629"/>
                    <a:pt x="73819" y="77629"/>
                  </a:cubicBezTo>
                  <a:lnTo>
                    <a:pt x="70009" y="74771"/>
                  </a:lnTo>
                  <a:cubicBezTo>
                    <a:pt x="70961" y="72866"/>
                    <a:pt x="72866" y="71914"/>
                    <a:pt x="73819" y="71914"/>
                  </a:cubicBezTo>
                  <a:cubicBezTo>
                    <a:pt x="74771" y="71914"/>
                    <a:pt x="76676" y="71914"/>
                    <a:pt x="77629" y="72866"/>
                  </a:cubicBezTo>
                  <a:cubicBezTo>
                    <a:pt x="79534" y="73819"/>
                    <a:pt x="80486" y="74771"/>
                    <a:pt x="80486" y="76676"/>
                  </a:cubicBezTo>
                  <a:cubicBezTo>
                    <a:pt x="80486" y="77629"/>
                    <a:pt x="80486" y="79534"/>
                    <a:pt x="79534" y="80486"/>
                  </a:cubicBezTo>
                  <a:cubicBezTo>
                    <a:pt x="78581" y="81439"/>
                    <a:pt x="78581" y="81439"/>
                    <a:pt x="77629" y="82391"/>
                  </a:cubicBezTo>
                  <a:cubicBezTo>
                    <a:pt x="76676" y="82391"/>
                    <a:pt x="75724" y="83344"/>
                    <a:pt x="74771" y="83344"/>
                  </a:cubicBezTo>
                  <a:cubicBezTo>
                    <a:pt x="73819" y="83344"/>
                    <a:pt x="72866" y="84296"/>
                    <a:pt x="71914" y="84296"/>
                  </a:cubicBezTo>
                  <a:cubicBezTo>
                    <a:pt x="70009" y="84296"/>
                    <a:pt x="69056" y="85249"/>
                    <a:pt x="69056" y="85249"/>
                  </a:cubicBezTo>
                  <a:cubicBezTo>
                    <a:pt x="68104" y="85249"/>
                    <a:pt x="68104" y="85249"/>
                    <a:pt x="68104" y="86201"/>
                  </a:cubicBezTo>
                  <a:lnTo>
                    <a:pt x="74771" y="90011"/>
                  </a:lnTo>
                  <a:close/>
                  <a:moveTo>
                    <a:pt x="100489" y="88106"/>
                  </a:moveTo>
                  <a:lnTo>
                    <a:pt x="106204" y="92869"/>
                  </a:lnTo>
                  <a:cubicBezTo>
                    <a:pt x="104299" y="94774"/>
                    <a:pt x="101441" y="95726"/>
                    <a:pt x="99536" y="95726"/>
                  </a:cubicBezTo>
                  <a:cubicBezTo>
                    <a:pt x="96679" y="95726"/>
                    <a:pt x="94774" y="94774"/>
                    <a:pt x="91916" y="92869"/>
                  </a:cubicBezTo>
                  <a:cubicBezTo>
                    <a:pt x="88106" y="90011"/>
                    <a:pt x="86201" y="87154"/>
                    <a:pt x="85249" y="83344"/>
                  </a:cubicBezTo>
                  <a:cubicBezTo>
                    <a:pt x="85249" y="80486"/>
                    <a:pt x="86201" y="76676"/>
                    <a:pt x="88106" y="73819"/>
                  </a:cubicBezTo>
                  <a:cubicBezTo>
                    <a:pt x="90964" y="70009"/>
                    <a:pt x="92869" y="67151"/>
                    <a:pt x="96679" y="67151"/>
                  </a:cubicBezTo>
                  <a:cubicBezTo>
                    <a:pt x="99536" y="66199"/>
                    <a:pt x="103346" y="67151"/>
                    <a:pt x="106204" y="69056"/>
                  </a:cubicBezTo>
                  <a:cubicBezTo>
                    <a:pt x="109061" y="70961"/>
                    <a:pt x="110966" y="73819"/>
                    <a:pt x="111919" y="77629"/>
                  </a:cubicBezTo>
                  <a:cubicBezTo>
                    <a:pt x="112871" y="80486"/>
                    <a:pt x="110966" y="85249"/>
                    <a:pt x="108109" y="90011"/>
                  </a:cubicBezTo>
                  <a:lnTo>
                    <a:pt x="92869" y="80486"/>
                  </a:lnTo>
                  <a:cubicBezTo>
                    <a:pt x="91916" y="82391"/>
                    <a:pt x="90964" y="84296"/>
                    <a:pt x="91916" y="85249"/>
                  </a:cubicBezTo>
                  <a:cubicBezTo>
                    <a:pt x="91916" y="87154"/>
                    <a:pt x="92869" y="88106"/>
                    <a:pt x="94774" y="89059"/>
                  </a:cubicBezTo>
                  <a:cubicBezTo>
                    <a:pt x="95726" y="90011"/>
                    <a:pt x="96679" y="90011"/>
                    <a:pt x="97631" y="90011"/>
                  </a:cubicBezTo>
                  <a:cubicBezTo>
                    <a:pt x="98584" y="89059"/>
                    <a:pt x="99536" y="88106"/>
                    <a:pt x="100489" y="88106"/>
                  </a:cubicBezTo>
                  <a:close/>
                  <a:moveTo>
                    <a:pt x="105251" y="81439"/>
                  </a:moveTo>
                  <a:cubicBezTo>
                    <a:pt x="106204" y="79534"/>
                    <a:pt x="106204" y="78581"/>
                    <a:pt x="106204" y="76676"/>
                  </a:cubicBezTo>
                  <a:cubicBezTo>
                    <a:pt x="106204" y="75724"/>
                    <a:pt x="105251" y="73819"/>
                    <a:pt x="104299" y="73819"/>
                  </a:cubicBezTo>
                  <a:cubicBezTo>
                    <a:pt x="103346" y="72866"/>
                    <a:pt x="101441" y="72866"/>
                    <a:pt x="100489" y="72866"/>
                  </a:cubicBezTo>
                  <a:cubicBezTo>
                    <a:pt x="98584" y="72866"/>
                    <a:pt x="97631" y="73819"/>
                    <a:pt x="96679" y="75724"/>
                  </a:cubicBezTo>
                  <a:lnTo>
                    <a:pt x="105251" y="81439"/>
                  </a:lnTo>
                  <a:close/>
                </a:path>
              </a:pathLst>
            </a:custGeom>
            <a:solidFill>
              <a:srgbClr val="05763E"/>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58" name="Freeform: Shape 2401">
              <a:extLst>
                <a:ext uri="{FF2B5EF4-FFF2-40B4-BE49-F238E27FC236}">
                  <a16:creationId xmlns:a16="http://schemas.microsoft.com/office/drawing/2014/main" id="{0D5484F2-5338-E44F-B2E0-88A9D5E8C220}"/>
                </a:ext>
              </a:extLst>
            </p:cNvPr>
            <p:cNvSpPr>
              <a:spLocks/>
            </p:cNvSpPr>
            <p:nvPr/>
          </p:nvSpPr>
          <p:spPr bwMode="auto">
            <a:xfrm>
              <a:off x="2147888" y="3263900"/>
              <a:ext cx="142875" cy="142875"/>
            </a:xfrm>
            <a:custGeom>
              <a:avLst/>
              <a:gdLst>
                <a:gd name="T0" fmla="*/ 141078 w 47625"/>
                <a:gd name="T1" fmla="*/ 303537 h 47625"/>
                <a:gd name="T2" fmla="*/ 200934 w 47625"/>
                <a:gd name="T3" fmla="*/ 235134 h 47625"/>
                <a:gd name="T4" fmla="*/ 175278 w 47625"/>
                <a:gd name="T5" fmla="*/ 158178 h 47625"/>
                <a:gd name="T6" fmla="*/ 200934 w 47625"/>
                <a:gd name="T7" fmla="*/ 98331 h 47625"/>
                <a:gd name="T8" fmla="*/ 260781 w 47625"/>
                <a:gd name="T9" fmla="*/ 64128 h 47625"/>
                <a:gd name="T10" fmla="*/ 329184 w 47625"/>
                <a:gd name="T11" fmla="*/ 89775 h 47625"/>
                <a:gd name="T12" fmla="*/ 346284 w 47625"/>
                <a:gd name="T13" fmla="*/ 72675 h 47625"/>
                <a:gd name="T14" fmla="*/ 371940 w 47625"/>
                <a:gd name="T15" fmla="*/ 98331 h 47625"/>
                <a:gd name="T16" fmla="*/ 354840 w 47625"/>
                <a:gd name="T17" fmla="*/ 115431 h 47625"/>
                <a:gd name="T18" fmla="*/ 380487 w 47625"/>
                <a:gd name="T19" fmla="*/ 175278 h 47625"/>
                <a:gd name="T20" fmla="*/ 363387 w 47625"/>
                <a:gd name="T21" fmla="*/ 235134 h 47625"/>
                <a:gd name="T22" fmla="*/ 312084 w 47625"/>
                <a:gd name="T23" fmla="*/ 200934 h 47625"/>
                <a:gd name="T24" fmla="*/ 320637 w 47625"/>
                <a:gd name="T25" fmla="*/ 158178 h 47625"/>
                <a:gd name="T26" fmla="*/ 260781 w 47625"/>
                <a:gd name="T27" fmla="*/ 226581 h 47625"/>
                <a:gd name="T28" fmla="*/ 286437 w 47625"/>
                <a:gd name="T29" fmla="*/ 303537 h 47625"/>
                <a:gd name="T30" fmla="*/ 260781 w 47625"/>
                <a:gd name="T31" fmla="*/ 363387 h 47625"/>
                <a:gd name="T32" fmla="*/ 192381 w 47625"/>
                <a:gd name="T33" fmla="*/ 397587 h 47625"/>
                <a:gd name="T34" fmla="*/ 115431 w 47625"/>
                <a:gd name="T35" fmla="*/ 371940 h 47625"/>
                <a:gd name="T36" fmla="*/ 89775 w 47625"/>
                <a:gd name="T37" fmla="*/ 406140 h 47625"/>
                <a:gd name="T38" fmla="*/ 64128 w 47625"/>
                <a:gd name="T39" fmla="*/ 380487 h 47625"/>
                <a:gd name="T40" fmla="*/ 89775 w 47625"/>
                <a:gd name="T41" fmla="*/ 354840 h 47625"/>
                <a:gd name="T42" fmla="*/ 64128 w 47625"/>
                <a:gd name="T43" fmla="*/ 286437 h 47625"/>
                <a:gd name="T44" fmla="*/ 89775 w 47625"/>
                <a:gd name="T45" fmla="*/ 209481 h 47625"/>
                <a:gd name="T46" fmla="*/ 141078 w 47625"/>
                <a:gd name="T47" fmla="*/ 243681 h 47625"/>
                <a:gd name="T48" fmla="*/ 132531 w 47625"/>
                <a:gd name="T49" fmla="*/ 277884 h 47625"/>
                <a:gd name="T50" fmla="*/ 141078 w 47625"/>
                <a:gd name="T51" fmla="*/ 303537 h 47625"/>
                <a:gd name="T52" fmla="*/ 141078 w 47625"/>
                <a:gd name="T53" fmla="*/ 303537 h 47625"/>
                <a:gd name="T54" fmla="*/ 303537 w 47625"/>
                <a:gd name="T55" fmla="*/ 123978 h 47625"/>
                <a:gd name="T56" fmla="*/ 277884 w 47625"/>
                <a:gd name="T57" fmla="*/ 123978 h 47625"/>
                <a:gd name="T58" fmla="*/ 252237 w 47625"/>
                <a:gd name="T59" fmla="*/ 132531 h 47625"/>
                <a:gd name="T60" fmla="*/ 243681 w 47625"/>
                <a:gd name="T61" fmla="*/ 158178 h 47625"/>
                <a:gd name="T62" fmla="*/ 252237 w 47625"/>
                <a:gd name="T63" fmla="*/ 183834 h 47625"/>
                <a:gd name="T64" fmla="*/ 303537 w 47625"/>
                <a:gd name="T65" fmla="*/ 123978 h 47625"/>
                <a:gd name="T66" fmla="*/ 166734 w 47625"/>
                <a:gd name="T67" fmla="*/ 329184 h 47625"/>
                <a:gd name="T68" fmla="*/ 200934 w 47625"/>
                <a:gd name="T69" fmla="*/ 337740 h 47625"/>
                <a:gd name="T70" fmla="*/ 226581 w 47625"/>
                <a:gd name="T71" fmla="*/ 320637 h 47625"/>
                <a:gd name="T72" fmla="*/ 235134 w 47625"/>
                <a:gd name="T73" fmla="*/ 294984 h 47625"/>
                <a:gd name="T74" fmla="*/ 226581 w 47625"/>
                <a:gd name="T75" fmla="*/ 260781 h 47625"/>
                <a:gd name="T76" fmla="*/ 166734 w 47625"/>
                <a:gd name="T77" fmla="*/ 329184 h 476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625" h="47625">
                  <a:moveTo>
                    <a:pt x="15716" y="33814"/>
                  </a:moveTo>
                  <a:lnTo>
                    <a:pt x="22384" y="26194"/>
                  </a:lnTo>
                  <a:cubicBezTo>
                    <a:pt x="20479" y="23336"/>
                    <a:pt x="19526" y="20479"/>
                    <a:pt x="19526" y="17621"/>
                  </a:cubicBezTo>
                  <a:cubicBezTo>
                    <a:pt x="19526" y="14764"/>
                    <a:pt x="20479" y="12859"/>
                    <a:pt x="22384" y="10954"/>
                  </a:cubicBezTo>
                  <a:cubicBezTo>
                    <a:pt x="24289" y="9049"/>
                    <a:pt x="26194" y="8096"/>
                    <a:pt x="29051" y="7144"/>
                  </a:cubicBezTo>
                  <a:cubicBezTo>
                    <a:pt x="31909" y="7144"/>
                    <a:pt x="33814" y="8096"/>
                    <a:pt x="36671" y="10001"/>
                  </a:cubicBezTo>
                  <a:lnTo>
                    <a:pt x="38576" y="8096"/>
                  </a:lnTo>
                  <a:lnTo>
                    <a:pt x="41434" y="10954"/>
                  </a:lnTo>
                  <a:lnTo>
                    <a:pt x="39529" y="12859"/>
                  </a:lnTo>
                  <a:cubicBezTo>
                    <a:pt x="41434" y="14764"/>
                    <a:pt x="42386" y="16669"/>
                    <a:pt x="42386" y="19526"/>
                  </a:cubicBezTo>
                  <a:cubicBezTo>
                    <a:pt x="42386" y="22384"/>
                    <a:pt x="41434" y="24289"/>
                    <a:pt x="40481" y="26194"/>
                  </a:cubicBezTo>
                  <a:lnTo>
                    <a:pt x="34766" y="22384"/>
                  </a:lnTo>
                  <a:cubicBezTo>
                    <a:pt x="35719" y="20479"/>
                    <a:pt x="35719" y="18574"/>
                    <a:pt x="35719" y="17621"/>
                  </a:cubicBezTo>
                  <a:lnTo>
                    <a:pt x="29051" y="25241"/>
                  </a:lnTo>
                  <a:cubicBezTo>
                    <a:pt x="31909" y="29051"/>
                    <a:pt x="32861" y="31909"/>
                    <a:pt x="31909" y="33814"/>
                  </a:cubicBezTo>
                  <a:cubicBezTo>
                    <a:pt x="31909" y="35719"/>
                    <a:pt x="30956" y="38576"/>
                    <a:pt x="29051" y="40481"/>
                  </a:cubicBezTo>
                  <a:cubicBezTo>
                    <a:pt x="27146" y="42386"/>
                    <a:pt x="24289" y="44291"/>
                    <a:pt x="21431" y="44291"/>
                  </a:cubicBezTo>
                  <a:cubicBezTo>
                    <a:pt x="18574" y="44291"/>
                    <a:pt x="15716" y="43339"/>
                    <a:pt x="12859" y="41434"/>
                  </a:cubicBezTo>
                  <a:lnTo>
                    <a:pt x="10001" y="45244"/>
                  </a:lnTo>
                  <a:lnTo>
                    <a:pt x="7144" y="42386"/>
                  </a:lnTo>
                  <a:lnTo>
                    <a:pt x="10001" y="39529"/>
                  </a:lnTo>
                  <a:cubicBezTo>
                    <a:pt x="8096" y="36671"/>
                    <a:pt x="7144" y="34766"/>
                    <a:pt x="7144" y="31909"/>
                  </a:cubicBezTo>
                  <a:cubicBezTo>
                    <a:pt x="7144" y="29051"/>
                    <a:pt x="8096" y="26194"/>
                    <a:pt x="10001" y="23336"/>
                  </a:cubicBezTo>
                  <a:lnTo>
                    <a:pt x="15716" y="27146"/>
                  </a:lnTo>
                  <a:cubicBezTo>
                    <a:pt x="14764" y="28099"/>
                    <a:pt x="14764" y="29051"/>
                    <a:pt x="14764" y="30956"/>
                  </a:cubicBezTo>
                  <a:cubicBezTo>
                    <a:pt x="15716" y="31909"/>
                    <a:pt x="15716" y="32861"/>
                    <a:pt x="15716" y="33814"/>
                  </a:cubicBezTo>
                  <a:close/>
                  <a:moveTo>
                    <a:pt x="33814" y="13811"/>
                  </a:moveTo>
                  <a:cubicBezTo>
                    <a:pt x="32861" y="12859"/>
                    <a:pt x="31909" y="12859"/>
                    <a:pt x="30956" y="13811"/>
                  </a:cubicBezTo>
                  <a:cubicBezTo>
                    <a:pt x="30004" y="13811"/>
                    <a:pt x="29051" y="14764"/>
                    <a:pt x="28099" y="14764"/>
                  </a:cubicBezTo>
                  <a:cubicBezTo>
                    <a:pt x="27146" y="15716"/>
                    <a:pt x="27146" y="15716"/>
                    <a:pt x="27146" y="17621"/>
                  </a:cubicBezTo>
                  <a:cubicBezTo>
                    <a:pt x="27146" y="18574"/>
                    <a:pt x="27146" y="19526"/>
                    <a:pt x="28099" y="20479"/>
                  </a:cubicBezTo>
                  <a:lnTo>
                    <a:pt x="33814" y="13811"/>
                  </a:lnTo>
                  <a:close/>
                  <a:moveTo>
                    <a:pt x="18574" y="36671"/>
                  </a:moveTo>
                  <a:cubicBezTo>
                    <a:pt x="19526" y="37624"/>
                    <a:pt x="20479" y="37624"/>
                    <a:pt x="22384" y="37624"/>
                  </a:cubicBezTo>
                  <a:cubicBezTo>
                    <a:pt x="23336" y="37624"/>
                    <a:pt x="24289" y="36671"/>
                    <a:pt x="25241" y="35719"/>
                  </a:cubicBezTo>
                  <a:cubicBezTo>
                    <a:pt x="26194" y="34766"/>
                    <a:pt x="26194" y="33814"/>
                    <a:pt x="26194" y="32861"/>
                  </a:cubicBezTo>
                  <a:cubicBezTo>
                    <a:pt x="26194" y="31909"/>
                    <a:pt x="26194" y="30956"/>
                    <a:pt x="25241" y="29051"/>
                  </a:cubicBezTo>
                  <a:lnTo>
                    <a:pt x="18574" y="36671"/>
                  </a:lnTo>
                  <a:close/>
                </a:path>
              </a:pathLst>
            </a:custGeom>
            <a:solidFill>
              <a:srgbClr val="FFCB05"/>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59" name="Freeform: Shape 2402">
              <a:extLst>
                <a:ext uri="{FF2B5EF4-FFF2-40B4-BE49-F238E27FC236}">
                  <a16:creationId xmlns:a16="http://schemas.microsoft.com/office/drawing/2014/main" id="{D82CA827-144C-3549-AE07-D049C3C8C7D7}"/>
                </a:ext>
              </a:extLst>
            </p:cNvPr>
            <p:cNvSpPr>
              <a:spLocks/>
            </p:cNvSpPr>
            <p:nvPr/>
          </p:nvSpPr>
          <p:spPr bwMode="auto">
            <a:xfrm>
              <a:off x="6272213" y="3529013"/>
              <a:ext cx="655637" cy="1112837"/>
            </a:xfrm>
            <a:custGeom>
              <a:avLst/>
              <a:gdLst>
                <a:gd name="T0" fmla="*/ 12859 w 219075"/>
                <a:gd name="T1" fmla="*/ 42386 h 371475"/>
                <a:gd name="T2" fmla="*/ 43339 w 219075"/>
                <a:gd name="T3" fmla="*/ 12859 h 371475"/>
                <a:gd name="T4" fmla="*/ 40481 w 219075"/>
                <a:gd name="T5" fmla="*/ 22384 h 371475"/>
                <a:gd name="T6" fmla="*/ 14764 w 219075"/>
                <a:gd name="T7" fmla="*/ 30956 h 371475"/>
                <a:gd name="T8" fmla="*/ 30004 w 219075"/>
                <a:gd name="T9" fmla="*/ 60484 h 371475"/>
                <a:gd name="T10" fmla="*/ 30004 w 219075"/>
                <a:gd name="T11" fmla="*/ 60484 h 371475"/>
                <a:gd name="T12" fmla="*/ 70961 w 219075"/>
                <a:gd name="T13" fmla="*/ 54769 h 371475"/>
                <a:gd name="T14" fmla="*/ 68104 w 219075"/>
                <a:gd name="T15" fmla="*/ 57626 h 371475"/>
                <a:gd name="T16" fmla="*/ 79534 w 219075"/>
                <a:gd name="T17" fmla="*/ 70009 h 371475"/>
                <a:gd name="T18" fmla="*/ 87154 w 219075"/>
                <a:gd name="T19" fmla="*/ 86201 h 371475"/>
                <a:gd name="T20" fmla="*/ 98584 w 219075"/>
                <a:gd name="T21" fmla="*/ 99536 h 371475"/>
                <a:gd name="T22" fmla="*/ 88106 w 219075"/>
                <a:gd name="T23" fmla="*/ 99536 h 371475"/>
                <a:gd name="T24" fmla="*/ 84296 w 219075"/>
                <a:gd name="T25" fmla="*/ 89059 h 371475"/>
                <a:gd name="T26" fmla="*/ 75724 w 219075"/>
                <a:gd name="T27" fmla="*/ 84296 h 371475"/>
                <a:gd name="T28" fmla="*/ 76676 w 219075"/>
                <a:gd name="T29" fmla="*/ 74771 h 371475"/>
                <a:gd name="T30" fmla="*/ 51911 w 219075"/>
                <a:gd name="T31" fmla="*/ 81439 h 371475"/>
                <a:gd name="T32" fmla="*/ 108109 w 219075"/>
                <a:gd name="T33" fmla="*/ 110966 h 371475"/>
                <a:gd name="T34" fmla="*/ 112871 w 219075"/>
                <a:gd name="T35" fmla="*/ 132874 h 371475"/>
                <a:gd name="T36" fmla="*/ 92869 w 219075"/>
                <a:gd name="T37" fmla="*/ 138589 h 371475"/>
                <a:gd name="T38" fmla="*/ 87154 w 219075"/>
                <a:gd name="T39" fmla="*/ 130016 h 371475"/>
                <a:gd name="T40" fmla="*/ 98584 w 219075"/>
                <a:gd name="T41" fmla="*/ 115729 h 371475"/>
                <a:gd name="T42" fmla="*/ 111919 w 219075"/>
                <a:gd name="T43" fmla="*/ 120491 h 371475"/>
                <a:gd name="T44" fmla="*/ 104299 w 219075"/>
                <a:gd name="T45" fmla="*/ 129064 h 371475"/>
                <a:gd name="T46" fmla="*/ 91916 w 219075"/>
                <a:gd name="T47" fmla="*/ 127159 h 371475"/>
                <a:gd name="T48" fmla="*/ 102394 w 219075"/>
                <a:gd name="T49" fmla="*/ 130969 h 371475"/>
                <a:gd name="T50" fmla="*/ 125254 w 219075"/>
                <a:gd name="T51" fmla="*/ 145256 h 371475"/>
                <a:gd name="T52" fmla="*/ 110966 w 219075"/>
                <a:gd name="T53" fmla="*/ 156686 h 371475"/>
                <a:gd name="T54" fmla="*/ 103346 w 219075"/>
                <a:gd name="T55" fmla="*/ 154781 h 371475"/>
                <a:gd name="T56" fmla="*/ 120491 w 219075"/>
                <a:gd name="T57" fmla="*/ 139541 h 371475"/>
                <a:gd name="T58" fmla="*/ 130969 w 219075"/>
                <a:gd name="T59" fmla="*/ 132874 h 371475"/>
                <a:gd name="T60" fmla="*/ 129064 w 219075"/>
                <a:gd name="T61" fmla="*/ 176689 h 371475"/>
                <a:gd name="T62" fmla="*/ 115729 w 219075"/>
                <a:gd name="T63" fmla="*/ 165259 h 371475"/>
                <a:gd name="T64" fmla="*/ 146209 w 219075"/>
                <a:gd name="T65" fmla="*/ 172879 h 371475"/>
                <a:gd name="T66" fmla="*/ 123349 w 219075"/>
                <a:gd name="T67" fmla="*/ 175736 h 371475"/>
                <a:gd name="T68" fmla="*/ 139541 w 219075"/>
                <a:gd name="T69" fmla="*/ 169069 h 371475"/>
                <a:gd name="T70" fmla="*/ 135731 w 219075"/>
                <a:gd name="T71" fmla="*/ 172879 h 371475"/>
                <a:gd name="T72" fmla="*/ 145256 w 219075"/>
                <a:gd name="T73" fmla="*/ 210026 h 371475"/>
                <a:gd name="T74" fmla="*/ 179546 w 219075"/>
                <a:gd name="T75" fmla="*/ 207169 h 371475"/>
                <a:gd name="T76" fmla="*/ 153829 w 219075"/>
                <a:gd name="T77" fmla="*/ 210026 h 371475"/>
                <a:gd name="T78" fmla="*/ 179546 w 219075"/>
                <a:gd name="T79" fmla="*/ 250984 h 371475"/>
                <a:gd name="T80" fmla="*/ 162401 w 219075"/>
                <a:gd name="T81" fmla="*/ 249079 h 371475"/>
                <a:gd name="T82" fmla="*/ 171926 w 219075"/>
                <a:gd name="T83" fmla="*/ 264319 h 371475"/>
                <a:gd name="T84" fmla="*/ 165259 w 219075"/>
                <a:gd name="T85" fmla="*/ 236696 h 371475"/>
                <a:gd name="T86" fmla="*/ 181451 w 219075"/>
                <a:gd name="T87" fmla="*/ 260509 h 371475"/>
                <a:gd name="T88" fmla="*/ 177641 w 219075"/>
                <a:gd name="T89" fmla="*/ 277654 h 371475"/>
                <a:gd name="T90" fmla="*/ 174784 w 219075"/>
                <a:gd name="T91" fmla="*/ 284321 h 371475"/>
                <a:gd name="T92" fmla="*/ 165259 w 219075"/>
                <a:gd name="T93" fmla="*/ 274796 h 371475"/>
                <a:gd name="T94" fmla="*/ 184309 w 219075"/>
                <a:gd name="T95" fmla="*/ 262414 h 371475"/>
                <a:gd name="T96" fmla="*/ 204311 w 219075"/>
                <a:gd name="T97" fmla="*/ 267176 h 371475"/>
                <a:gd name="T98" fmla="*/ 209074 w 219075"/>
                <a:gd name="T99" fmla="*/ 277654 h 371475"/>
                <a:gd name="T100" fmla="*/ 170974 w 219075"/>
                <a:gd name="T101" fmla="*/ 291941 h 371475"/>
                <a:gd name="T102" fmla="*/ 170974 w 219075"/>
                <a:gd name="T103" fmla="*/ 291941 h 371475"/>
                <a:gd name="T104" fmla="*/ 209074 w 219075"/>
                <a:gd name="T105" fmla="*/ 310039 h 371475"/>
                <a:gd name="T106" fmla="*/ 178594 w 219075"/>
                <a:gd name="T107" fmla="*/ 319564 h 371475"/>
                <a:gd name="T108" fmla="*/ 191929 w 219075"/>
                <a:gd name="T109" fmla="*/ 309086 h 371475"/>
                <a:gd name="T110" fmla="*/ 195739 w 219075"/>
                <a:gd name="T111" fmla="*/ 322421 h 371475"/>
                <a:gd name="T112" fmla="*/ 191929 w 219075"/>
                <a:gd name="T113" fmla="*/ 309086 h 371475"/>
                <a:gd name="T114" fmla="*/ 210979 w 219075"/>
                <a:gd name="T115" fmla="*/ 353854 h 371475"/>
                <a:gd name="T116" fmla="*/ 207169 w 219075"/>
                <a:gd name="T117" fmla="*/ 344329 h 371475"/>
                <a:gd name="T118" fmla="*/ 214789 w 219075"/>
                <a:gd name="T119" fmla="*/ 332899 h 371475"/>
                <a:gd name="T120" fmla="*/ 219551 w 219075"/>
                <a:gd name="T121" fmla="*/ 354806 h 371475"/>
                <a:gd name="T122" fmla="*/ 191929 w 219075"/>
                <a:gd name="T123" fmla="*/ 367189 h 37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9075" h="371475">
                  <a:moveTo>
                    <a:pt x="30956" y="37624"/>
                  </a:moveTo>
                  <a:lnTo>
                    <a:pt x="34766" y="45244"/>
                  </a:lnTo>
                  <a:cubicBezTo>
                    <a:pt x="30956" y="48101"/>
                    <a:pt x="27146" y="48101"/>
                    <a:pt x="23336" y="48101"/>
                  </a:cubicBezTo>
                  <a:cubicBezTo>
                    <a:pt x="19526" y="47149"/>
                    <a:pt x="16669" y="46196"/>
                    <a:pt x="12859" y="42386"/>
                  </a:cubicBezTo>
                  <a:cubicBezTo>
                    <a:pt x="9049" y="38576"/>
                    <a:pt x="7144" y="33814"/>
                    <a:pt x="7144" y="29051"/>
                  </a:cubicBezTo>
                  <a:cubicBezTo>
                    <a:pt x="7144" y="24289"/>
                    <a:pt x="9049" y="18574"/>
                    <a:pt x="13811" y="14764"/>
                  </a:cubicBezTo>
                  <a:cubicBezTo>
                    <a:pt x="18574" y="10001"/>
                    <a:pt x="23336" y="7144"/>
                    <a:pt x="29051" y="7144"/>
                  </a:cubicBezTo>
                  <a:cubicBezTo>
                    <a:pt x="33814" y="7144"/>
                    <a:pt x="38576" y="9049"/>
                    <a:pt x="43339" y="12859"/>
                  </a:cubicBezTo>
                  <a:cubicBezTo>
                    <a:pt x="47149" y="16669"/>
                    <a:pt x="49054" y="20479"/>
                    <a:pt x="49054" y="24289"/>
                  </a:cubicBezTo>
                  <a:cubicBezTo>
                    <a:pt x="49054" y="27146"/>
                    <a:pt x="48101" y="30004"/>
                    <a:pt x="47149" y="32861"/>
                  </a:cubicBezTo>
                  <a:lnTo>
                    <a:pt x="39529" y="28099"/>
                  </a:lnTo>
                  <a:cubicBezTo>
                    <a:pt x="40481" y="26194"/>
                    <a:pt x="41434" y="24289"/>
                    <a:pt x="40481" y="22384"/>
                  </a:cubicBezTo>
                  <a:cubicBezTo>
                    <a:pt x="40481" y="20479"/>
                    <a:pt x="39529" y="18574"/>
                    <a:pt x="37624" y="17621"/>
                  </a:cubicBezTo>
                  <a:cubicBezTo>
                    <a:pt x="35719" y="15716"/>
                    <a:pt x="32861" y="14764"/>
                    <a:pt x="30004" y="14764"/>
                  </a:cubicBezTo>
                  <a:cubicBezTo>
                    <a:pt x="27146" y="14764"/>
                    <a:pt x="24289" y="16669"/>
                    <a:pt x="20479" y="20479"/>
                  </a:cubicBezTo>
                  <a:cubicBezTo>
                    <a:pt x="16669" y="24289"/>
                    <a:pt x="14764" y="27146"/>
                    <a:pt x="14764" y="30956"/>
                  </a:cubicBezTo>
                  <a:cubicBezTo>
                    <a:pt x="14764" y="33814"/>
                    <a:pt x="15716" y="36671"/>
                    <a:pt x="17621" y="38576"/>
                  </a:cubicBezTo>
                  <a:cubicBezTo>
                    <a:pt x="19526" y="40481"/>
                    <a:pt x="21431" y="41434"/>
                    <a:pt x="23336" y="41434"/>
                  </a:cubicBezTo>
                  <a:cubicBezTo>
                    <a:pt x="26194" y="40481"/>
                    <a:pt x="28099" y="39529"/>
                    <a:pt x="30956" y="37624"/>
                  </a:cubicBezTo>
                  <a:close/>
                  <a:moveTo>
                    <a:pt x="30004" y="60484"/>
                  </a:moveTo>
                  <a:lnTo>
                    <a:pt x="59531" y="31909"/>
                  </a:lnTo>
                  <a:lnTo>
                    <a:pt x="65246" y="37624"/>
                  </a:lnTo>
                  <a:lnTo>
                    <a:pt x="35719" y="66199"/>
                  </a:lnTo>
                  <a:lnTo>
                    <a:pt x="30004" y="60484"/>
                  </a:lnTo>
                  <a:close/>
                  <a:moveTo>
                    <a:pt x="66199" y="49054"/>
                  </a:moveTo>
                  <a:lnTo>
                    <a:pt x="71914" y="44291"/>
                  </a:lnTo>
                  <a:lnTo>
                    <a:pt x="76676" y="50006"/>
                  </a:lnTo>
                  <a:lnTo>
                    <a:pt x="70961" y="54769"/>
                  </a:lnTo>
                  <a:lnTo>
                    <a:pt x="66199" y="49054"/>
                  </a:lnTo>
                  <a:close/>
                  <a:moveTo>
                    <a:pt x="41434" y="71914"/>
                  </a:moveTo>
                  <a:lnTo>
                    <a:pt x="63341" y="51911"/>
                  </a:lnTo>
                  <a:lnTo>
                    <a:pt x="68104" y="57626"/>
                  </a:lnTo>
                  <a:lnTo>
                    <a:pt x="46196" y="77629"/>
                  </a:lnTo>
                  <a:lnTo>
                    <a:pt x="41434" y="71914"/>
                  </a:lnTo>
                  <a:close/>
                  <a:moveTo>
                    <a:pt x="74771" y="64294"/>
                  </a:moveTo>
                  <a:lnTo>
                    <a:pt x="79534" y="70009"/>
                  </a:lnTo>
                  <a:lnTo>
                    <a:pt x="76676" y="72866"/>
                  </a:lnTo>
                  <a:cubicBezTo>
                    <a:pt x="80486" y="72866"/>
                    <a:pt x="83344" y="73819"/>
                    <a:pt x="86201" y="76676"/>
                  </a:cubicBezTo>
                  <a:cubicBezTo>
                    <a:pt x="87154" y="78581"/>
                    <a:pt x="88106" y="79534"/>
                    <a:pt x="88106" y="81439"/>
                  </a:cubicBezTo>
                  <a:cubicBezTo>
                    <a:pt x="88106" y="83344"/>
                    <a:pt x="88106" y="84296"/>
                    <a:pt x="87154" y="86201"/>
                  </a:cubicBezTo>
                  <a:cubicBezTo>
                    <a:pt x="89059" y="86201"/>
                    <a:pt x="90964" y="87154"/>
                    <a:pt x="92869" y="87154"/>
                  </a:cubicBezTo>
                  <a:cubicBezTo>
                    <a:pt x="93821" y="88106"/>
                    <a:pt x="95726" y="89059"/>
                    <a:pt x="96679" y="90011"/>
                  </a:cubicBezTo>
                  <a:cubicBezTo>
                    <a:pt x="97631" y="91916"/>
                    <a:pt x="98584" y="93821"/>
                    <a:pt x="99536" y="94774"/>
                  </a:cubicBezTo>
                  <a:cubicBezTo>
                    <a:pt x="99536" y="96679"/>
                    <a:pt x="99536" y="98584"/>
                    <a:pt x="98584" y="99536"/>
                  </a:cubicBezTo>
                  <a:cubicBezTo>
                    <a:pt x="97631" y="100489"/>
                    <a:pt x="96679" y="102394"/>
                    <a:pt x="93821" y="104299"/>
                  </a:cubicBezTo>
                  <a:lnTo>
                    <a:pt x="79534" y="116681"/>
                  </a:lnTo>
                  <a:lnTo>
                    <a:pt x="74771" y="110014"/>
                  </a:lnTo>
                  <a:lnTo>
                    <a:pt x="88106" y="99536"/>
                  </a:lnTo>
                  <a:cubicBezTo>
                    <a:pt x="90964" y="97631"/>
                    <a:pt x="91916" y="96679"/>
                    <a:pt x="91916" y="94774"/>
                  </a:cubicBezTo>
                  <a:cubicBezTo>
                    <a:pt x="91916" y="93821"/>
                    <a:pt x="91916" y="91916"/>
                    <a:pt x="90964" y="90964"/>
                  </a:cubicBezTo>
                  <a:cubicBezTo>
                    <a:pt x="90011" y="90011"/>
                    <a:pt x="89059" y="89059"/>
                    <a:pt x="88106" y="89059"/>
                  </a:cubicBezTo>
                  <a:cubicBezTo>
                    <a:pt x="87154" y="89059"/>
                    <a:pt x="85249" y="89059"/>
                    <a:pt x="84296" y="89059"/>
                  </a:cubicBezTo>
                  <a:cubicBezTo>
                    <a:pt x="83344" y="90011"/>
                    <a:pt x="81439" y="90964"/>
                    <a:pt x="79534" y="92869"/>
                  </a:cubicBezTo>
                  <a:lnTo>
                    <a:pt x="68104" y="101441"/>
                  </a:lnTo>
                  <a:lnTo>
                    <a:pt x="63341" y="94774"/>
                  </a:lnTo>
                  <a:lnTo>
                    <a:pt x="75724" y="84296"/>
                  </a:lnTo>
                  <a:cubicBezTo>
                    <a:pt x="77629" y="82391"/>
                    <a:pt x="79534" y="81439"/>
                    <a:pt x="79534" y="80486"/>
                  </a:cubicBezTo>
                  <a:cubicBezTo>
                    <a:pt x="79534" y="79534"/>
                    <a:pt x="80486" y="79534"/>
                    <a:pt x="80486" y="78581"/>
                  </a:cubicBezTo>
                  <a:cubicBezTo>
                    <a:pt x="80486" y="77629"/>
                    <a:pt x="80486" y="77629"/>
                    <a:pt x="79534" y="76676"/>
                  </a:cubicBezTo>
                  <a:cubicBezTo>
                    <a:pt x="78581" y="75724"/>
                    <a:pt x="77629" y="74771"/>
                    <a:pt x="76676" y="74771"/>
                  </a:cubicBezTo>
                  <a:cubicBezTo>
                    <a:pt x="75724" y="73819"/>
                    <a:pt x="73819" y="73819"/>
                    <a:pt x="72866" y="74771"/>
                  </a:cubicBezTo>
                  <a:cubicBezTo>
                    <a:pt x="71914" y="75724"/>
                    <a:pt x="70009" y="76676"/>
                    <a:pt x="68104" y="78581"/>
                  </a:cubicBezTo>
                  <a:lnTo>
                    <a:pt x="56674" y="87154"/>
                  </a:lnTo>
                  <a:lnTo>
                    <a:pt x="51911" y="81439"/>
                  </a:lnTo>
                  <a:lnTo>
                    <a:pt x="74771" y="64294"/>
                  </a:lnTo>
                  <a:close/>
                  <a:moveTo>
                    <a:pt x="103346" y="117634"/>
                  </a:moveTo>
                  <a:lnTo>
                    <a:pt x="100489" y="110966"/>
                  </a:lnTo>
                  <a:cubicBezTo>
                    <a:pt x="103346" y="110014"/>
                    <a:pt x="105251" y="110014"/>
                    <a:pt x="108109" y="110966"/>
                  </a:cubicBezTo>
                  <a:cubicBezTo>
                    <a:pt x="110014" y="111919"/>
                    <a:pt x="112871" y="113824"/>
                    <a:pt x="114776" y="116681"/>
                  </a:cubicBezTo>
                  <a:cubicBezTo>
                    <a:pt x="116681" y="119539"/>
                    <a:pt x="117634" y="121444"/>
                    <a:pt x="118586" y="123349"/>
                  </a:cubicBezTo>
                  <a:cubicBezTo>
                    <a:pt x="118586" y="125254"/>
                    <a:pt x="118586" y="127159"/>
                    <a:pt x="117634" y="128111"/>
                  </a:cubicBezTo>
                  <a:cubicBezTo>
                    <a:pt x="116681" y="129064"/>
                    <a:pt x="115729" y="130969"/>
                    <a:pt x="112871" y="132874"/>
                  </a:cubicBezTo>
                  <a:lnTo>
                    <a:pt x="105251" y="137636"/>
                  </a:lnTo>
                  <a:cubicBezTo>
                    <a:pt x="103346" y="139541"/>
                    <a:pt x="101441" y="140494"/>
                    <a:pt x="100489" y="141446"/>
                  </a:cubicBezTo>
                  <a:cubicBezTo>
                    <a:pt x="99536" y="142399"/>
                    <a:pt x="98584" y="143351"/>
                    <a:pt x="97631" y="145256"/>
                  </a:cubicBezTo>
                  <a:lnTo>
                    <a:pt x="92869" y="138589"/>
                  </a:lnTo>
                  <a:cubicBezTo>
                    <a:pt x="92869" y="137636"/>
                    <a:pt x="93821" y="137636"/>
                    <a:pt x="94774" y="136684"/>
                  </a:cubicBezTo>
                  <a:cubicBezTo>
                    <a:pt x="94774" y="136684"/>
                    <a:pt x="94774" y="135731"/>
                    <a:pt x="95726" y="135731"/>
                  </a:cubicBezTo>
                  <a:cubicBezTo>
                    <a:pt x="93821" y="134779"/>
                    <a:pt x="91916" y="134779"/>
                    <a:pt x="90964" y="133826"/>
                  </a:cubicBezTo>
                  <a:cubicBezTo>
                    <a:pt x="89059" y="132874"/>
                    <a:pt x="88106" y="131921"/>
                    <a:pt x="87154" y="130016"/>
                  </a:cubicBezTo>
                  <a:cubicBezTo>
                    <a:pt x="85249" y="127159"/>
                    <a:pt x="84296" y="125254"/>
                    <a:pt x="85249" y="122396"/>
                  </a:cubicBezTo>
                  <a:cubicBezTo>
                    <a:pt x="85249" y="119539"/>
                    <a:pt x="86201" y="117634"/>
                    <a:pt x="89059" y="116681"/>
                  </a:cubicBezTo>
                  <a:cubicBezTo>
                    <a:pt x="90011" y="115729"/>
                    <a:pt x="91916" y="114776"/>
                    <a:pt x="93821" y="114776"/>
                  </a:cubicBezTo>
                  <a:cubicBezTo>
                    <a:pt x="95726" y="114776"/>
                    <a:pt x="96679" y="114776"/>
                    <a:pt x="98584" y="115729"/>
                  </a:cubicBezTo>
                  <a:cubicBezTo>
                    <a:pt x="100489" y="116681"/>
                    <a:pt x="101441" y="117634"/>
                    <a:pt x="103346" y="119539"/>
                  </a:cubicBezTo>
                  <a:cubicBezTo>
                    <a:pt x="106204" y="122396"/>
                    <a:pt x="108109" y="124301"/>
                    <a:pt x="109061" y="124301"/>
                  </a:cubicBezTo>
                  <a:lnTo>
                    <a:pt x="110014" y="123349"/>
                  </a:lnTo>
                  <a:cubicBezTo>
                    <a:pt x="110966" y="122396"/>
                    <a:pt x="111919" y="121444"/>
                    <a:pt x="111919" y="120491"/>
                  </a:cubicBezTo>
                  <a:cubicBezTo>
                    <a:pt x="111919" y="119539"/>
                    <a:pt x="110966" y="117634"/>
                    <a:pt x="110014" y="116681"/>
                  </a:cubicBezTo>
                  <a:cubicBezTo>
                    <a:pt x="109061" y="115729"/>
                    <a:pt x="108109" y="114776"/>
                    <a:pt x="107156" y="114776"/>
                  </a:cubicBezTo>
                  <a:cubicBezTo>
                    <a:pt x="106204" y="116681"/>
                    <a:pt x="105251" y="116681"/>
                    <a:pt x="103346" y="117634"/>
                  </a:cubicBezTo>
                  <a:close/>
                  <a:moveTo>
                    <a:pt x="104299" y="129064"/>
                  </a:moveTo>
                  <a:cubicBezTo>
                    <a:pt x="103346" y="128111"/>
                    <a:pt x="102394" y="127159"/>
                    <a:pt x="100489" y="126206"/>
                  </a:cubicBezTo>
                  <a:cubicBezTo>
                    <a:pt x="98584" y="124301"/>
                    <a:pt x="97631" y="123349"/>
                    <a:pt x="96679" y="123349"/>
                  </a:cubicBezTo>
                  <a:cubicBezTo>
                    <a:pt x="95726" y="123349"/>
                    <a:pt x="94774" y="123349"/>
                    <a:pt x="93821" y="124301"/>
                  </a:cubicBezTo>
                  <a:cubicBezTo>
                    <a:pt x="92869" y="125254"/>
                    <a:pt x="92869" y="125254"/>
                    <a:pt x="91916" y="127159"/>
                  </a:cubicBezTo>
                  <a:cubicBezTo>
                    <a:pt x="91916" y="128111"/>
                    <a:pt x="91916" y="130016"/>
                    <a:pt x="92869" y="130016"/>
                  </a:cubicBezTo>
                  <a:cubicBezTo>
                    <a:pt x="93821" y="130969"/>
                    <a:pt x="94774" y="131921"/>
                    <a:pt x="96679" y="132874"/>
                  </a:cubicBezTo>
                  <a:cubicBezTo>
                    <a:pt x="97631" y="132874"/>
                    <a:pt x="98584" y="132874"/>
                    <a:pt x="99536" y="132874"/>
                  </a:cubicBezTo>
                  <a:cubicBezTo>
                    <a:pt x="100489" y="132874"/>
                    <a:pt x="101441" y="131921"/>
                    <a:pt x="102394" y="130969"/>
                  </a:cubicBezTo>
                  <a:lnTo>
                    <a:pt x="104299" y="129064"/>
                  </a:lnTo>
                  <a:close/>
                  <a:moveTo>
                    <a:pt x="133826" y="146209"/>
                  </a:moveTo>
                  <a:lnTo>
                    <a:pt x="128111" y="150019"/>
                  </a:lnTo>
                  <a:lnTo>
                    <a:pt x="125254" y="145256"/>
                  </a:lnTo>
                  <a:lnTo>
                    <a:pt x="114776" y="151924"/>
                  </a:lnTo>
                  <a:cubicBezTo>
                    <a:pt x="112871" y="152876"/>
                    <a:pt x="111919" y="153829"/>
                    <a:pt x="111919" y="154781"/>
                  </a:cubicBezTo>
                  <a:cubicBezTo>
                    <a:pt x="111919" y="154781"/>
                    <a:pt x="110966" y="155734"/>
                    <a:pt x="110966" y="155734"/>
                  </a:cubicBezTo>
                  <a:cubicBezTo>
                    <a:pt x="110966" y="156686"/>
                    <a:pt x="110966" y="156686"/>
                    <a:pt x="110966" y="156686"/>
                  </a:cubicBezTo>
                  <a:cubicBezTo>
                    <a:pt x="111919" y="157639"/>
                    <a:pt x="111919" y="157639"/>
                    <a:pt x="113824" y="159544"/>
                  </a:cubicBezTo>
                  <a:lnTo>
                    <a:pt x="109061" y="163354"/>
                  </a:lnTo>
                  <a:cubicBezTo>
                    <a:pt x="107156" y="162401"/>
                    <a:pt x="106204" y="160496"/>
                    <a:pt x="104299" y="158591"/>
                  </a:cubicBezTo>
                  <a:cubicBezTo>
                    <a:pt x="103346" y="157639"/>
                    <a:pt x="103346" y="155734"/>
                    <a:pt x="103346" y="154781"/>
                  </a:cubicBezTo>
                  <a:cubicBezTo>
                    <a:pt x="103346" y="153829"/>
                    <a:pt x="103346" y="151924"/>
                    <a:pt x="103346" y="151924"/>
                  </a:cubicBezTo>
                  <a:cubicBezTo>
                    <a:pt x="103346" y="150971"/>
                    <a:pt x="104299" y="150019"/>
                    <a:pt x="105251" y="149066"/>
                  </a:cubicBezTo>
                  <a:cubicBezTo>
                    <a:pt x="106204" y="148114"/>
                    <a:pt x="107156" y="147161"/>
                    <a:pt x="110014" y="146209"/>
                  </a:cubicBezTo>
                  <a:lnTo>
                    <a:pt x="120491" y="139541"/>
                  </a:lnTo>
                  <a:lnTo>
                    <a:pt x="118586" y="136684"/>
                  </a:lnTo>
                  <a:lnTo>
                    <a:pt x="124301" y="132874"/>
                  </a:lnTo>
                  <a:lnTo>
                    <a:pt x="126206" y="135731"/>
                  </a:lnTo>
                  <a:lnTo>
                    <a:pt x="130969" y="132874"/>
                  </a:lnTo>
                  <a:lnTo>
                    <a:pt x="139541" y="136684"/>
                  </a:lnTo>
                  <a:lnTo>
                    <a:pt x="130969" y="142399"/>
                  </a:lnTo>
                  <a:lnTo>
                    <a:pt x="133826" y="146209"/>
                  </a:lnTo>
                  <a:close/>
                  <a:moveTo>
                    <a:pt x="129064" y="176689"/>
                  </a:moveTo>
                  <a:lnTo>
                    <a:pt x="131921" y="184309"/>
                  </a:lnTo>
                  <a:cubicBezTo>
                    <a:pt x="129064" y="185261"/>
                    <a:pt x="126206" y="184309"/>
                    <a:pt x="123349" y="183356"/>
                  </a:cubicBezTo>
                  <a:cubicBezTo>
                    <a:pt x="120491" y="182404"/>
                    <a:pt x="118586" y="180499"/>
                    <a:pt x="117634" y="177641"/>
                  </a:cubicBezTo>
                  <a:cubicBezTo>
                    <a:pt x="114776" y="172879"/>
                    <a:pt x="114776" y="169069"/>
                    <a:pt x="115729" y="165259"/>
                  </a:cubicBezTo>
                  <a:cubicBezTo>
                    <a:pt x="116681" y="162401"/>
                    <a:pt x="119539" y="159544"/>
                    <a:pt x="123349" y="157639"/>
                  </a:cubicBezTo>
                  <a:cubicBezTo>
                    <a:pt x="127159" y="154781"/>
                    <a:pt x="131921" y="154781"/>
                    <a:pt x="135731" y="154781"/>
                  </a:cubicBezTo>
                  <a:cubicBezTo>
                    <a:pt x="139541" y="155734"/>
                    <a:pt x="142399" y="157639"/>
                    <a:pt x="144304" y="161449"/>
                  </a:cubicBezTo>
                  <a:cubicBezTo>
                    <a:pt x="147161" y="165259"/>
                    <a:pt x="147161" y="169069"/>
                    <a:pt x="146209" y="172879"/>
                  </a:cubicBezTo>
                  <a:cubicBezTo>
                    <a:pt x="145256" y="176689"/>
                    <a:pt x="141446" y="179546"/>
                    <a:pt x="136684" y="183356"/>
                  </a:cubicBezTo>
                  <a:lnTo>
                    <a:pt x="126206" y="166211"/>
                  </a:lnTo>
                  <a:cubicBezTo>
                    <a:pt x="124301" y="167164"/>
                    <a:pt x="123349" y="169069"/>
                    <a:pt x="122396" y="170974"/>
                  </a:cubicBezTo>
                  <a:cubicBezTo>
                    <a:pt x="121444" y="172879"/>
                    <a:pt x="122396" y="173831"/>
                    <a:pt x="123349" y="175736"/>
                  </a:cubicBezTo>
                  <a:cubicBezTo>
                    <a:pt x="124301" y="176689"/>
                    <a:pt x="125254" y="177641"/>
                    <a:pt x="126206" y="177641"/>
                  </a:cubicBezTo>
                  <a:cubicBezTo>
                    <a:pt x="126206" y="177641"/>
                    <a:pt x="127159" y="177641"/>
                    <a:pt x="129064" y="176689"/>
                  </a:cubicBezTo>
                  <a:close/>
                  <a:moveTo>
                    <a:pt x="135731" y="172879"/>
                  </a:moveTo>
                  <a:cubicBezTo>
                    <a:pt x="137636" y="171926"/>
                    <a:pt x="138589" y="170021"/>
                    <a:pt x="139541" y="169069"/>
                  </a:cubicBezTo>
                  <a:cubicBezTo>
                    <a:pt x="140494" y="167164"/>
                    <a:pt x="139541" y="166211"/>
                    <a:pt x="138589" y="164306"/>
                  </a:cubicBezTo>
                  <a:cubicBezTo>
                    <a:pt x="137636" y="163354"/>
                    <a:pt x="136684" y="162401"/>
                    <a:pt x="134779" y="161449"/>
                  </a:cubicBezTo>
                  <a:cubicBezTo>
                    <a:pt x="132874" y="161449"/>
                    <a:pt x="131921" y="161449"/>
                    <a:pt x="130016" y="162401"/>
                  </a:cubicBezTo>
                  <a:lnTo>
                    <a:pt x="135731" y="172879"/>
                  </a:lnTo>
                  <a:close/>
                  <a:moveTo>
                    <a:pt x="150019" y="240506"/>
                  </a:moveTo>
                  <a:lnTo>
                    <a:pt x="146209" y="231934"/>
                  </a:lnTo>
                  <a:lnTo>
                    <a:pt x="152876" y="224314"/>
                  </a:lnTo>
                  <a:lnTo>
                    <a:pt x="145256" y="210026"/>
                  </a:lnTo>
                  <a:lnTo>
                    <a:pt x="135731" y="210979"/>
                  </a:lnTo>
                  <a:lnTo>
                    <a:pt x="131921" y="203359"/>
                  </a:lnTo>
                  <a:lnTo>
                    <a:pt x="175736" y="199549"/>
                  </a:lnTo>
                  <a:lnTo>
                    <a:pt x="179546" y="207169"/>
                  </a:lnTo>
                  <a:lnTo>
                    <a:pt x="150019" y="240506"/>
                  </a:lnTo>
                  <a:close/>
                  <a:moveTo>
                    <a:pt x="158591" y="219551"/>
                  </a:moveTo>
                  <a:lnTo>
                    <a:pt x="170021" y="208121"/>
                  </a:lnTo>
                  <a:lnTo>
                    <a:pt x="153829" y="210026"/>
                  </a:lnTo>
                  <a:lnTo>
                    <a:pt x="158591" y="219551"/>
                  </a:lnTo>
                  <a:close/>
                  <a:moveTo>
                    <a:pt x="181451" y="260509"/>
                  </a:moveTo>
                  <a:lnTo>
                    <a:pt x="176689" y="253841"/>
                  </a:lnTo>
                  <a:cubicBezTo>
                    <a:pt x="177641" y="252889"/>
                    <a:pt x="178594" y="251936"/>
                    <a:pt x="179546" y="250984"/>
                  </a:cubicBezTo>
                  <a:cubicBezTo>
                    <a:pt x="179546" y="250031"/>
                    <a:pt x="179546" y="248126"/>
                    <a:pt x="179546" y="247174"/>
                  </a:cubicBezTo>
                  <a:cubicBezTo>
                    <a:pt x="178594" y="245269"/>
                    <a:pt x="177641" y="244316"/>
                    <a:pt x="175736" y="243364"/>
                  </a:cubicBezTo>
                  <a:cubicBezTo>
                    <a:pt x="173831" y="242411"/>
                    <a:pt x="171926" y="243364"/>
                    <a:pt x="169069" y="244316"/>
                  </a:cubicBezTo>
                  <a:cubicBezTo>
                    <a:pt x="166211" y="245269"/>
                    <a:pt x="164306" y="247174"/>
                    <a:pt x="162401" y="249079"/>
                  </a:cubicBezTo>
                  <a:cubicBezTo>
                    <a:pt x="161449" y="250984"/>
                    <a:pt x="161449" y="252889"/>
                    <a:pt x="162401" y="253841"/>
                  </a:cubicBezTo>
                  <a:cubicBezTo>
                    <a:pt x="163354" y="255746"/>
                    <a:pt x="163354" y="256699"/>
                    <a:pt x="165259" y="256699"/>
                  </a:cubicBezTo>
                  <a:cubicBezTo>
                    <a:pt x="166211" y="257651"/>
                    <a:pt x="168116" y="257651"/>
                    <a:pt x="170021" y="256699"/>
                  </a:cubicBezTo>
                  <a:lnTo>
                    <a:pt x="171926" y="264319"/>
                  </a:lnTo>
                  <a:cubicBezTo>
                    <a:pt x="168116" y="265271"/>
                    <a:pt x="165259" y="264319"/>
                    <a:pt x="162401" y="263366"/>
                  </a:cubicBezTo>
                  <a:cubicBezTo>
                    <a:pt x="159544" y="262414"/>
                    <a:pt x="157639" y="259556"/>
                    <a:pt x="156686" y="255746"/>
                  </a:cubicBezTo>
                  <a:cubicBezTo>
                    <a:pt x="154781" y="251936"/>
                    <a:pt x="154781" y="248126"/>
                    <a:pt x="156686" y="244316"/>
                  </a:cubicBezTo>
                  <a:cubicBezTo>
                    <a:pt x="157639" y="240506"/>
                    <a:pt x="161449" y="238601"/>
                    <a:pt x="165259" y="236696"/>
                  </a:cubicBezTo>
                  <a:cubicBezTo>
                    <a:pt x="170021" y="234791"/>
                    <a:pt x="173831" y="233839"/>
                    <a:pt x="177641" y="235744"/>
                  </a:cubicBezTo>
                  <a:cubicBezTo>
                    <a:pt x="181451" y="236696"/>
                    <a:pt x="184309" y="239554"/>
                    <a:pt x="185261" y="244316"/>
                  </a:cubicBezTo>
                  <a:cubicBezTo>
                    <a:pt x="187166" y="247174"/>
                    <a:pt x="187166" y="250984"/>
                    <a:pt x="186214" y="252889"/>
                  </a:cubicBezTo>
                  <a:cubicBezTo>
                    <a:pt x="186214" y="255746"/>
                    <a:pt x="184309" y="258604"/>
                    <a:pt x="181451" y="260509"/>
                  </a:cubicBezTo>
                  <a:close/>
                  <a:moveTo>
                    <a:pt x="196691" y="275749"/>
                  </a:moveTo>
                  <a:lnTo>
                    <a:pt x="190976" y="277654"/>
                  </a:lnTo>
                  <a:lnTo>
                    <a:pt x="189071" y="272891"/>
                  </a:lnTo>
                  <a:lnTo>
                    <a:pt x="177641" y="277654"/>
                  </a:lnTo>
                  <a:cubicBezTo>
                    <a:pt x="175736" y="278606"/>
                    <a:pt x="173831" y="279559"/>
                    <a:pt x="173831" y="279559"/>
                  </a:cubicBezTo>
                  <a:cubicBezTo>
                    <a:pt x="173831" y="279559"/>
                    <a:pt x="172879" y="280511"/>
                    <a:pt x="172879" y="280511"/>
                  </a:cubicBezTo>
                  <a:cubicBezTo>
                    <a:pt x="172879" y="281464"/>
                    <a:pt x="172879" y="281464"/>
                    <a:pt x="172879" y="281464"/>
                  </a:cubicBezTo>
                  <a:cubicBezTo>
                    <a:pt x="172879" y="282416"/>
                    <a:pt x="173831" y="283369"/>
                    <a:pt x="174784" y="284321"/>
                  </a:cubicBezTo>
                  <a:lnTo>
                    <a:pt x="169069" y="287179"/>
                  </a:lnTo>
                  <a:cubicBezTo>
                    <a:pt x="167164" y="285274"/>
                    <a:pt x="166211" y="284321"/>
                    <a:pt x="165259" y="281464"/>
                  </a:cubicBezTo>
                  <a:cubicBezTo>
                    <a:pt x="164306" y="280511"/>
                    <a:pt x="164306" y="278606"/>
                    <a:pt x="164306" y="277654"/>
                  </a:cubicBezTo>
                  <a:cubicBezTo>
                    <a:pt x="164306" y="276701"/>
                    <a:pt x="164306" y="274796"/>
                    <a:pt x="165259" y="274796"/>
                  </a:cubicBezTo>
                  <a:cubicBezTo>
                    <a:pt x="166211" y="273844"/>
                    <a:pt x="166211" y="273844"/>
                    <a:pt x="168116" y="272891"/>
                  </a:cubicBezTo>
                  <a:cubicBezTo>
                    <a:pt x="169069" y="271939"/>
                    <a:pt x="170974" y="271939"/>
                    <a:pt x="172879" y="270034"/>
                  </a:cubicBezTo>
                  <a:lnTo>
                    <a:pt x="185261" y="265271"/>
                  </a:lnTo>
                  <a:lnTo>
                    <a:pt x="184309" y="262414"/>
                  </a:lnTo>
                  <a:lnTo>
                    <a:pt x="190024" y="260509"/>
                  </a:lnTo>
                  <a:lnTo>
                    <a:pt x="190976" y="263366"/>
                  </a:lnTo>
                  <a:lnTo>
                    <a:pt x="196691" y="261461"/>
                  </a:lnTo>
                  <a:lnTo>
                    <a:pt x="204311" y="267176"/>
                  </a:lnTo>
                  <a:lnTo>
                    <a:pt x="193834" y="270986"/>
                  </a:lnTo>
                  <a:lnTo>
                    <a:pt x="196691" y="275749"/>
                  </a:lnTo>
                  <a:close/>
                  <a:moveTo>
                    <a:pt x="202406" y="280511"/>
                  </a:moveTo>
                  <a:lnTo>
                    <a:pt x="209074" y="277654"/>
                  </a:lnTo>
                  <a:lnTo>
                    <a:pt x="211931" y="285274"/>
                  </a:lnTo>
                  <a:lnTo>
                    <a:pt x="205264" y="288131"/>
                  </a:lnTo>
                  <a:lnTo>
                    <a:pt x="202406" y="280511"/>
                  </a:lnTo>
                  <a:close/>
                  <a:moveTo>
                    <a:pt x="170974" y="291941"/>
                  </a:moveTo>
                  <a:lnTo>
                    <a:pt x="199549" y="282416"/>
                  </a:lnTo>
                  <a:lnTo>
                    <a:pt x="202406" y="290036"/>
                  </a:lnTo>
                  <a:lnTo>
                    <a:pt x="173831" y="299561"/>
                  </a:lnTo>
                  <a:lnTo>
                    <a:pt x="170974" y="291941"/>
                  </a:lnTo>
                  <a:close/>
                  <a:moveTo>
                    <a:pt x="190024" y="300514"/>
                  </a:moveTo>
                  <a:cubicBezTo>
                    <a:pt x="192881" y="299561"/>
                    <a:pt x="194786" y="299561"/>
                    <a:pt x="197644" y="299561"/>
                  </a:cubicBezTo>
                  <a:cubicBezTo>
                    <a:pt x="200501" y="300514"/>
                    <a:pt x="202406" y="301466"/>
                    <a:pt x="204311" y="303371"/>
                  </a:cubicBezTo>
                  <a:cubicBezTo>
                    <a:pt x="206216" y="305276"/>
                    <a:pt x="208121" y="308134"/>
                    <a:pt x="209074" y="310039"/>
                  </a:cubicBezTo>
                  <a:cubicBezTo>
                    <a:pt x="210026" y="314801"/>
                    <a:pt x="210026" y="318611"/>
                    <a:pt x="208121" y="322421"/>
                  </a:cubicBezTo>
                  <a:cubicBezTo>
                    <a:pt x="206216" y="326231"/>
                    <a:pt x="203359" y="328136"/>
                    <a:pt x="198596" y="330041"/>
                  </a:cubicBezTo>
                  <a:cubicBezTo>
                    <a:pt x="193834" y="330994"/>
                    <a:pt x="190024" y="330994"/>
                    <a:pt x="186214" y="329089"/>
                  </a:cubicBezTo>
                  <a:cubicBezTo>
                    <a:pt x="182404" y="327184"/>
                    <a:pt x="179546" y="324326"/>
                    <a:pt x="178594" y="319564"/>
                  </a:cubicBezTo>
                  <a:cubicBezTo>
                    <a:pt x="177641" y="316706"/>
                    <a:pt x="177641" y="314801"/>
                    <a:pt x="177641" y="311944"/>
                  </a:cubicBezTo>
                  <a:cubicBezTo>
                    <a:pt x="177641" y="309086"/>
                    <a:pt x="178594" y="307181"/>
                    <a:pt x="180499" y="305276"/>
                  </a:cubicBezTo>
                  <a:cubicBezTo>
                    <a:pt x="184309" y="303371"/>
                    <a:pt x="186214" y="302419"/>
                    <a:pt x="190024" y="300514"/>
                  </a:cubicBezTo>
                  <a:close/>
                  <a:moveTo>
                    <a:pt x="191929" y="309086"/>
                  </a:moveTo>
                  <a:cubicBezTo>
                    <a:pt x="189071" y="310039"/>
                    <a:pt x="187166" y="310991"/>
                    <a:pt x="186214" y="312896"/>
                  </a:cubicBezTo>
                  <a:cubicBezTo>
                    <a:pt x="185261" y="314801"/>
                    <a:pt x="185261" y="316706"/>
                    <a:pt x="185261" y="318611"/>
                  </a:cubicBezTo>
                  <a:cubicBezTo>
                    <a:pt x="186214" y="320516"/>
                    <a:pt x="187166" y="321469"/>
                    <a:pt x="189071" y="322421"/>
                  </a:cubicBezTo>
                  <a:cubicBezTo>
                    <a:pt x="190976" y="323374"/>
                    <a:pt x="192881" y="323374"/>
                    <a:pt x="195739" y="322421"/>
                  </a:cubicBezTo>
                  <a:cubicBezTo>
                    <a:pt x="198596" y="321469"/>
                    <a:pt x="200501" y="320516"/>
                    <a:pt x="201454" y="318611"/>
                  </a:cubicBezTo>
                  <a:cubicBezTo>
                    <a:pt x="202406" y="316706"/>
                    <a:pt x="202406" y="314801"/>
                    <a:pt x="202406" y="312896"/>
                  </a:cubicBezTo>
                  <a:cubicBezTo>
                    <a:pt x="201454" y="310991"/>
                    <a:pt x="200501" y="310039"/>
                    <a:pt x="198596" y="309086"/>
                  </a:cubicBezTo>
                  <a:cubicBezTo>
                    <a:pt x="196691" y="308134"/>
                    <a:pt x="194786" y="308134"/>
                    <a:pt x="191929" y="309086"/>
                  </a:cubicBezTo>
                  <a:close/>
                  <a:moveTo>
                    <a:pt x="191929" y="367189"/>
                  </a:moveTo>
                  <a:lnTo>
                    <a:pt x="190024" y="359569"/>
                  </a:lnTo>
                  <a:lnTo>
                    <a:pt x="205264" y="355759"/>
                  </a:lnTo>
                  <a:cubicBezTo>
                    <a:pt x="208121" y="354806"/>
                    <a:pt x="210026" y="354806"/>
                    <a:pt x="210979" y="353854"/>
                  </a:cubicBezTo>
                  <a:cubicBezTo>
                    <a:pt x="211931" y="352901"/>
                    <a:pt x="212884" y="352901"/>
                    <a:pt x="212884" y="351949"/>
                  </a:cubicBezTo>
                  <a:cubicBezTo>
                    <a:pt x="212884" y="350996"/>
                    <a:pt x="212884" y="350044"/>
                    <a:pt x="212884" y="349091"/>
                  </a:cubicBezTo>
                  <a:cubicBezTo>
                    <a:pt x="212884" y="348139"/>
                    <a:pt x="211931" y="346234"/>
                    <a:pt x="210979" y="345281"/>
                  </a:cubicBezTo>
                  <a:cubicBezTo>
                    <a:pt x="210026" y="344329"/>
                    <a:pt x="209074" y="344329"/>
                    <a:pt x="207169" y="344329"/>
                  </a:cubicBezTo>
                  <a:cubicBezTo>
                    <a:pt x="206216" y="344329"/>
                    <a:pt x="203359" y="344329"/>
                    <a:pt x="200501" y="345281"/>
                  </a:cubicBezTo>
                  <a:lnTo>
                    <a:pt x="187166" y="348139"/>
                  </a:lnTo>
                  <a:lnTo>
                    <a:pt x="185261" y="340519"/>
                  </a:lnTo>
                  <a:lnTo>
                    <a:pt x="214789" y="332899"/>
                  </a:lnTo>
                  <a:lnTo>
                    <a:pt x="216694" y="340519"/>
                  </a:lnTo>
                  <a:lnTo>
                    <a:pt x="211931" y="341471"/>
                  </a:lnTo>
                  <a:cubicBezTo>
                    <a:pt x="215741" y="343376"/>
                    <a:pt x="218599" y="346234"/>
                    <a:pt x="219551" y="350044"/>
                  </a:cubicBezTo>
                  <a:cubicBezTo>
                    <a:pt x="220504" y="351949"/>
                    <a:pt x="220504" y="352901"/>
                    <a:pt x="219551" y="354806"/>
                  </a:cubicBezTo>
                  <a:cubicBezTo>
                    <a:pt x="219551" y="356711"/>
                    <a:pt x="218599" y="357664"/>
                    <a:pt x="217646" y="358616"/>
                  </a:cubicBezTo>
                  <a:cubicBezTo>
                    <a:pt x="216694" y="359569"/>
                    <a:pt x="215741" y="360521"/>
                    <a:pt x="214789" y="360521"/>
                  </a:cubicBezTo>
                  <a:cubicBezTo>
                    <a:pt x="213836" y="360521"/>
                    <a:pt x="211931" y="361474"/>
                    <a:pt x="210026" y="362426"/>
                  </a:cubicBezTo>
                  <a:lnTo>
                    <a:pt x="191929" y="367189"/>
                  </a:lnTo>
                  <a:close/>
                </a:path>
              </a:pathLst>
            </a:custGeom>
            <a:solidFill>
              <a:srgbClr val="245A69"/>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60" name="Freeform: Shape 2403">
              <a:extLst>
                <a:ext uri="{FF2B5EF4-FFF2-40B4-BE49-F238E27FC236}">
                  <a16:creationId xmlns:a16="http://schemas.microsoft.com/office/drawing/2014/main" id="{073AA746-266E-9347-8C7D-D7EA6706FB69}"/>
                </a:ext>
              </a:extLst>
            </p:cNvPr>
            <p:cNvSpPr>
              <a:spLocks/>
            </p:cNvSpPr>
            <p:nvPr/>
          </p:nvSpPr>
          <p:spPr bwMode="auto">
            <a:xfrm>
              <a:off x="6107113" y="3692525"/>
              <a:ext cx="684212" cy="1054100"/>
            </a:xfrm>
            <a:custGeom>
              <a:avLst/>
              <a:gdLst>
                <a:gd name="T0" fmla="*/ 7144 w 228600"/>
                <a:gd name="T1" fmla="*/ 29051 h 352425"/>
                <a:gd name="T2" fmla="*/ 47149 w 228600"/>
                <a:gd name="T3" fmla="*/ 32861 h 352425"/>
                <a:gd name="T4" fmla="*/ 20479 w 228600"/>
                <a:gd name="T5" fmla="*/ 19526 h 352425"/>
                <a:gd name="T6" fmla="*/ 49054 w 228600"/>
                <a:gd name="T7" fmla="*/ 50006 h 352425"/>
                <a:gd name="T8" fmla="*/ 65246 w 228600"/>
                <a:gd name="T9" fmla="*/ 58579 h 352425"/>
                <a:gd name="T10" fmla="*/ 43339 w 228600"/>
                <a:gd name="T11" fmla="*/ 72866 h 352425"/>
                <a:gd name="T12" fmla="*/ 33814 w 228600"/>
                <a:gd name="T13" fmla="*/ 59531 h 352425"/>
                <a:gd name="T14" fmla="*/ 57626 w 228600"/>
                <a:gd name="T15" fmla="*/ 59531 h 352425"/>
                <a:gd name="T16" fmla="*/ 49054 w 228600"/>
                <a:gd name="T17" fmla="*/ 50006 h 352425"/>
                <a:gd name="T18" fmla="*/ 39529 w 228600"/>
                <a:gd name="T19" fmla="*/ 60484 h 352425"/>
                <a:gd name="T20" fmla="*/ 50959 w 228600"/>
                <a:gd name="T21" fmla="*/ 61436 h 352425"/>
                <a:gd name="T22" fmla="*/ 62389 w 228600"/>
                <a:gd name="T23" fmla="*/ 85249 h 352425"/>
                <a:gd name="T24" fmla="*/ 56674 w 228600"/>
                <a:gd name="T25" fmla="*/ 90011 h 352425"/>
                <a:gd name="T26" fmla="*/ 70961 w 228600"/>
                <a:gd name="T27" fmla="*/ 69056 h 352425"/>
                <a:gd name="T28" fmla="*/ 89059 w 228600"/>
                <a:gd name="T29" fmla="*/ 64294 h 352425"/>
                <a:gd name="T30" fmla="*/ 88106 w 228600"/>
                <a:gd name="T31" fmla="*/ 82391 h 352425"/>
                <a:gd name="T32" fmla="*/ 86201 w 228600"/>
                <a:gd name="T33" fmla="*/ 110014 h 352425"/>
                <a:gd name="T34" fmla="*/ 76676 w 228600"/>
                <a:gd name="T35" fmla="*/ 108109 h 352425"/>
                <a:gd name="T36" fmla="*/ 72866 w 228600"/>
                <a:gd name="T37" fmla="*/ 88106 h 352425"/>
                <a:gd name="T38" fmla="*/ 91916 w 228600"/>
                <a:gd name="T39" fmla="*/ 93821 h 352425"/>
                <a:gd name="T40" fmla="*/ 80486 w 228600"/>
                <a:gd name="T41" fmla="*/ 99536 h 352425"/>
                <a:gd name="T42" fmla="*/ 77629 w 228600"/>
                <a:gd name="T43" fmla="*/ 105251 h 352425"/>
                <a:gd name="T44" fmla="*/ 115729 w 228600"/>
                <a:gd name="T45" fmla="*/ 100489 h 352425"/>
                <a:gd name="T46" fmla="*/ 118586 w 228600"/>
                <a:gd name="T47" fmla="*/ 124301 h 352425"/>
                <a:gd name="T48" fmla="*/ 95726 w 228600"/>
                <a:gd name="T49" fmla="*/ 150971 h 352425"/>
                <a:gd name="T50" fmla="*/ 80486 w 228600"/>
                <a:gd name="T51" fmla="*/ 142399 h 352425"/>
                <a:gd name="T52" fmla="*/ 113824 w 228600"/>
                <a:gd name="T53" fmla="*/ 117634 h 352425"/>
                <a:gd name="T54" fmla="*/ 120491 w 228600"/>
                <a:gd name="T55" fmla="*/ 176689 h 352425"/>
                <a:gd name="T56" fmla="*/ 125254 w 228600"/>
                <a:gd name="T57" fmla="*/ 153829 h 352425"/>
                <a:gd name="T58" fmla="*/ 133826 w 228600"/>
                <a:gd name="T59" fmla="*/ 169069 h 352425"/>
                <a:gd name="T60" fmla="*/ 128111 w 228600"/>
                <a:gd name="T61" fmla="*/ 159544 h 352425"/>
                <a:gd name="T62" fmla="*/ 111919 w 228600"/>
                <a:gd name="T63" fmla="*/ 175736 h 352425"/>
                <a:gd name="T64" fmla="*/ 148114 w 228600"/>
                <a:gd name="T65" fmla="*/ 188119 h 352425"/>
                <a:gd name="T66" fmla="*/ 134779 w 228600"/>
                <a:gd name="T67" fmla="*/ 200501 h 352425"/>
                <a:gd name="T68" fmla="*/ 128111 w 228600"/>
                <a:gd name="T69" fmla="*/ 190024 h 352425"/>
                <a:gd name="T70" fmla="*/ 150019 w 228600"/>
                <a:gd name="T71" fmla="*/ 177641 h 352425"/>
                <a:gd name="T72" fmla="*/ 139541 w 228600"/>
                <a:gd name="T73" fmla="*/ 223361 h 352425"/>
                <a:gd name="T74" fmla="*/ 164306 w 228600"/>
                <a:gd name="T75" fmla="*/ 220504 h 352425"/>
                <a:gd name="T76" fmla="*/ 139541 w 228600"/>
                <a:gd name="T77" fmla="*/ 223361 h 352425"/>
                <a:gd name="T78" fmla="*/ 156686 w 228600"/>
                <a:gd name="T79" fmla="*/ 259556 h 352425"/>
                <a:gd name="T80" fmla="*/ 172879 w 228600"/>
                <a:gd name="T81" fmla="*/ 257651 h 352425"/>
                <a:gd name="T82" fmla="*/ 170974 w 228600"/>
                <a:gd name="T83" fmla="*/ 269081 h 352425"/>
                <a:gd name="T84" fmla="*/ 160496 w 228600"/>
                <a:gd name="T85" fmla="*/ 274796 h 352425"/>
                <a:gd name="T86" fmla="*/ 192881 w 228600"/>
                <a:gd name="T87" fmla="*/ 297656 h 352425"/>
                <a:gd name="T88" fmla="*/ 167164 w 228600"/>
                <a:gd name="T89" fmla="*/ 296704 h 352425"/>
                <a:gd name="T90" fmla="*/ 198596 w 228600"/>
                <a:gd name="T91" fmla="*/ 294799 h 352425"/>
                <a:gd name="T92" fmla="*/ 173831 w 228600"/>
                <a:gd name="T93" fmla="*/ 314801 h 352425"/>
                <a:gd name="T94" fmla="*/ 176689 w 228600"/>
                <a:gd name="T95" fmla="*/ 333851 h 352425"/>
                <a:gd name="T96" fmla="*/ 205264 w 228600"/>
                <a:gd name="T97" fmla="*/ 335756 h 352425"/>
                <a:gd name="T98" fmla="*/ 186214 w 228600"/>
                <a:gd name="T99" fmla="*/ 328136 h 352425"/>
                <a:gd name="T100" fmla="*/ 202406 w 228600"/>
                <a:gd name="T101" fmla="*/ 329089 h 35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600" h="352425">
                  <a:moveTo>
                    <a:pt x="30956" y="36671"/>
                  </a:moveTo>
                  <a:lnTo>
                    <a:pt x="34766" y="44291"/>
                  </a:lnTo>
                  <a:cubicBezTo>
                    <a:pt x="30956" y="46196"/>
                    <a:pt x="27146" y="47149"/>
                    <a:pt x="23336" y="47149"/>
                  </a:cubicBezTo>
                  <a:cubicBezTo>
                    <a:pt x="19526" y="47149"/>
                    <a:pt x="16669" y="45244"/>
                    <a:pt x="12859" y="42386"/>
                  </a:cubicBezTo>
                  <a:cubicBezTo>
                    <a:pt x="9049" y="38576"/>
                    <a:pt x="7144" y="33814"/>
                    <a:pt x="7144" y="29051"/>
                  </a:cubicBezTo>
                  <a:cubicBezTo>
                    <a:pt x="7144" y="24289"/>
                    <a:pt x="10001" y="18574"/>
                    <a:pt x="13811" y="14764"/>
                  </a:cubicBezTo>
                  <a:cubicBezTo>
                    <a:pt x="18574" y="10001"/>
                    <a:pt x="23336" y="7144"/>
                    <a:pt x="29051" y="7144"/>
                  </a:cubicBezTo>
                  <a:cubicBezTo>
                    <a:pt x="33814" y="7144"/>
                    <a:pt x="38576" y="9049"/>
                    <a:pt x="43339" y="12859"/>
                  </a:cubicBezTo>
                  <a:cubicBezTo>
                    <a:pt x="47149" y="16669"/>
                    <a:pt x="49054" y="20479"/>
                    <a:pt x="49054" y="24289"/>
                  </a:cubicBezTo>
                  <a:cubicBezTo>
                    <a:pt x="49054" y="27146"/>
                    <a:pt x="48101" y="30004"/>
                    <a:pt x="47149" y="32861"/>
                  </a:cubicBezTo>
                  <a:lnTo>
                    <a:pt x="39529" y="28099"/>
                  </a:lnTo>
                  <a:cubicBezTo>
                    <a:pt x="40481" y="26194"/>
                    <a:pt x="41434" y="24289"/>
                    <a:pt x="40481" y="22384"/>
                  </a:cubicBezTo>
                  <a:cubicBezTo>
                    <a:pt x="40481" y="20479"/>
                    <a:pt x="39529" y="18574"/>
                    <a:pt x="37624" y="16669"/>
                  </a:cubicBezTo>
                  <a:cubicBezTo>
                    <a:pt x="35719" y="14764"/>
                    <a:pt x="32861" y="13811"/>
                    <a:pt x="30004" y="13811"/>
                  </a:cubicBezTo>
                  <a:cubicBezTo>
                    <a:pt x="27146" y="13811"/>
                    <a:pt x="24289" y="15716"/>
                    <a:pt x="20479" y="19526"/>
                  </a:cubicBezTo>
                  <a:cubicBezTo>
                    <a:pt x="16669" y="23336"/>
                    <a:pt x="14764" y="26194"/>
                    <a:pt x="14764" y="30004"/>
                  </a:cubicBezTo>
                  <a:cubicBezTo>
                    <a:pt x="14764" y="32861"/>
                    <a:pt x="15716" y="34766"/>
                    <a:pt x="17621" y="37624"/>
                  </a:cubicBezTo>
                  <a:cubicBezTo>
                    <a:pt x="19526" y="39529"/>
                    <a:pt x="21431" y="40481"/>
                    <a:pt x="23336" y="40481"/>
                  </a:cubicBezTo>
                  <a:cubicBezTo>
                    <a:pt x="25241" y="39529"/>
                    <a:pt x="28099" y="38576"/>
                    <a:pt x="30956" y="36671"/>
                  </a:cubicBezTo>
                  <a:close/>
                  <a:moveTo>
                    <a:pt x="49054" y="50006"/>
                  </a:moveTo>
                  <a:lnTo>
                    <a:pt x="45244" y="43339"/>
                  </a:lnTo>
                  <a:cubicBezTo>
                    <a:pt x="48101" y="42386"/>
                    <a:pt x="50006" y="41434"/>
                    <a:pt x="52864" y="42386"/>
                  </a:cubicBezTo>
                  <a:cubicBezTo>
                    <a:pt x="55721" y="43339"/>
                    <a:pt x="57626" y="45244"/>
                    <a:pt x="60484" y="47149"/>
                  </a:cubicBezTo>
                  <a:cubicBezTo>
                    <a:pt x="62389" y="50006"/>
                    <a:pt x="64294" y="51911"/>
                    <a:pt x="65246" y="53816"/>
                  </a:cubicBezTo>
                  <a:cubicBezTo>
                    <a:pt x="66199" y="55721"/>
                    <a:pt x="66199" y="57626"/>
                    <a:pt x="65246" y="58579"/>
                  </a:cubicBezTo>
                  <a:cubicBezTo>
                    <a:pt x="64294" y="59531"/>
                    <a:pt x="63341" y="61436"/>
                    <a:pt x="60484" y="64294"/>
                  </a:cubicBezTo>
                  <a:lnTo>
                    <a:pt x="53816" y="70009"/>
                  </a:lnTo>
                  <a:cubicBezTo>
                    <a:pt x="51911" y="71914"/>
                    <a:pt x="50959" y="72866"/>
                    <a:pt x="50006" y="74771"/>
                  </a:cubicBezTo>
                  <a:cubicBezTo>
                    <a:pt x="49054" y="75724"/>
                    <a:pt x="49054" y="76676"/>
                    <a:pt x="48101" y="78581"/>
                  </a:cubicBezTo>
                  <a:lnTo>
                    <a:pt x="43339" y="72866"/>
                  </a:lnTo>
                  <a:cubicBezTo>
                    <a:pt x="43339" y="71914"/>
                    <a:pt x="44291" y="71914"/>
                    <a:pt x="44291" y="70961"/>
                  </a:cubicBezTo>
                  <a:cubicBezTo>
                    <a:pt x="44291" y="70961"/>
                    <a:pt x="44291" y="70009"/>
                    <a:pt x="45244" y="70009"/>
                  </a:cubicBezTo>
                  <a:cubicBezTo>
                    <a:pt x="43339" y="70009"/>
                    <a:pt x="41434" y="69056"/>
                    <a:pt x="40481" y="69056"/>
                  </a:cubicBezTo>
                  <a:cubicBezTo>
                    <a:pt x="38576" y="68104"/>
                    <a:pt x="37624" y="67151"/>
                    <a:pt x="36671" y="66199"/>
                  </a:cubicBezTo>
                  <a:cubicBezTo>
                    <a:pt x="34766" y="63341"/>
                    <a:pt x="33814" y="61436"/>
                    <a:pt x="33814" y="59531"/>
                  </a:cubicBezTo>
                  <a:cubicBezTo>
                    <a:pt x="33814" y="57626"/>
                    <a:pt x="34766" y="54769"/>
                    <a:pt x="36671" y="52864"/>
                  </a:cubicBezTo>
                  <a:cubicBezTo>
                    <a:pt x="37624" y="51911"/>
                    <a:pt x="39529" y="50959"/>
                    <a:pt x="40481" y="50959"/>
                  </a:cubicBezTo>
                  <a:cubicBezTo>
                    <a:pt x="42386" y="50959"/>
                    <a:pt x="43339" y="50959"/>
                    <a:pt x="45244" y="51911"/>
                  </a:cubicBezTo>
                  <a:cubicBezTo>
                    <a:pt x="46196" y="52864"/>
                    <a:pt x="48101" y="53816"/>
                    <a:pt x="50959" y="54769"/>
                  </a:cubicBezTo>
                  <a:cubicBezTo>
                    <a:pt x="53816" y="57626"/>
                    <a:pt x="55721" y="58579"/>
                    <a:pt x="57626" y="59531"/>
                  </a:cubicBezTo>
                  <a:lnTo>
                    <a:pt x="58579" y="58579"/>
                  </a:lnTo>
                  <a:cubicBezTo>
                    <a:pt x="59531" y="57626"/>
                    <a:pt x="60484" y="56674"/>
                    <a:pt x="60484" y="55721"/>
                  </a:cubicBezTo>
                  <a:cubicBezTo>
                    <a:pt x="60484" y="54769"/>
                    <a:pt x="59531" y="52864"/>
                    <a:pt x="58579" y="51911"/>
                  </a:cubicBezTo>
                  <a:cubicBezTo>
                    <a:pt x="57626" y="50959"/>
                    <a:pt x="56674" y="50006"/>
                    <a:pt x="55721" y="50006"/>
                  </a:cubicBezTo>
                  <a:cubicBezTo>
                    <a:pt x="51911" y="49054"/>
                    <a:pt x="50959" y="49054"/>
                    <a:pt x="49054" y="50006"/>
                  </a:cubicBezTo>
                  <a:close/>
                  <a:moveTo>
                    <a:pt x="50959" y="61436"/>
                  </a:moveTo>
                  <a:cubicBezTo>
                    <a:pt x="50006" y="60484"/>
                    <a:pt x="49054" y="60484"/>
                    <a:pt x="47149" y="58579"/>
                  </a:cubicBezTo>
                  <a:cubicBezTo>
                    <a:pt x="45244" y="57626"/>
                    <a:pt x="44291" y="56674"/>
                    <a:pt x="43339" y="56674"/>
                  </a:cubicBezTo>
                  <a:cubicBezTo>
                    <a:pt x="42386" y="56674"/>
                    <a:pt x="40481" y="56674"/>
                    <a:pt x="40481" y="57626"/>
                  </a:cubicBezTo>
                  <a:cubicBezTo>
                    <a:pt x="39529" y="58579"/>
                    <a:pt x="39529" y="59531"/>
                    <a:pt x="39529" y="60484"/>
                  </a:cubicBezTo>
                  <a:cubicBezTo>
                    <a:pt x="39529" y="61436"/>
                    <a:pt x="39529" y="62389"/>
                    <a:pt x="40481" y="63341"/>
                  </a:cubicBezTo>
                  <a:cubicBezTo>
                    <a:pt x="41434" y="64294"/>
                    <a:pt x="42386" y="65246"/>
                    <a:pt x="44291" y="65246"/>
                  </a:cubicBezTo>
                  <a:cubicBezTo>
                    <a:pt x="45244" y="65246"/>
                    <a:pt x="46196" y="65246"/>
                    <a:pt x="47149" y="65246"/>
                  </a:cubicBezTo>
                  <a:cubicBezTo>
                    <a:pt x="48101" y="65246"/>
                    <a:pt x="49054" y="64294"/>
                    <a:pt x="50006" y="62389"/>
                  </a:cubicBezTo>
                  <a:lnTo>
                    <a:pt x="50959" y="61436"/>
                  </a:lnTo>
                  <a:close/>
                  <a:moveTo>
                    <a:pt x="82391" y="74771"/>
                  </a:moveTo>
                  <a:lnTo>
                    <a:pt x="77629" y="78581"/>
                  </a:lnTo>
                  <a:lnTo>
                    <a:pt x="74771" y="74771"/>
                  </a:lnTo>
                  <a:lnTo>
                    <a:pt x="65246" y="82391"/>
                  </a:lnTo>
                  <a:cubicBezTo>
                    <a:pt x="63341" y="84296"/>
                    <a:pt x="62389" y="85249"/>
                    <a:pt x="62389" y="85249"/>
                  </a:cubicBezTo>
                  <a:cubicBezTo>
                    <a:pt x="62389" y="86201"/>
                    <a:pt x="62389" y="86201"/>
                    <a:pt x="62389" y="86201"/>
                  </a:cubicBezTo>
                  <a:cubicBezTo>
                    <a:pt x="62389" y="86201"/>
                    <a:pt x="62389" y="87154"/>
                    <a:pt x="63341" y="87154"/>
                  </a:cubicBezTo>
                  <a:cubicBezTo>
                    <a:pt x="64294" y="88106"/>
                    <a:pt x="64294" y="88106"/>
                    <a:pt x="66199" y="89059"/>
                  </a:cubicBezTo>
                  <a:lnTo>
                    <a:pt x="61436" y="93821"/>
                  </a:lnTo>
                  <a:cubicBezTo>
                    <a:pt x="59531" y="92869"/>
                    <a:pt x="57626" y="91916"/>
                    <a:pt x="56674" y="90011"/>
                  </a:cubicBezTo>
                  <a:cubicBezTo>
                    <a:pt x="55721" y="89059"/>
                    <a:pt x="54769" y="88106"/>
                    <a:pt x="54769" y="87154"/>
                  </a:cubicBezTo>
                  <a:cubicBezTo>
                    <a:pt x="54769" y="86201"/>
                    <a:pt x="53816" y="85249"/>
                    <a:pt x="54769" y="84296"/>
                  </a:cubicBezTo>
                  <a:cubicBezTo>
                    <a:pt x="54769" y="83344"/>
                    <a:pt x="55721" y="82391"/>
                    <a:pt x="56674" y="81439"/>
                  </a:cubicBezTo>
                  <a:cubicBezTo>
                    <a:pt x="57626" y="80486"/>
                    <a:pt x="58579" y="79534"/>
                    <a:pt x="60484" y="77629"/>
                  </a:cubicBezTo>
                  <a:lnTo>
                    <a:pt x="70961" y="69056"/>
                  </a:lnTo>
                  <a:lnTo>
                    <a:pt x="68104" y="66199"/>
                  </a:lnTo>
                  <a:lnTo>
                    <a:pt x="72866" y="62389"/>
                  </a:lnTo>
                  <a:lnTo>
                    <a:pt x="75724" y="65246"/>
                  </a:lnTo>
                  <a:lnTo>
                    <a:pt x="80486" y="61436"/>
                  </a:lnTo>
                  <a:lnTo>
                    <a:pt x="89059" y="64294"/>
                  </a:lnTo>
                  <a:lnTo>
                    <a:pt x="80486" y="70961"/>
                  </a:lnTo>
                  <a:lnTo>
                    <a:pt x="82391" y="74771"/>
                  </a:lnTo>
                  <a:close/>
                  <a:moveTo>
                    <a:pt x="83344" y="90011"/>
                  </a:moveTo>
                  <a:lnTo>
                    <a:pt x="80486" y="83344"/>
                  </a:lnTo>
                  <a:cubicBezTo>
                    <a:pt x="83344" y="82391"/>
                    <a:pt x="86201" y="82391"/>
                    <a:pt x="88106" y="82391"/>
                  </a:cubicBezTo>
                  <a:cubicBezTo>
                    <a:pt x="90964" y="83344"/>
                    <a:pt x="92869" y="85249"/>
                    <a:pt x="94774" y="88106"/>
                  </a:cubicBezTo>
                  <a:cubicBezTo>
                    <a:pt x="96679" y="90964"/>
                    <a:pt x="97631" y="92869"/>
                    <a:pt x="98584" y="94774"/>
                  </a:cubicBezTo>
                  <a:cubicBezTo>
                    <a:pt x="99536" y="96679"/>
                    <a:pt x="98584" y="98584"/>
                    <a:pt x="98584" y="99536"/>
                  </a:cubicBezTo>
                  <a:cubicBezTo>
                    <a:pt x="97631" y="100489"/>
                    <a:pt x="96679" y="102394"/>
                    <a:pt x="93821" y="104299"/>
                  </a:cubicBezTo>
                  <a:lnTo>
                    <a:pt x="86201" y="110014"/>
                  </a:lnTo>
                  <a:cubicBezTo>
                    <a:pt x="84296" y="111919"/>
                    <a:pt x="82391" y="112871"/>
                    <a:pt x="81439" y="113824"/>
                  </a:cubicBezTo>
                  <a:cubicBezTo>
                    <a:pt x="80486" y="114776"/>
                    <a:pt x="79534" y="115729"/>
                    <a:pt x="79534" y="117634"/>
                  </a:cubicBezTo>
                  <a:lnTo>
                    <a:pt x="74771" y="110966"/>
                  </a:lnTo>
                  <a:cubicBezTo>
                    <a:pt x="74771" y="110966"/>
                    <a:pt x="75724" y="110014"/>
                    <a:pt x="75724" y="109061"/>
                  </a:cubicBezTo>
                  <a:cubicBezTo>
                    <a:pt x="76676" y="109061"/>
                    <a:pt x="76676" y="108109"/>
                    <a:pt x="76676" y="108109"/>
                  </a:cubicBezTo>
                  <a:cubicBezTo>
                    <a:pt x="74771" y="108109"/>
                    <a:pt x="72866" y="107156"/>
                    <a:pt x="71914" y="106204"/>
                  </a:cubicBezTo>
                  <a:cubicBezTo>
                    <a:pt x="70961" y="105251"/>
                    <a:pt x="69056" y="104299"/>
                    <a:pt x="68104" y="103346"/>
                  </a:cubicBezTo>
                  <a:cubicBezTo>
                    <a:pt x="66199" y="100489"/>
                    <a:pt x="65246" y="98584"/>
                    <a:pt x="65246" y="95726"/>
                  </a:cubicBezTo>
                  <a:cubicBezTo>
                    <a:pt x="65246" y="92869"/>
                    <a:pt x="66199" y="90964"/>
                    <a:pt x="69056" y="90011"/>
                  </a:cubicBezTo>
                  <a:cubicBezTo>
                    <a:pt x="70009" y="89059"/>
                    <a:pt x="71914" y="88106"/>
                    <a:pt x="72866" y="88106"/>
                  </a:cubicBezTo>
                  <a:cubicBezTo>
                    <a:pt x="74771" y="88106"/>
                    <a:pt x="75724" y="88106"/>
                    <a:pt x="77629" y="89059"/>
                  </a:cubicBezTo>
                  <a:cubicBezTo>
                    <a:pt x="78581" y="90011"/>
                    <a:pt x="80486" y="90964"/>
                    <a:pt x="82391" y="92869"/>
                  </a:cubicBezTo>
                  <a:cubicBezTo>
                    <a:pt x="85249" y="95726"/>
                    <a:pt x="87154" y="97631"/>
                    <a:pt x="89059" y="97631"/>
                  </a:cubicBezTo>
                  <a:lnTo>
                    <a:pt x="90011" y="96679"/>
                  </a:lnTo>
                  <a:cubicBezTo>
                    <a:pt x="90964" y="95726"/>
                    <a:pt x="91916" y="94774"/>
                    <a:pt x="91916" y="93821"/>
                  </a:cubicBezTo>
                  <a:cubicBezTo>
                    <a:pt x="91916" y="92869"/>
                    <a:pt x="90964" y="91916"/>
                    <a:pt x="90011" y="90011"/>
                  </a:cubicBezTo>
                  <a:cubicBezTo>
                    <a:pt x="89059" y="89059"/>
                    <a:pt x="88106" y="88106"/>
                    <a:pt x="87154" y="88106"/>
                  </a:cubicBezTo>
                  <a:cubicBezTo>
                    <a:pt x="85249" y="90011"/>
                    <a:pt x="84296" y="90011"/>
                    <a:pt x="83344" y="90011"/>
                  </a:cubicBezTo>
                  <a:close/>
                  <a:moveTo>
                    <a:pt x="84296" y="102394"/>
                  </a:moveTo>
                  <a:cubicBezTo>
                    <a:pt x="83344" y="101441"/>
                    <a:pt x="82391" y="100489"/>
                    <a:pt x="80486" y="99536"/>
                  </a:cubicBezTo>
                  <a:cubicBezTo>
                    <a:pt x="78581" y="98584"/>
                    <a:pt x="77629" y="97631"/>
                    <a:pt x="76676" y="96679"/>
                  </a:cubicBezTo>
                  <a:cubicBezTo>
                    <a:pt x="75724" y="95726"/>
                    <a:pt x="74771" y="96679"/>
                    <a:pt x="73819" y="96679"/>
                  </a:cubicBezTo>
                  <a:cubicBezTo>
                    <a:pt x="72866" y="97631"/>
                    <a:pt x="72866" y="98584"/>
                    <a:pt x="72866" y="99536"/>
                  </a:cubicBezTo>
                  <a:cubicBezTo>
                    <a:pt x="72866" y="100489"/>
                    <a:pt x="72866" y="102394"/>
                    <a:pt x="73819" y="102394"/>
                  </a:cubicBezTo>
                  <a:cubicBezTo>
                    <a:pt x="74771" y="103346"/>
                    <a:pt x="75724" y="104299"/>
                    <a:pt x="77629" y="105251"/>
                  </a:cubicBezTo>
                  <a:cubicBezTo>
                    <a:pt x="78581" y="105251"/>
                    <a:pt x="79534" y="105251"/>
                    <a:pt x="80486" y="105251"/>
                  </a:cubicBezTo>
                  <a:cubicBezTo>
                    <a:pt x="81439" y="105251"/>
                    <a:pt x="82391" y="104299"/>
                    <a:pt x="83344" y="103346"/>
                  </a:cubicBezTo>
                  <a:lnTo>
                    <a:pt x="84296" y="102394"/>
                  </a:lnTo>
                  <a:close/>
                  <a:moveTo>
                    <a:pt x="82391" y="124301"/>
                  </a:moveTo>
                  <a:lnTo>
                    <a:pt x="115729" y="100489"/>
                  </a:lnTo>
                  <a:lnTo>
                    <a:pt x="120491" y="107156"/>
                  </a:lnTo>
                  <a:lnTo>
                    <a:pt x="87154" y="130969"/>
                  </a:lnTo>
                  <a:lnTo>
                    <a:pt x="82391" y="124301"/>
                  </a:lnTo>
                  <a:close/>
                  <a:moveTo>
                    <a:pt x="113824" y="117634"/>
                  </a:moveTo>
                  <a:lnTo>
                    <a:pt x="118586" y="124301"/>
                  </a:lnTo>
                  <a:lnTo>
                    <a:pt x="104299" y="142399"/>
                  </a:lnTo>
                  <a:lnTo>
                    <a:pt x="126206" y="136684"/>
                  </a:lnTo>
                  <a:lnTo>
                    <a:pt x="130969" y="143351"/>
                  </a:lnTo>
                  <a:lnTo>
                    <a:pt x="101441" y="150019"/>
                  </a:lnTo>
                  <a:lnTo>
                    <a:pt x="95726" y="150971"/>
                  </a:lnTo>
                  <a:cubicBezTo>
                    <a:pt x="93821" y="150971"/>
                    <a:pt x="92869" y="151924"/>
                    <a:pt x="90964" y="151924"/>
                  </a:cubicBezTo>
                  <a:cubicBezTo>
                    <a:pt x="89059" y="151924"/>
                    <a:pt x="89059" y="151924"/>
                    <a:pt x="88106" y="150971"/>
                  </a:cubicBezTo>
                  <a:cubicBezTo>
                    <a:pt x="87154" y="150971"/>
                    <a:pt x="86201" y="150019"/>
                    <a:pt x="85249" y="149066"/>
                  </a:cubicBezTo>
                  <a:cubicBezTo>
                    <a:pt x="84296" y="148114"/>
                    <a:pt x="83344" y="147161"/>
                    <a:pt x="82391" y="146209"/>
                  </a:cubicBezTo>
                  <a:cubicBezTo>
                    <a:pt x="81439" y="145256"/>
                    <a:pt x="81439" y="143351"/>
                    <a:pt x="80486" y="142399"/>
                  </a:cubicBezTo>
                  <a:lnTo>
                    <a:pt x="85249" y="138589"/>
                  </a:lnTo>
                  <a:cubicBezTo>
                    <a:pt x="86201" y="139541"/>
                    <a:pt x="86201" y="140494"/>
                    <a:pt x="87154" y="141446"/>
                  </a:cubicBezTo>
                  <a:cubicBezTo>
                    <a:pt x="88106" y="143351"/>
                    <a:pt x="89059" y="144304"/>
                    <a:pt x="90964" y="144304"/>
                  </a:cubicBezTo>
                  <a:cubicBezTo>
                    <a:pt x="91916" y="144304"/>
                    <a:pt x="93821" y="144304"/>
                    <a:pt x="95726" y="143351"/>
                  </a:cubicBezTo>
                  <a:lnTo>
                    <a:pt x="113824" y="117634"/>
                  </a:lnTo>
                  <a:close/>
                  <a:moveTo>
                    <a:pt x="113824" y="157639"/>
                  </a:moveTo>
                  <a:lnTo>
                    <a:pt x="118586" y="164306"/>
                  </a:lnTo>
                  <a:cubicBezTo>
                    <a:pt x="117634" y="165259"/>
                    <a:pt x="116681" y="166211"/>
                    <a:pt x="116681" y="168116"/>
                  </a:cubicBezTo>
                  <a:cubicBezTo>
                    <a:pt x="116681" y="169069"/>
                    <a:pt x="116681" y="170974"/>
                    <a:pt x="117634" y="172879"/>
                  </a:cubicBezTo>
                  <a:cubicBezTo>
                    <a:pt x="118586" y="174784"/>
                    <a:pt x="119539" y="175736"/>
                    <a:pt x="120491" y="176689"/>
                  </a:cubicBezTo>
                  <a:cubicBezTo>
                    <a:pt x="121444" y="176689"/>
                    <a:pt x="122396" y="176689"/>
                    <a:pt x="123349" y="176689"/>
                  </a:cubicBezTo>
                  <a:cubicBezTo>
                    <a:pt x="124301" y="176689"/>
                    <a:pt x="124301" y="175736"/>
                    <a:pt x="124301" y="175736"/>
                  </a:cubicBezTo>
                  <a:cubicBezTo>
                    <a:pt x="124301" y="174784"/>
                    <a:pt x="124301" y="173831"/>
                    <a:pt x="124301" y="172879"/>
                  </a:cubicBezTo>
                  <a:cubicBezTo>
                    <a:pt x="122396" y="166211"/>
                    <a:pt x="121444" y="162401"/>
                    <a:pt x="121444" y="160496"/>
                  </a:cubicBezTo>
                  <a:cubicBezTo>
                    <a:pt x="121444" y="157639"/>
                    <a:pt x="123349" y="155734"/>
                    <a:pt x="125254" y="153829"/>
                  </a:cubicBezTo>
                  <a:cubicBezTo>
                    <a:pt x="127159" y="152876"/>
                    <a:pt x="130016" y="152876"/>
                    <a:pt x="131921" y="152876"/>
                  </a:cubicBezTo>
                  <a:cubicBezTo>
                    <a:pt x="134779" y="153829"/>
                    <a:pt x="136684" y="155734"/>
                    <a:pt x="138589" y="159544"/>
                  </a:cubicBezTo>
                  <a:cubicBezTo>
                    <a:pt x="140494" y="163354"/>
                    <a:pt x="141446" y="166211"/>
                    <a:pt x="141446" y="168116"/>
                  </a:cubicBezTo>
                  <a:cubicBezTo>
                    <a:pt x="141446" y="170974"/>
                    <a:pt x="140494" y="172879"/>
                    <a:pt x="138589" y="174784"/>
                  </a:cubicBezTo>
                  <a:lnTo>
                    <a:pt x="133826" y="169069"/>
                  </a:lnTo>
                  <a:cubicBezTo>
                    <a:pt x="134779" y="168116"/>
                    <a:pt x="134779" y="167164"/>
                    <a:pt x="134779" y="166211"/>
                  </a:cubicBezTo>
                  <a:cubicBezTo>
                    <a:pt x="134779" y="165259"/>
                    <a:pt x="134779" y="163354"/>
                    <a:pt x="133826" y="162401"/>
                  </a:cubicBezTo>
                  <a:cubicBezTo>
                    <a:pt x="132874" y="160496"/>
                    <a:pt x="131921" y="159544"/>
                    <a:pt x="130969" y="158591"/>
                  </a:cubicBezTo>
                  <a:cubicBezTo>
                    <a:pt x="130016" y="158591"/>
                    <a:pt x="130016" y="158591"/>
                    <a:pt x="129064" y="158591"/>
                  </a:cubicBezTo>
                  <a:cubicBezTo>
                    <a:pt x="128111" y="158591"/>
                    <a:pt x="128111" y="159544"/>
                    <a:pt x="128111" y="159544"/>
                  </a:cubicBezTo>
                  <a:cubicBezTo>
                    <a:pt x="128111" y="160496"/>
                    <a:pt x="129064" y="162401"/>
                    <a:pt x="130016" y="167164"/>
                  </a:cubicBezTo>
                  <a:cubicBezTo>
                    <a:pt x="130969" y="170974"/>
                    <a:pt x="131921" y="174784"/>
                    <a:pt x="130969" y="176689"/>
                  </a:cubicBezTo>
                  <a:cubicBezTo>
                    <a:pt x="130016" y="178594"/>
                    <a:pt x="129064" y="180499"/>
                    <a:pt x="127159" y="181451"/>
                  </a:cubicBezTo>
                  <a:cubicBezTo>
                    <a:pt x="124301" y="182404"/>
                    <a:pt x="122396" y="183356"/>
                    <a:pt x="119539" y="182404"/>
                  </a:cubicBezTo>
                  <a:cubicBezTo>
                    <a:pt x="116681" y="181451"/>
                    <a:pt x="113824" y="179546"/>
                    <a:pt x="111919" y="175736"/>
                  </a:cubicBezTo>
                  <a:cubicBezTo>
                    <a:pt x="110014" y="171926"/>
                    <a:pt x="109061" y="169069"/>
                    <a:pt x="109061" y="166211"/>
                  </a:cubicBezTo>
                  <a:cubicBezTo>
                    <a:pt x="110966" y="162401"/>
                    <a:pt x="111919" y="160496"/>
                    <a:pt x="113824" y="157639"/>
                  </a:cubicBezTo>
                  <a:close/>
                  <a:moveTo>
                    <a:pt x="156686" y="190024"/>
                  </a:moveTo>
                  <a:lnTo>
                    <a:pt x="150971" y="192881"/>
                  </a:lnTo>
                  <a:lnTo>
                    <a:pt x="148114" y="188119"/>
                  </a:lnTo>
                  <a:lnTo>
                    <a:pt x="137636" y="193834"/>
                  </a:lnTo>
                  <a:cubicBezTo>
                    <a:pt x="135731" y="194786"/>
                    <a:pt x="133826" y="195739"/>
                    <a:pt x="133826" y="195739"/>
                  </a:cubicBezTo>
                  <a:cubicBezTo>
                    <a:pt x="133826" y="195739"/>
                    <a:pt x="132874" y="196691"/>
                    <a:pt x="132874" y="196691"/>
                  </a:cubicBezTo>
                  <a:cubicBezTo>
                    <a:pt x="132874" y="197644"/>
                    <a:pt x="132874" y="197644"/>
                    <a:pt x="132874" y="197644"/>
                  </a:cubicBezTo>
                  <a:cubicBezTo>
                    <a:pt x="132874" y="198596"/>
                    <a:pt x="133826" y="199549"/>
                    <a:pt x="134779" y="200501"/>
                  </a:cubicBezTo>
                  <a:lnTo>
                    <a:pt x="130016" y="204311"/>
                  </a:lnTo>
                  <a:cubicBezTo>
                    <a:pt x="129064" y="203359"/>
                    <a:pt x="127159" y="201454"/>
                    <a:pt x="126206" y="199549"/>
                  </a:cubicBezTo>
                  <a:cubicBezTo>
                    <a:pt x="125254" y="198596"/>
                    <a:pt x="125254" y="196691"/>
                    <a:pt x="125254" y="195739"/>
                  </a:cubicBezTo>
                  <a:cubicBezTo>
                    <a:pt x="125254" y="194786"/>
                    <a:pt x="125254" y="193834"/>
                    <a:pt x="126206" y="192881"/>
                  </a:cubicBezTo>
                  <a:cubicBezTo>
                    <a:pt x="127159" y="191929"/>
                    <a:pt x="127159" y="190976"/>
                    <a:pt x="128111" y="190024"/>
                  </a:cubicBezTo>
                  <a:cubicBezTo>
                    <a:pt x="129064" y="189071"/>
                    <a:pt x="130969" y="188119"/>
                    <a:pt x="132874" y="187166"/>
                  </a:cubicBezTo>
                  <a:lnTo>
                    <a:pt x="144304" y="180499"/>
                  </a:lnTo>
                  <a:lnTo>
                    <a:pt x="142399" y="177641"/>
                  </a:lnTo>
                  <a:lnTo>
                    <a:pt x="148114" y="174784"/>
                  </a:lnTo>
                  <a:lnTo>
                    <a:pt x="150019" y="177641"/>
                  </a:lnTo>
                  <a:lnTo>
                    <a:pt x="155734" y="174784"/>
                  </a:lnTo>
                  <a:lnTo>
                    <a:pt x="163354" y="179546"/>
                  </a:lnTo>
                  <a:lnTo>
                    <a:pt x="153829" y="184309"/>
                  </a:lnTo>
                  <a:lnTo>
                    <a:pt x="156686" y="190024"/>
                  </a:lnTo>
                  <a:close/>
                  <a:moveTo>
                    <a:pt x="139541" y="223361"/>
                  </a:moveTo>
                  <a:lnTo>
                    <a:pt x="176689" y="206216"/>
                  </a:lnTo>
                  <a:lnTo>
                    <a:pt x="188119" y="231934"/>
                  </a:lnTo>
                  <a:lnTo>
                    <a:pt x="181451" y="234791"/>
                  </a:lnTo>
                  <a:lnTo>
                    <a:pt x="172879" y="216694"/>
                  </a:lnTo>
                  <a:lnTo>
                    <a:pt x="164306" y="220504"/>
                  </a:lnTo>
                  <a:lnTo>
                    <a:pt x="170974" y="236696"/>
                  </a:lnTo>
                  <a:lnTo>
                    <a:pt x="164306" y="239554"/>
                  </a:lnTo>
                  <a:lnTo>
                    <a:pt x="157639" y="223361"/>
                  </a:lnTo>
                  <a:lnTo>
                    <a:pt x="141446" y="230981"/>
                  </a:lnTo>
                  <a:lnTo>
                    <a:pt x="139541" y="223361"/>
                  </a:lnTo>
                  <a:close/>
                  <a:moveTo>
                    <a:pt x="160496" y="274796"/>
                  </a:moveTo>
                  <a:lnTo>
                    <a:pt x="165259" y="272891"/>
                  </a:lnTo>
                  <a:cubicBezTo>
                    <a:pt x="163354" y="271939"/>
                    <a:pt x="161449" y="271939"/>
                    <a:pt x="160496" y="270034"/>
                  </a:cubicBezTo>
                  <a:cubicBezTo>
                    <a:pt x="159544" y="269081"/>
                    <a:pt x="157639" y="267176"/>
                    <a:pt x="157639" y="265271"/>
                  </a:cubicBezTo>
                  <a:cubicBezTo>
                    <a:pt x="156686" y="263366"/>
                    <a:pt x="156686" y="261461"/>
                    <a:pt x="156686" y="259556"/>
                  </a:cubicBezTo>
                  <a:cubicBezTo>
                    <a:pt x="156686" y="257651"/>
                    <a:pt x="157639" y="256699"/>
                    <a:pt x="158591" y="254794"/>
                  </a:cubicBezTo>
                  <a:cubicBezTo>
                    <a:pt x="159544" y="253841"/>
                    <a:pt x="161449" y="252889"/>
                    <a:pt x="164306" y="251936"/>
                  </a:cubicBezTo>
                  <a:lnTo>
                    <a:pt x="182404" y="245269"/>
                  </a:lnTo>
                  <a:lnTo>
                    <a:pt x="185261" y="252889"/>
                  </a:lnTo>
                  <a:lnTo>
                    <a:pt x="172879" y="257651"/>
                  </a:lnTo>
                  <a:cubicBezTo>
                    <a:pt x="169069" y="259556"/>
                    <a:pt x="166211" y="260509"/>
                    <a:pt x="166211" y="260509"/>
                  </a:cubicBezTo>
                  <a:cubicBezTo>
                    <a:pt x="165259" y="261461"/>
                    <a:pt x="165259" y="261461"/>
                    <a:pt x="165259" y="262414"/>
                  </a:cubicBezTo>
                  <a:cubicBezTo>
                    <a:pt x="165259" y="263366"/>
                    <a:pt x="165259" y="264319"/>
                    <a:pt x="165259" y="265271"/>
                  </a:cubicBezTo>
                  <a:cubicBezTo>
                    <a:pt x="165259" y="266224"/>
                    <a:pt x="166211" y="267176"/>
                    <a:pt x="167164" y="268129"/>
                  </a:cubicBezTo>
                  <a:cubicBezTo>
                    <a:pt x="168116" y="269081"/>
                    <a:pt x="169069" y="269081"/>
                    <a:pt x="170974" y="269081"/>
                  </a:cubicBezTo>
                  <a:cubicBezTo>
                    <a:pt x="171926" y="269081"/>
                    <a:pt x="174784" y="268129"/>
                    <a:pt x="178594" y="267176"/>
                  </a:cubicBezTo>
                  <a:lnTo>
                    <a:pt x="190024" y="262414"/>
                  </a:lnTo>
                  <a:lnTo>
                    <a:pt x="192881" y="270034"/>
                  </a:lnTo>
                  <a:lnTo>
                    <a:pt x="165259" y="280511"/>
                  </a:lnTo>
                  <a:lnTo>
                    <a:pt x="160496" y="274796"/>
                  </a:lnTo>
                  <a:close/>
                  <a:moveTo>
                    <a:pt x="173831" y="314801"/>
                  </a:moveTo>
                  <a:lnTo>
                    <a:pt x="170974" y="307181"/>
                  </a:lnTo>
                  <a:lnTo>
                    <a:pt x="185261" y="302419"/>
                  </a:lnTo>
                  <a:cubicBezTo>
                    <a:pt x="188119" y="301466"/>
                    <a:pt x="190024" y="300514"/>
                    <a:pt x="190976" y="299561"/>
                  </a:cubicBezTo>
                  <a:cubicBezTo>
                    <a:pt x="191929" y="298609"/>
                    <a:pt x="191929" y="298609"/>
                    <a:pt x="192881" y="297656"/>
                  </a:cubicBezTo>
                  <a:cubicBezTo>
                    <a:pt x="192881" y="296704"/>
                    <a:pt x="192881" y="295751"/>
                    <a:pt x="192881" y="294799"/>
                  </a:cubicBezTo>
                  <a:cubicBezTo>
                    <a:pt x="192881" y="293846"/>
                    <a:pt x="191929" y="291941"/>
                    <a:pt x="190976" y="291941"/>
                  </a:cubicBezTo>
                  <a:cubicBezTo>
                    <a:pt x="190024" y="291941"/>
                    <a:pt x="189071" y="290989"/>
                    <a:pt x="187166" y="290989"/>
                  </a:cubicBezTo>
                  <a:cubicBezTo>
                    <a:pt x="186214" y="290989"/>
                    <a:pt x="183356" y="290989"/>
                    <a:pt x="180499" y="291941"/>
                  </a:cubicBezTo>
                  <a:lnTo>
                    <a:pt x="167164" y="296704"/>
                  </a:lnTo>
                  <a:lnTo>
                    <a:pt x="164306" y="289084"/>
                  </a:lnTo>
                  <a:lnTo>
                    <a:pt x="192881" y="279559"/>
                  </a:lnTo>
                  <a:lnTo>
                    <a:pt x="194786" y="286226"/>
                  </a:lnTo>
                  <a:lnTo>
                    <a:pt x="190976" y="287179"/>
                  </a:lnTo>
                  <a:cubicBezTo>
                    <a:pt x="194786" y="288131"/>
                    <a:pt x="197644" y="290989"/>
                    <a:pt x="198596" y="294799"/>
                  </a:cubicBezTo>
                  <a:cubicBezTo>
                    <a:pt x="199549" y="296704"/>
                    <a:pt x="199549" y="297656"/>
                    <a:pt x="199549" y="299561"/>
                  </a:cubicBezTo>
                  <a:cubicBezTo>
                    <a:pt x="199549" y="301466"/>
                    <a:pt x="198596" y="302419"/>
                    <a:pt x="198596" y="303371"/>
                  </a:cubicBezTo>
                  <a:cubicBezTo>
                    <a:pt x="197644" y="304324"/>
                    <a:pt x="196691" y="305276"/>
                    <a:pt x="195739" y="306229"/>
                  </a:cubicBezTo>
                  <a:cubicBezTo>
                    <a:pt x="194786" y="307181"/>
                    <a:pt x="192881" y="307181"/>
                    <a:pt x="190976" y="308134"/>
                  </a:cubicBezTo>
                  <a:lnTo>
                    <a:pt x="173831" y="314801"/>
                  </a:lnTo>
                  <a:close/>
                  <a:moveTo>
                    <a:pt x="182404" y="349091"/>
                  </a:moveTo>
                  <a:lnTo>
                    <a:pt x="180499" y="342424"/>
                  </a:lnTo>
                  <a:lnTo>
                    <a:pt x="184309" y="341471"/>
                  </a:lnTo>
                  <a:cubicBezTo>
                    <a:pt x="182404" y="340519"/>
                    <a:pt x="180499" y="339566"/>
                    <a:pt x="179546" y="338614"/>
                  </a:cubicBezTo>
                  <a:cubicBezTo>
                    <a:pt x="178594" y="337661"/>
                    <a:pt x="177641" y="335756"/>
                    <a:pt x="176689" y="333851"/>
                  </a:cubicBezTo>
                  <a:cubicBezTo>
                    <a:pt x="175736" y="330994"/>
                    <a:pt x="176689" y="327184"/>
                    <a:pt x="178594" y="324326"/>
                  </a:cubicBezTo>
                  <a:cubicBezTo>
                    <a:pt x="180499" y="321469"/>
                    <a:pt x="184309" y="319564"/>
                    <a:pt x="189071" y="317659"/>
                  </a:cubicBezTo>
                  <a:cubicBezTo>
                    <a:pt x="193834" y="316706"/>
                    <a:pt x="197644" y="316706"/>
                    <a:pt x="201454" y="318611"/>
                  </a:cubicBezTo>
                  <a:cubicBezTo>
                    <a:pt x="204311" y="320516"/>
                    <a:pt x="206216" y="323374"/>
                    <a:pt x="207169" y="326231"/>
                  </a:cubicBezTo>
                  <a:cubicBezTo>
                    <a:pt x="208121" y="329089"/>
                    <a:pt x="207169" y="332899"/>
                    <a:pt x="205264" y="335756"/>
                  </a:cubicBezTo>
                  <a:lnTo>
                    <a:pt x="219551" y="331946"/>
                  </a:lnTo>
                  <a:lnTo>
                    <a:pt x="221456" y="339566"/>
                  </a:lnTo>
                  <a:lnTo>
                    <a:pt x="182404" y="349091"/>
                  </a:lnTo>
                  <a:close/>
                  <a:moveTo>
                    <a:pt x="192881" y="325279"/>
                  </a:moveTo>
                  <a:cubicBezTo>
                    <a:pt x="190024" y="326231"/>
                    <a:pt x="188119" y="327184"/>
                    <a:pt x="186214" y="328136"/>
                  </a:cubicBezTo>
                  <a:cubicBezTo>
                    <a:pt x="184309" y="330041"/>
                    <a:pt x="183356" y="331946"/>
                    <a:pt x="184309" y="333851"/>
                  </a:cubicBezTo>
                  <a:cubicBezTo>
                    <a:pt x="185261" y="335756"/>
                    <a:pt x="186214" y="336709"/>
                    <a:pt x="188119" y="337661"/>
                  </a:cubicBezTo>
                  <a:cubicBezTo>
                    <a:pt x="190024" y="338614"/>
                    <a:pt x="191929" y="338614"/>
                    <a:pt x="194786" y="337661"/>
                  </a:cubicBezTo>
                  <a:cubicBezTo>
                    <a:pt x="197644" y="336709"/>
                    <a:pt x="200501" y="335756"/>
                    <a:pt x="201454" y="333851"/>
                  </a:cubicBezTo>
                  <a:cubicBezTo>
                    <a:pt x="202406" y="332899"/>
                    <a:pt x="202406" y="330994"/>
                    <a:pt x="202406" y="329089"/>
                  </a:cubicBezTo>
                  <a:cubicBezTo>
                    <a:pt x="201454" y="327184"/>
                    <a:pt x="200501" y="326231"/>
                    <a:pt x="199549" y="325279"/>
                  </a:cubicBezTo>
                  <a:cubicBezTo>
                    <a:pt x="197644" y="324326"/>
                    <a:pt x="195739" y="324326"/>
                    <a:pt x="192881" y="325279"/>
                  </a:cubicBezTo>
                  <a:close/>
                </a:path>
              </a:pathLst>
            </a:custGeom>
            <a:solidFill>
              <a:srgbClr val="245A69"/>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61" name="Freeform: Shape 2404">
              <a:extLst>
                <a:ext uri="{FF2B5EF4-FFF2-40B4-BE49-F238E27FC236}">
                  <a16:creationId xmlns:a16="http://schemas.microsoft.com/office/drawing/2014/main" id="{50DC9A3E-7E5A-1845-8810-406D5067BFDF}"/>
                </a:ext>
              </a:extLst>
            </p:cNvPr>
            <p:cNvSpPr>
              <a:spLocks/>
            </p:cNvSpPr>
            <p:nvPr/>
          </p:nvSpPr>
          <p:spPr bwMode="auto">
            <a:xfrm>
              <a:off x="6656388" y="2263775"/>
              <a:ext cx="484187" cy="428625"/>
            </a:xfrm>
            <a:custGeom>
              <a:avLst/>
              <a:gdLst>
                <a:gd name="T0" fmla="*/ 37624 w 161925"/>
                <a:gd name="T1" fmla="*/ 14764 h 142875"/>
                <a:gd name="T2" fmla="*/ 45244 w 161925"/>
                <a:gd name="T3" fmla="*/ 25241 h 142875"/>
                <a:gd name="T4" fmla="*/ 40481 w 161925"/>
                <a:gd name="T5" fmla="*/ 39529 h 142875"/>
                <a:gd name="T6" fmla="*/ 29051 w 161925"/>
                <a:gd name="T7" fmla="*/ 47149 h 142875"/>
                <a:gd name="T8" fmla="*/ 17621 w 161925"/>
                <a:gd name="T9" fmla="*/ 43339 h 142875"/>
                <a:gd name="T10" fmla="*/ 27146 w 161925"/>
                <a:gd name="T11" fmla="*/ 7144 h 142875"/>
                <a:gd name="T12" fmla="*/ 15716 w 161925"/>
                <a:gd name="T13" fmla="*/ 33814 h 142875"/>
                <a:gd name="T14" fmla="*/ 24289 w 161925"/>
                <a:gd name="T15" fmla="*/ 38576 h 142875"/>
                <a:gd name="T16" fmla="*/ 30956 w 161925"/>
                <a:gd name="T17" fmla="*/ 37624 h 142875"/>
                <a:gd name="T18" fmla="*/ 38576 w 161925"/>
                <a:gd name="T19" fmla="*/ 28099 h 142875"/>
                <a:gd name="T20" fmla="*/ 36671 w 161925"/>
                <a:gd name="T21" fmla="*/ 21431 h 142875"/>
                <a:gd name="T22" fmla="*/ 29051 w 161925"/>
                <a:gd name="T23" fmla="*/ 15716 h 142875"/>
                <a:gd name="T24" fmla="*/ 45244 w 161925"/>
                <a:gd name="T25" fmla="*/ 39529 h 142875"/>
                <a:gd name="T26" fmla="*/ 58579 w 161925"/>
                <a:gd name="T27" fmla="*/ 41434 h 142875"/>
                <a:gd name="T28" fmla="*/ 60484 w 161925"/>
                <a:gd name="T29" fmla="*/ 59531 h 142875"/>
                <a:gd name="T30" fmla="*/ 42386 w 161925"/>
                <a:gd name="T31" fmla="*/ 61436 h 142875"/>
                <a:gd name="T32" fmla="*/ 37624 w 161925"/>
                <a:gd name="T33" fmla="*/ 49054 h 142875"/>
                <a:gd name="T34" fmla="*/ 46196 w 161925"/>
                <a:gd name="T35" fmla="*/ 47149 h 142875"/>
                <a:gd name="T36" fmla="*/ 46196 w 161925"/>
                <a:gd name="T37" fmla="*/ 56674 h 142875"/>
                <a:gd name="T38" fmla="*/ 55721 w 161925"/>
                <a:gd name="T39" fmla="*/ 54769 h 142875"/>
                <a:gd name="T40" fmla="*/ 55721 w 161925"/>
                <a:gd name="T41" fmla="*/ 45244 h 142875"/>
                <a:gd name="T42" fmla="*/ 46196 w 161925"/>
                <a:gd name="T43" fmla="*/ 47149 h 142875"/>
                <a:gd name="T44" fmla="*/ 69056 w 161925"/>
                <a:gd name="T45" fmla="*/ 81439 h 142875"/>
                <a:gd name="T46" fmla="*/ 79534 w 161925"/>
                <a:gd name="T47" fmla="*/ 66199 h 142875"/>
                <a:gd name="T48" fmla="*/ 78581 w 161925"/>
                <a:gd name="T49" fmla="*/ 62389 h 142875"/>
                <a:gd name="T50" fmla="*/ 72866 w 161925"/>
                <a:gd name="T51" fmla="*/ 62389 h 142875"/>
                <a:gd name="T52" fmla="*/ 62389 w 161925"/>
                <a:gd name="T53" fmla="*/ 74771 h 142875"/>
                <a:gd name="T54" fmla="*/ 72866 w 161925"/>
                <a:gd name="T55" fmla="*/ 50959 h 142875"/>
                <a:gd name="T56" fmla="*/ 75724 w 161925"/>
                <a:gd name="T57" fmla="*/ 57626 h 142875"/>
                <a:gd name="T58" fmla="*/ 87154 w 161925"/>
                <a:gd name="T59" fmla="*/ 62389 h 142875"/>
                <a:gd name="T60" fmla="*/ 87154 w 161925"/>
                <a:gd name="T61" fmla="*/ 68104 h 142875"/>
                <a:gd name="T62" fmla="*/ 73819 w 161925"/>
                <a:gd name="T63" fmla="*/ 85249 h 142875"/>
                <a:gd name="T64" fmla="*/ 90011 w 161925"/>
                <a:gd name="T65" fmla="*/ 73819 h 142875"/>
                <a:gd name="T66" fmla="*/ 102394 w 161925"/>
                <a:gd name="T67" fmla="*/ 75724 h 142875"/>
                <a:gd name="T68" fmla="*/ 104299 w 161925"/>
                <a:gd name="T69" fmla="*/ 93821 h 142875"/>
                <a:gd name="T70" fmla="*/ 86201 w 161925"/>
                <a:gd name="T71" fmla="*/ 95726 h 142875"/>
                <a:gd name="T72" fmla="*/ 81439 w 161925"/>
                <a:gd name="T73" fmla="*/ 83344 h 142875"/>
                <a:gd name="T74" fmla="*/ 89059 w 161925"/>
                <a:gd name="T75" fmla="*/ 82391 h 142875"/>
                <a:gd name="T76" fmla="*/ 89059 w 161925"/>
                <a:gd name="T77" fmla="*/ 92869 h 142875"/>
                <a:gd name="T78" fmla="*/ 98584 w 161925"/>
                <a:gd name="T79" fmla="*/ 90964 h 142875"/>
                <a:gd name="T80" fmla="*/ 98584 w 161925"/>
                <a:gd name="T81" fmla="*/ 80486 h 142875"/>
                <a:gd name="T82" fmla="*/ 89059 w 161925"/>
                <a:gd name="T83" fmla="*/ 82391 h 142875"/>
                <a:gd name="T84" fmla="*/ 98584 w 161925"/>
                <a:gd name="T85" fmla="*/ 107156 h 142875"/>
                <a:gd name="T86" fmla="*/ 119539 w 161925"/>
                <a:gd name="T87" fmla="*/ 92869 h 142875"/>
                <a:gd name="T88" fmla="*/ 121444 w 161925"/>
                <a:gd name="T89" fmla="*/ 94774 h 142875"/>
                <a:gd name="T90" fmla="*/ 127159 w 161925"/>
                <a:gd name="T91" fmla="*/ 99536 h 142875"/>
                <a:gd name="T92" fmla="*/ 119539 w 161925"/>
                <a:gd name="T93" fmla="*/ 99536 h 142875"/>
                <a:gd name="T94" fmla="*/ 114776 w 161925"/>
                <a:gd name="T95" fmla="*/ 99536 h 142875"/>
                <a:gd name="T96" fmla="*/ 103346 w 161925"/>
                <a:gd name="T97" fmla="*/ 111919 h 142875"/>
                <a:gd name="T98" fmla="*/ 126206 w 161925"/>
                <a:gd name="T99" fmla="*/ 131921 h 142875"/>
                <a:gd name="T100" fmla="*/ 133826 w 161925"/>
                <a:gd name="T101" fmla="*/ 111919 h 142875"/>
                <a:gd name="T102" fmla="*/ 144304 w 161925"/>
                <a:gd name="T103" fmla="*/ 108109 h 142875"/>
                <a:gd name="T104" fmla="*/ 154781 w 161925"/>
                <a:gd name="T105" fmla="*/ 110966 h 142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925" h="142875">
                  <a:moveTo>
                    <a:pt x="27146" y="7144"/>
                  </a:moveTo>
                  <a:lnTo>
                    <a:pt x="37624" y="14764"/>
                  </a:lnTo>
                  <a:cubicBezTo>
                    <a:pt x="40481" y="16669"/>
                    <a:pt x="41434" y="17621"/>
                    <a:pt x="42386" y="19526"/>
                  </a:cubicBezTo>
                  <a:cubicBezTo>
                    <a:pt x="43339" y="21431"/>
                    <a:pt x="44291" y="23336"/>
                    <a:pt x="45244" y="25241"/>
                  </a:cubicBezTo>
                  <a:cubicBezTo>
                    <a:pt x="45244" y="27146"/>
                    <a:pt x="45244" y="29051"/>
                    <a:pt x="44291" y="31909"/>
                  </a:cubicBezTo>
                  <a:cubicBezTo>
                    <a:pt x="43339" y="33814"/>
                    <a:pt x="42386" y="36671"/>
                    <a:pt x="40481" y="39529"/>
                  </a:cubicBezTo>
                  <a:cubicBezTo>
                    <a:pt x="38576" y="41434"/>
                    <a:pt x="37624" y="43339"/>
                    <a:pt x="35719" y="44291"/>
                  </a:cubicBezTo>
                  <a:cubicBezTo>
                    <a:pt x="33814" y="46196"/>
                    <a:pt x="30956" y="47149"/>
                    <a:pt x="29051" y="47149"/>
                  </a:cubicBezTo>
                  <a:cubicBezTo>
                    <a:pt x="27146" y="47149"/>
                    <a:pt x="26194" y="47149"/>
                    <a:pt x="23336" y="46196"/>
                  </a:cubicBezTo>
                  <a:cubicBezTo>
                    <a:pt x="21431" y="45244"/>
                    <a:pt x="20479" y="44291"/>
                    <a:pt x="17621" y="43339"/>
                  </a:cubicBezTo>
                  <a:lnTo>
                    <a:pt x="7144" y="35719"/>
                  </a:lnTo>
                  <a:lnTo>
                    <a:pt x="27146" y="7144"/>
                  </a:lnTo>
                  <a:close/>
                  <a:moveTo>
                    <a:pt x="29051" y="15716"/>
                  </a:moveTo>
                  <a:lnTo>
                    <a:pt x="15716" y="33814"/>
                  </a:lnTo>
                  <a:lnTo>
                    <a:pt x="20479" y="36671"/>
                  </a:lnTo>
                  <a:cubicBezTo>
                    <a:pt x="22384" y="37624"/>
                    <a:pt x="23336" y="38576"/>
                    <a:pt x="24289" y="38576"/>
                  </a:cubicBezTo>
                  <a:cubicBezTo>
                    <a:pt x="25241" y="38576"/>
                    <a:pt x="26194" y="39529"/>
                    <a:pt x="27146" y="39529"/>
                  </a:cubicBezTo>
                  <a:cubicBezTo>
                    <a:pt x="28099" y="39529"/>
                    <a:pt x="29051" y="38576"/>
                    <a:pt x="30956" y="37624"/>
                  </a:cubicBezTo>
                  <a:cubicBezTo>
                    <a:pt x="31909" y="36671"/>
                    <a:pt x="33814" y="34766"/>
                    <a:pt x="35719" y="32861"/>
                  </a:cubicBezTo>
                  <a:cubicBezTo>
                    <a:pt x="36671" y="30956"/>
                    <a:pt x="38576" y="29051"/>
                    <a:pt x="38576" y="28099"/>
                  </a:cubicBezTo>
                  <a:cubicBezTo>
                    <a:pt x="39529" y="27146"/>
                    <a:pt x="39529" y="25241"/>
                    <a:pt x="38576" y="24289"/>
                  </a:cubicBezTo>
                  <a:cubicBezTo>
                    <a:pt x="38576" y="23336"/>
                    <a:pt x="37624" y="21431"/>
                    <a:pt x="36671" y="21431"/>
                  </a:cubicBezTo>
                  <a:cubicBezTo>
                    <a:pt x="35719" y="20479"/>
                    <a:pt x="34766" y="19526"/>
                    <a:pt x="31909" y="17621"/>
                  </a:cubicBezTo>
                  <a:lnTo>
                    <a:pt x="29051" y="15716"/>
                  </a:lnTo>
                  <a:close/>
                  <a:moveTo>
                    <a:pt x="40481" y="43339"/>
                  </a:moveTo>
                  <a:cubicBezTo>
                    <a:pt x="41434" y="41434"/>
                    <a:pt x="43339" y="40481"/>
                    <a:pt x="45244" y="39529"/>
                  </a:cubicBezTo>
                  <a:cubicBezTo>
                    <a:pt x="47149" y="38576"/>
                    <a:pt x="50006" y="38576"/>
                    <a:pt x="51911" y="38576"/>
                  </a:cubicBezTo>
                  <a:cubicBezTo>
                    <a:pt x="53816" y="38576"/>
                    <a:pt x="56674" y="39529"/>
                    <a:pt x="58579" y="41434"/>
                  </a:cubicBezTo>
                  <a:cubicBezTo>
                    <a:pt x="61436" y="44291"/>
                    <a:pt x="63341" y="46196"/>
                    <a:pt x="63341" y="50006"/>
                  </a:cubicBezTo>
                  <a:cubicBezTo>
                    <a:pt x="64294" y="52864"/>
                    <a:pt x="62389" y="56674"/>
                    <a:pt x="60484" y="59531"/>
                  </a:cubicBezTo>
                  <a:cubicBezTo>
                    <a:pt x="57626" y="62389"/>
                    <a:pt x="55721" y="64294"/>
                    <a:pt x="51911" y="64294"/>
                  </a:cubicBezTo>
                  <a:cubicBezTo>
                    <a:pt x="48101" y="64294"/>
                    <a:pt x="45244" y="63341"/>
                    <a:pt x="42386" y="61436"/>
                  </a:cubicBezTo>
                  <a:cubicBezTo>
                    <a:pt x="40481" y="59531"/>
                    <a:pt x="39529" y="58579"/>
                    <a:pt x="38576" y="55721"/>
                  </a:cubicBezTo>
                  <a:cubicBezTo>
                    <a:pt x="37624" y="53816"/>
                    <a:pt x="37624" y="51911"/>
                    <a:pt x="37624" y="49054"/>
                  </a:cubicBezTo>
                  <a:cubicBezTo>
                    <a:pt x="37624" y="47149"/>
                    <a:pt x="38576" y="45244"/>
                    <a:pt x="40481" y="43339"/>
                  </a:cubicBezTo>
                  <a:close/>
                  <a:moveTo>
                    <a:pt x="46196" y="47149"/>
                  </a:moveTo>
                  <a:cubicBezTo>
                    <a:pt x="44291" y="49054"/>
                    <a:pt x="44291" y="50959"/>
                    <a:pt x="44291" y="52864"/>
                  </a:cubicBezTo>
                  <a:cubicBezTo>
                    <a:pt x="44291" y="54769"/>
                    <a:pt x="45244" y="55721"/>
                    <a:pt x="46196" y="56674"/>
                  </a:cubicBezTo>
                  <a:cubicBezTo>
                    <a:pt x="47149" y="57626"/>
                    <a:pt x="49054" y="57626"/>
                    <a:pt x="50959" y="57626"/>
                  </a:cubicBezTo>
                  <a:cubicBezTo>
                    <a:pt x="52864" y="57626"/>
                    <a:pt x="54769" y="56674"/>
                    <a:pt x="55721" y="54769"/>
                  </a:cubicBezTo>
                  <a:cubicBezTo>
                    <a:pt x="57626" y="52864"/>
                    <a:pt x="57626" y="50959"/>
                    <a:pt x="57626" y="49054"/>
                  </a:cubicBezTo>
                  <a:cubicBezTo>
                    <a:pt x="57626" y="47149"/>
                    <a:pt x="56674" y="46196"/>
                    <a:pt x="55721" y="45244"/>
                  </a:cubicBezTo>
                  <a:cubicBezTo>
                    <a:pt x="54769" y="44291"/>
                    <a:pt x="52864" y="44291"/>
                    <a:pt x="50959" y="44291"/>
                  </a:cubicBezTo>
                  <a:cubicBezTo>
                    <a:pt x="49054" y="44291"/>
                    <a:pt x="47149" y="45244"/>
                    <a:pt x="46196" y="47149"/>
                  </a:cubicBezTo>
                  <a:close/>
                  <a:moveTo>
                    <a:pt x="73819" y="85249"/>
                  </a:moveTo>
                  <a:lnTo>
                    <a:pt x="69056" y="81439"/>
                  </a:lnTo>
                  <a:lnTo>
                    <a:pt x="76676" y="70961"/>
                  </a:lnTo>
                  <a:cubicBezTo>
                    <a:pt x="78581" y="69056"/>
                    <a:pt x="79534" y="67151"/>
                    <a:pt x="79534" y="66199"/>
                  </a:cubicBezTo>
                  <a:cubicBezTo>
                    <a:pt x="79534" y="65246"/>
                    <a:pt x="79534" y="65246"/>
                    <a:pt x="79534" y="64294"/>
                  </a:cubicBezTo>
                  <a:cubicBezTo>
                    <a:pt x="79534" y="63341"/>
                    <a:pt x="78581" y="63341"/>
                    <a:pt x="78581" y="62389"/>
                  </a:cubicBezTo>
                  <a:cubicBezTo>
                    <a:pt x="77629" y="61436"/>
                    <a:pt x="76676" y="61436"/>
                    <a:pt x="75724" y="61436"/>
                  </a:cubicBezTo>
                  <a:cubicBezTo>
                    <a:pt x="74771" y="61436"/>
                    <a:pt x="73819" y="61436"/>
                    <a:pt x="72866" y="62389"/>
                  </a:cubicBezTo>
                  <a:cubicBezTo>
                    <a:pt x="71914" y="63341"/>
                    <a:pt x="70961" y="64294"/>
                    <a:pt x="69056" y="66199"/>
                  </a:cubicBezTo>
                  <a:lnTo>
                    <a:pt x="62389" y="74771"/>
                  </a:lnTo>
                  <a:lnTo>
                    <a:pt x="57626" y="70961"/>
                  </a:lnTo>
                  <a:lnTo>
                    <a:pt x="72866" y="50959"/>
                  </a:lnTo>
                  <a:lnTo>
                    <a:pt x="77629" y="54769"/>
                  </a:lnTo>
                  <a:lnTo>
                    <a:pt x="75724" y="57626"/>
                  </a:lnTo>
                  <a:cubicBezTo>
                    <a:pt x="79534" y="56674"/>
                    <a:pt x="82391" y="57626"/>
                    <a:pt x="84296" y="59531"/>
                  </a:cubicBezTo>
                  <a:cubicBezTo>
                    <a:pt x="85249" y="60484"/>
                    <a:pt x="86201" y="61436"/>
                    <a:pt x="87154" y="62389"/>
                  </a:cubicBezTo>
                  <a:cubicBezTo>
                    <a:pt x="88106" y="63341"/>
                    <a:pt x="88106" y="64294"/>
                    <a:pt x="88106" y="65246"/>
                  </a:cubicBezTo>
                  <a:cubicBezTo>
                    <a:pt x="88106" y="66199"/>
                    <a:pt x="88106" y="67151"/>
                    <a:pt x="87154" y="68104"/>
                  </a:cubicBezTo>
                  <a:cubicBezTo>
                    <a:pt x="86201" y="69056"/>
                    <a:pt x="86201" y="70009"/>
                    <a:pt x="84296" y="71914"/>
                  </a:cubicBezTo>
                  <a:lnTo>
                    <a:pt x="73819" y="85249"/>
                  </a:lnTo>
                  <a:close/>
                  <a:moveTo>
                    <a:pt x="84296" y="77629"/>
                  </a:moveTo>
                  <a:cubicBezTo>
                    <a:pt x="85249" y="75724"/>
                    <a:pt x="87154" y="74771"/>
                    <a:pt x="90011" y="73819"/>
                  </a:cubicBezTo>
                  <a:cubicBezTo>
                    <a:pt x="91916" y="72866"/>
                    <a:pt x="93821" y="72866"/>
                    <a:pt x="96679" y="72866"/>
                  </a:cubicBezTo>
                  <a:cubicBezTo>
                    <a:pt x="98584" y="72866"/>
                    <a:pt x="100489" y="73819"/>
                    <a:pt x="102394" y="75724"/>
                  </a:cubicBezTo>
                  <a:cubicBezTo>
                    <a:pt x="105251" y="78581"/>
                    <a:pt x="107156" y="80486"/>
                    <a:pt x="107156" y="84296"/>
                  </a:cubicBezTo>
                  <a:cubicBezTo>
                    <a:pt x="107156" y="87154"/>
                    <a:pt x="106204" y="90964"/>
                    <a:pt x="104299" y="93821"/>
                  </a:cubicBezTo>
                  <a:cubicBezTo>
                    <a:pt x="101441" y="96679"/>
                    <a:pt x="98584" y="98584"/>
                    <a:pt x="95726" y="98584"/>
                  </a:cubicBezTo>
                  <a:cubicBezTo>
                    <a:pt x="92869" y="99536"/>
                    <a:pt x="89059" y="97631"/>
                    <a:pt x="86201" y="95726"/>
                  </a:cubicBezTo>
                  <a:cubicBezTo>
                    <a:pt x="84296" y="94774"/>
                    <a:pt x="83344" y="92869"/>
                    <a:pt x="82391" y="90011"/>
                  </a:cubicBezTo>
                  <a:cubicBezTo>
                    <a:pt x="81439" y="88106"/>
                    <a:pt x="81439" y="86201"/>
                    <a:pt x="81439" y="83344"/>
                  </a:cubicBezTo>
                  <a:cubicBezTo>
                    <a:pt x="81439" y="82391"/>
                    <a:pt x="82391" y="80486"/>
                    <a:pt x="84296" y="77629"/>
                  </a:cubicBezTo>
                  <a:close/>
                  <a:moveTo>
                    <a:pt x="89059" y="82391"/>
                  </a:moveTo>
                  <a:cubicBezTo>
                    <a:pt x="87154" y="84296"/>
                    <a:pt x="87154" y="86201"/>
                    <a:pt x="87154" y="88106"/>
                  </a:cubicBezTo>
                  <a:cubicBezTo>
                    <a:pt x="87154" y="90011"/>
                    <a:pt x="88106" y="90964"/>
                    <a:pt x="89059" y="92869"/>
                  </a:cubicBezTo>
                  <a:cubicBezTo>
                    <a:pt x="90011" y="93821"/>
                    <a:pt x="91916" y="94774"/>
                    <a:pt x="93821" y="93821"/>
                  </a:cubicBezTo>
                  <a:cubicBezTo>
                    <a:pt x="95726" y="93821"/>
                    <a:pt x="97631" y="92869"/>
                    <a:pt x="98584" y="90964"/>
                  </a:cubicBezTo>
                  <a:cubicBezTo>
                    <a:pt x="99536" y="89059"/>
                    <a:pt x="100489" y="87154"/>
                    <a:pt x="100489" y="85249"/>
                  </a:cubicBezTo>
                  <a:cubicBezTo>
                    <a:pt x="100489" y="83344"/>
                    <a:pt x="99536" y="82391"/>
                    <a:pt x="98584" y="80486"/>
                  </a:cubicBezTo>
                  <a:cubicBezTo>
                    <a:pt x="97631" y="79534"/>
                    <a:pt x="95726" y="78581"/>
                    <a:pt x="93821" y="79534"/>
                  </a:cubicBezTo>
                  <a:cubicBezTo>
                    <a:pt x="92869" y="79534"/>
                    <a:pt x="90964" y="80486"/>
                    <a:pt x="89059" y="82391"/>
                  </a:cubicBezTo>
                  <a:close/>
                  <a:moveTo>
                    <a:pt x="103346" y="111919"/>
                  </a:moveTo>
                  <a:lnTo>
                    <a:pt x="98584" y="107156"/>
                  </a:lnTo>
                  <a:lnTo>
                    <a:pt x="114776" y="89059"/>
                  </a:lnTo>
                  <a:lnTo>
                    <a:pt x="119539" y="92869"/>
                  </a:lnTo>
                  <a:lnTo>
                    <a:pt x="116681" y="95726"/>
                  </a:lnTo>
                  <a:cubicBezTo>
                    <a:pt x="118586" y="94774"/>
                    <a:pt x="119539" y="94774"/>
                    <a:pt x="121444" y="94774"/>
                  </a:cubicBezTo>
                  <a:cubicBezTo>
                    <a:pt x="122396" y="94774"/>
                    <a:pt x="123349" y="95726"/>
                    <a:pt x="124301" y="95726"/>
                  </a:cubicBezTo>
                  <a:cubicBezTo>
                    <a:pt x="125254" y="96679"/>
                    <a:pt x="126206" y="97631"/>
                    <a:pt x="127159" y="99536"/>
                  </a:cubicBezTo>
                  <a:lnTo>
                    <a:pt x="121444" y="102394"/>
                  </a:lnTo>
                  <a:cubicBezTo>
                    <a:pt x="121444" y="101441"/>
                    <a:pt x="120491" y="99536"/>
                    <a:pt x="119539" y="99536"/>
                  </a:cubicBezTo>
                  <a:cubicBezTo>
                    <a:pt x="118586" y="98584"/>
                    <a:pt x="118586" y="98584"/>
                    <a:pt x="117634" y="98584"/>
                  </a:cubicBezTo>
                  <a:cubicBezTo>
                    <a:pt x="116681" y="98584"/>
                    <a:pt x="115729" y="98584"/>
                    <a:pt x="114776" y="99536"/>
                  </a:cubicBezTo>
                  <a:cubicBezTo>
                    <a:pt x="113824" y="100489"/>
                    <a:pt x="111919" y="102394"/>
                    <a:pt x="109061" y="105251"/>
                  </a:cubicBezTo>
                  <a:lnTo>
                    <a:pt x="103346" y="111919"/>
                  </a:lnTo>
                  <a:close/>
                  <a:moveTo>
                    <a:pt x="130969" y="136684"/>
                  </a:moveTo>
                  <a:lnTo>
                    <a:pt x="126206" y="131921"/>
                  </a:lnTo>
                  <a:lnTo>
                    <a:pt x="143351" y="113824"/>
                  </a:lnTo>
                  <a:cubicBezTo>
                    <a:pt x="140494" y="113824"/>
                    <a:pt x="136684" y="112871"/>
                    <a:pt x="133826" y="111919"/>
                  </a:cubicBezTo>
                  <a:lnTo>
                    <a:pt x="137636" y="107156"/>
                  </a:lnTo>
                  <a:cubicBezTo>
                    <a:pt x="139541" y="108109"/>
                    <a:pt x="141446" y="108109"/>
                    <a:pt x="144304" y="108109"/>
                  </a:cubicBezTo>
                  <a:cubicBezTo>
                    <a:pt x="147161" y="108109"/>
                    <a:pt x="149066" y="108109"/>
                    <a:pt x="150971" y="107156"/>
                  </a:cubicBezTo>
                  <a:lnTo>
                    <a:pt x="154781" y="110966"/>
                  </a:lnTo>
                  <a:lnTo>
                    <a:pt x="130969" y="136684"/>
                  </a:lnTo>
                  <a:close/>
                </a:path>
              </a:pathLst>
            </a:custGeom>
            <a:solidFill>
              <a:srgbClr val="245A69"/>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62" name="Freeform: Shape 2405">
              <a:extLst>
                <a:ext uri="{FF2B5EF4-FFF2-40B4-BE49-F238E27FC236}">
                  <a16:creationId xmlns:a16="http://schemas.microsoft.com/office/drawing/2014/main" id="{2895A094-B3EB-4C45-A5E9-54AC930D182E}"/>
                </a:ext>
              </a:extLst>
            </p:cNvPr>
            <p:cNvSpPr>
              <a:spLocks/>
            </p:cNvSpPr>
            <p:nvPr/>
          </p:nvSpPr>
          <p:spPr bwMode="auto">
            <a:xfrm>
              <a:off x="7531100" y="3167063"/>
              <a:ext cx="371475" cy="514350"/>
            </a:xfrm>
            <a:custGeom>
              <a:avLst/>
              <a:gdLst>
                <a:gd name="T0" fmla="*/ 42386 w 123825"/>
                <a:gd name="T1" fmla="*/ 17621 h 171450"/>
                <a:gd name="T2" fmla="*/ 45244 w 123825"/>
                <a:gd name="T3" fmla="*/ 29051 h 171450"/>
                <a:gd name="T4" fmla="*/ 36671 w 123825"/>
                <a:gd name="T5" fmla="*/ 40481 h 171450"/>
                <a:gd name="T6" fmla="*/ 23336 w 123825"/>
                <a:gd name="T7" fmla="*/ 44291 h 171450"/>
                <a:gd name="T8" fmla="*/ 14764 w 123825"/>
                <a:gd name="T9" fmla="*/ 36671 h 171450"/>
                <a:gd name="T10" fmla="*/ 35719 w 123825"/>
                <a:gd name="T11" fmla="*/ 7144 h 171450"/>
                <a:gd name="T12" fmla="*/ 15716 w 123825"/>
                <a:gd name="T13" fmla="*/ 29051 h 171450"/>
                <a:gd name="T14" fmla="*/ 21431 w 123825"/>
                <a:gd name="T15" fmla="*/ 36671 h 171450"/>
                <a:gd name="T16" fmla="*/ 28099 w 123825"/>
                <a:gd name="T17" fmla="*/ 37624 h 171450"/>
                <a:gd name="T18" fmla="*/ 38576 w 123825"/>
                <a:gd name="T19" fmla="*/ 30956 h 171450"/>
                <a:gd name="T20" fmla="*/ 39529 w 123825"/>
                <a:gd name="T21" fmla="*/ 23336 h 171450"/>
                <a:gd name="T22" fmla="*/ 34766 w 123825"/>
                <a:gd name="T23" fmla="*/ 16669 h 171450"/>
                <a:gd name="T24" fmla="*/ 42386 w 123825"/>
                <a:gd name="T25" fmla="*/ 44291 h 171450"/>
                <a:gd name="T26" fmla="*/ 53816 w 123825"/>
                <a:gd name="T27" fmla="*/ 50006 h 171450"/>
                <a:gd name="T28" fmla="*/ 50006 w 123825"/>
                <a:gd name="T29" fmla="*/ 68104 h 171450"/>
                <a:gd name="T30" fmla="*/ 31909 w 123825"/>
                <a:gd name="T31" fmla="*/ 64294 h 171450"/>
                <a:gd name="T32" fmla="*/ 30956 w 123825"/>
                <a:gd name="T33" fmla="*/ 50959 h 171450"/>
                <a:gd name="T34" fmla="*/ 39529 w 123825"/>
                <a:gd name="T35" fmla="*/ 51911 h 171450"/>
                <a:gd name="T36" fmla="*/ 36671 w 123825"/>
                <a:gd name="T37" fmla="*/ 61436 h 171450"/>
                <a:gd name="T38" fmla="*/ 46196 w 123825"/>
                <a:gd name="T39" fmla="*/ 62389 h 171450"/>
                <a:gd name="T40" fmla="*/ 49054 w 123825"/>
                <a:gd name="T41" fmla="*/ 52864 h 171450"/>
                <a:gd name="T42" fmla="*/ 39529 w 123825"/>
                <a:gd name="T43" fmla="*/ 51911 h 171450"/>
                <a:gd name="T44" fmla="*/ 50006 w 123825"/>
                <a:gd name="T45" fmla="*/ 91916 h 171450"/>
                <a:gd name="T46" fmla="*/ 65246 w 123825"/>
                <a:gd name="T47" fmla="*/ 82391 h 171450"/>
                <a:gd name="T48" fmla="*/ 65246 w 123825"/>
                <a:gd name="T49" fmla="*/ 77629 h 171450"/>
                <a:gd name="T50" fmla="*/ 59531 w 123825"/>
                <a:gd name="T51" fmla="*/ 75724 h 171450"/>
                <a:gd name="T52" fmla="*/ 45244 w 123825"/>
                <a:gd name="T53" fmla="*/ 84296 h 171450"/>
                <a:gd name="T54" fmla="*/ 62389 w 123825"/>
                <a:gd name="T55" fmla="*/ 65246 h 171450"/>
                <a:gd name="T56" fmla="*/ 62389 w 123825"/>
                <a:gd name="T57" fmla="*/ 71914 h 171450"/>
                <a:gd name="T58" fmla="*/ 71914 w 123825"/>
                <a:gd name="T59" fmla="*/ 80486 h 171450"/>
                <a:gd name="T60" fmla="*/ 70009 w 123825"/>
                <a:gd name="T61" fmla="*/ 86201 h 171450"/>
                <a:gd name="T62" fmla="*/ 52864 w 123825"/>
                <a:gd name="T63" fmla="*/ 97631 h 171450"/>
                <a:gd name="T64" fmla="*/ 72866 w 123825"/>
                <a:gd name="T65" fmla="*/ 91916 h 171450"/>
                <a:gd name="T66" fmla="*/ 84296 w 123825"/>
                <a:gd name="T67" fmla="*/ 98584 h 171450"/>
                <a:gd name="T68" fmla="*/ 80486 w 123825"/>
                <a:gd name="T69" fmla="*/ 115729 h 171450"/>
                <a:gd name="T70" fmla="*/ 62389 w 123825"/>
                <a:gd name="T71" fmla="*/ 111919 h 171450"/>
                <a:gd name="T72" fmla="*/ 61436 w 123825"/>
                <a:gd name="T73" fmla="*/ 98584 h 171450"/>
                <a:gd name="T74" fmla="*/ 69056 w 123825"/>
                <a:gd name="T75" fmla="*/ 99536 h 171450"/>
                <a:gd name="T76" fmla="*/ 66199 w 123825"/>
                <a:gd name="T77" fmla="*/ 109061 h 171450"/>
                <a:gd name="T78" fmla="*/ 75724 w 123825"/>
                <a:gd name="T79" fmla="*/ 110014 h 171450"/>
                <a:gd name="T80" fmla="*/ 78581 w 123825"/>
                <a:gd name="T81" fmla="*/ 100489 h 171450"/>
                <a:gd name="T82" fmla="*/ 69056 w 123825"/>
                <a:gd name="T83" fmla="*/ 99536 h 171450"/>
                <a:gd name="T84" fmla="*/ 70009 w 123825"/>
                <a:gd name="T85" fmla="*/ 126206 h 171450"/>
                <a:gd name="T86" fmla="*/ 94774 w 123825"/>
                <a:gd name="T87" fmla="*/ 119539 h 171450"/>
                <a:gd name="T88" fmla="*/ 96679 w 123825"/>
                <a:gd name="T89" fmla="*/ 122396 h 171450"/>
                <a:gd name="T90" fmla="*/ 99536 w 123825"/>
                <a:gd name="T91" fmla="*/ 129064 h 171450"/>
                <a:gd name="T92" fmla="*/ 92869 w 123825"/>
                <a:gd name="T93" fmla="*/ 127159 h 171450"/>
                <a:gd name="T94" fmla="*/ 88106 w 123825"/>
                <a:gd name="T95" fmla="*/ 125254 h 171450"/>
                <a:gd name="T96" fmla="*/ 72866 w 123825"/>
                <a:gd name="T97" fmla="*/ 131921 h 171450"/>
                <a:gd name="T98" fmla="*/ 92869 w 123825"/>
                <a:gd name="T99" fmla="*/ 170021 h 171450"/>
                <a:gd name="T100" fmla="*/ 89059 w 123825"/>
                <a:gd name="T101" fmla="*/ 148114 h 171450"/>
                <a:gd name="T102" fmla="*/ 107156 w 123825"/>
                <a:gd name="T103" fmla="*/ 153829 h 171450"/>
                <a:gd name="T104" fmla="*/ 113824 w 123825"/>
                <a:gd name="T105" fmla="*/ 150019 h 171450"/>
                <a:gd name="T106" fmla="*/ 110966 w 123825"/>
                <a:gd name="T107" fmla="*/ 144304 h 171450"/>
                <a:gd name="T108" fmla="*/ 104299 w 123825"/>
                <a:gd name="T109" fmla="*/ 138589 h 171450"/>
                <a:gd name="T110" fmla="*/ 118586 w 123825"/>
                <a:gd name="T111" fmla="*/ 144304 h 171450"/>
                <a:gd name="T112" fmla="*/ 114776 w 123825"/>
                <a:gd name="T113" fmla="*/ 158591 h 171450"/>
                <a:gd name="T114" fmla="*/ 105251 w 123825"/>
                <a:gd name="T115" fmla="*/ 159544 h 171450"/>
                <a:gd name="T116" fmla="*/ 94774 w 123825"/>
                <a:gd name="T117" fmla="*/ 155734 h 171450"/>
                <a:gd name="T118" fmla="*/ 98584 w 123825"/>
                <a:gd name="T119" fmla="*/ 167164 h 17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825" h="171450">
                  <a:moveTo>
                    <a:pt x="35719" y="7144"/>
                  </a:moveTo>
                  <a:lnTo>
                    <a:pt x="42386" y="17621"/>
                  </a:lnTo>
                  <a:cubicBezTo>
                    <a:pt x="44291" y="19526"/>
                    <a:pt x="45244" y="21431"/>
                    <a:pt x="45244" y="23336"/>
                  </a:cubicBezTo>
                  <a:cubicBezTo>
                    <a:pt x="46196" y="25241"/>
                    <a:pt x="46196" y="27146"/>
                    <a:pt x="45244" y="29051"/>
                  </a:cubicBezTo>
                  <a:cubicBezTo>
                    <a:pt x="45244" y="30956"/>
                    <a:pt x="44291" y="32861"/>
                    <a:pt x="42386" y="34766"/>
                  </a:cubicBezTo>
                  <a:cubicBezTo>
                    <a:pt x="41434" y="36671"/>
                    <a:pt x="38576" y="38576"/>
                    <a:pt x="36671" y="40481"/>
                  </a:cubicBezTo>
                  <a:cubicBezTo>
                    <a:pt x="33814" y="42386"/>
                    <a:pt x="31909" y="43339"/>
                    <a:pt x="30004" y="43339"/>
                  </a:cubicBezTo>
                  <a:cubicBezTo>
                    <a:pt x="27146" y="44291"/>
                    <a:pt x="25241" y="44291"/>
                    <a:pt x="23336" y="44291"/>
                  </a:cubicBezTo>
                  <a:cubicBezTo>
                    <a:pt x="21431" y="44291"/>
                    <a:pt x="20479" y="43339"/>
                    <a:pt x="18574" y="41434"/>
                  </a:cubicBezTo>
                  <a:cubicBezTo>
                    <a:pt x="17621" y="40481"/>
                    <a:pt x="15716" y="38576"/>
                    <a:pt x="14764" y="36671"/>
                  </a:cubicBezTo>
                  <a:lnTo>
                    <a:pt x="7144" y="26194"/>
                  </a:lnTo>
                  <a:lnTo>
                    <a:pt x="35719" y="7144"/>
                  </a:lnTo>
                  <a:close/>
                  <a:moveTo>
                    <a:pt x="34766" y="16669"/>
                  </a:moveTo>
                  <a:lnTo>
                    <a:pt x="15716" y="29051"/>
                  </a:lnTo>
                  <a:lnTo>
                    <a:pt x="18574" y="33814"/>
                  </a:lnTo>
                  <a:cubicBezTo>
                    <a:pt x="19526" y="35719"/>
                    <a:pt x="20479" y="36671"/>
                    <a:pt x="21431" y="36671"/>
                  </a:cubicBezTo>
                  <a:cubicBezTo>
                    <a:pt x="22384" y="37624"/>
                    <a:pt x="23336" y="37624"/>
                    <a:pt x="24289" y="37624"/>
                  </a:cubicBezTo>
                  <a:cubicBezTo>
                    <a:pt x="25241" y="37624"/>
                    <a:pt x="26194" y="37624"/>
                    <a:pt x="28099" y="37624"/>
                  </a:cubicBezTo>
                  <a:cubicBezTo>
                    <a:pt x="30004" y="36671"/>
                    <a:pt x="30956" y="35719"/>
                    <a:pt x="33814" y="34766"/>
                  </a:cubicBezTo>
                  <a:cubicBezTo>
                    <a:pt x="35719" y="32861"/>
                    <a:pt x="37624" y="31909"/>
                    <a:pt x="38576" y="30956"/>
                  </a:cubicBezTo>
                  <a:cubicBezTo>
                    <a:pt x="39529" y="30004"/>
                    <a:pt x="40481" y="28099"/>
                    <a:pt x="40481" y="27146"/>
                  </a:cubicBezTo>
                  <a:cubicBezTo>
                    <a:pt x="40481" y="26194"/>
                    <a:pt x="40481" y="24289"/>
                    <a:pt x="39529" y="23336"/>
                  </a:cubicBezTo>
                  <a:cubicBezTo>
                    <a:pt x="39529" y="22384"/>
                    <a:pt x="38576" y="20479"/>
                    <a:pt x="36671" y="18574"/>
                  </a:cubicBezTo>
                  <a:lnTo>
                    <a:pt x="34766" y="16669"/>
                  </a:lnTo>
                  <a:close/>
                  <a:moveTo>
                    <a:pt x="36671" y="46196"/>
                  </a:moveTo>
                  <a:cubicBezTo>
                    <a:pt x="38576" y="45244"/>
                    <a:pt x="40481" y="44291"/>
                    <a:pt x="42386" y="44291"/>
                  </a:cubicBezTo>
                  <a:cubicBezTo>
                    <a:pt x="45244" y="44291"/>
                    <a:pt x="47149" y="44291"/>
                    <a:pt x="49054" y="45244"/>
                  </a:cubicBezTo>
                  <a:cubicBezTo>
                    <a:pt x="50959" y="46196"/>
                    <a:pt x="52864" y="48101"/>
                    <a:pt x="53816" y="50006"/>
                  </a:cubicBezTo>
                  <a:cubicBezTo>
                    <a:pt x="55721" y="52864"/>
                    <a:pt x="56674" y="56674"/>
                    <a:pt x="55721" y="59531"/>
                  </a:cubicBezTo>
                  <a:cubicBezTo>
                    <a:pt x="54769" y="62389"/>
                    <a:pt x="52864" y="65246"/>
                    <a:pt x="50006" y="68104"/>
                  </a:cubicBezTo>
                  <a:cubicBezTo>
                    <a:pt x="47149" y="70009"/>
                    <a:pt x="43339" y="70961"/>
                    <a:pt x="40481" y="70009"/>
                  </a:cubicBezTo>
                  <a:cubicBezTo>
                    <a:pt x="37624" y="69056"/>
                    <a:pt x="34766" y="67151"/>
                    <a:pt x="31909" y="64294"/>
                  </a:cubicBezTo>
                  <a:cubicBezTo>
                    <a:pt x="30956" y="62389"/>
                    <a:pt x="30004" y="60484"/>
                    <a:pt x="30004" y="57626"/>
                  </a:cubicBezTo>
                  <a:cubicBezTo>
                    <a:pt x="30004" y="55721"/>
                    <a:pt x="30004" y="52864"/>
                    <a:pt x="30956" y="50959"/>
                  </a:cubicBezTo>
                  <a:cubicBezTo>
                    <a:pt x="31909" y="50006"/>
                    <a:pt x="33814" y="48101"/>
                    <a:pt x="36671" y="46196"/>
                  </a:cubicBezTo>
                  <a:close/>
                  <a:moveTo>
                    <a:pt x="39529" y="51911"/>
                  </a:moveTo>
                  <a:cubicBezTo>
                    <a:pt x="37624" y="52864"/>
                    <a:pt x="36671" y="54769"/>
                    <a:pt x="35719" y="56674"/>
                  </a:cubicBezTo>
                  <a:cubicBezTo>
                    <a:pt x="34766" y="58579"/>
                    <a:pt x="35719" y="59531"/>
                    <a:pt x="36671" y="61436"/>
                  </a:cubicBezTo>
                  <a:cubicBezTo>
                    <a:pt x="37624" y="62389"/>
                    <a:pt x="38576" y="63341"/>
                    <a:pt x="40481" y="64294"/>
                  </a:cubicBezTo>
                  <a:cubicBezTo>
                    <a:pt x="42386" y="64294"/>
                    <a:pt x="44291" y="64294"/>
                    <a:pt x="46196" y="62389"/>
                  </a:cubicBezTo>
                  <a:cubicBezTo>
                    <a:pt x="48101" y="61436"/>
                    <a:pt x="49054" y="59531"/>
                    <a:pt x="50006" y="57626"/>
                  </a:cubicBezTo>
                  <a:cubicBezTo>
                    <a:pt x="50959" y="55721"/>
                    <a:pt x="50006" y="54769"/>
                    <a:pt x="49054" y="52864"/>
                  </a:cubicBezTo>
                  <a:cubicBezTo>
                    <a:pt x="48101" y="51911"/>
                    <a:pt x="47149" y="50006"/>
                    <a:pt x="45244" y="50006"/>
                  </a:cubicBezTo>
                  <a:cubicBezTo>
                    <a:pt x="43339" y="50959"/>
                    <a:pt x="41434" y="50959"/>
                    <a:pt x="39529" y="51911"/>
                  </a:cubicBezTo>
                  <a:close/>
                  <a:moveTo>
                    <a:pt x="52864" y="97631"/>
                  </a:moveTo>
                  <a:lnTo>
                    <a:pt x="50006" y="91916"/>
                  </a:lnTo>
                  <a:lnTo>
                    <a:pt x="60484" y="85249"/>
                  </a:lnTo>
                  <a:cubicBezTo>
                    <a:pt x="63341" y="84296"/>
                    <a:pt x="64294" y="82391"/>
                    <a:pt x="65246" y="82391"/>
                  </a:cubicBezTo>
                  <a:cubicBezTo>
                    <a:pt x="66199" y="81439"/>
                    <a:pt x="66199" y="81439"/>
                    <a:pt x="66199" y="80486"/>
                  </a:cubicBezTo>
                  <a:cubicBezTo>
                    <a:pt x="66199" y="79534"/>
                    <a:pt x="66199" y="78581"/>
                    <a:pt x="65246" y="77629"/>
                  </a:cubicBezTo>
                  <a:cubicBezTo>
                    <a:pt x="64294" y="76676"/>
                    <a:pt x="64294" y="75724"/>
                    <a:pt x="62389" y="75724"/>
                  </a:cubicBezTo>
                  <a:cubicBezTo>
                    <a:pt x="61436" y="74771"/>
                    <a:pt x="60484" y="74771"/>
                    <a:pt x="59531" y="75724"/>
                  </a:cubicBezTo>
                  <a:cubicBezTo>
                    <a:pt x="58579" y="76676"/>
                    <a:pt x="56674" y="76676"/>
                    <a:pt x="54769" y="78581"/>
                  </a:cubicBezTo>
                  <a:lnTo>
                    <a:pt x="45244" y="84296"/>
                  </a:lnTo>
                  <a:lnTo>
                    <a:pt x="41434" y="78581"/>
                  </a:lnTo>
                  <a:lnTo>
                    <a:pt x="62389" y="65246"/>
                  </a:lnTo>
                  <a:lnTo>
                    <a:pt x="65246" y="70009"/>
                  </a:lnTo>
                  <a:lnTo>
                    <a:pt x="62389" y="71914"/>
                  </a:lnTo>
                  <a:cubicBezTo>
                    <a:pt x="66199" y="72866"/>
                    <a:pt x="69056" y="73819"/>
                    <a:pt x="70009" y="76676"/>
                  </a:cubicBezTo>
                  <a:cubicBezTo>
                    <a:pt x="70961" y="77629"/>
                    <a:pt x="70961" y="79534"/>
                    <a:pt x="71914" y="80486"/>
                  </a:cubicBezTo>
                  <a:cubicBezTo>
                    <a:pt x="71914" y="81439"/>
                    <a:pt x="71914" y="83344"/>
                    <a:pt x="71914" y="83344"/>
                  </a:cubicBezTo>
                  <a:cubicBezTo>
                    <a:pt x="70961" y="84296"/>
                    <a:pt x="70961" y="85249"/>
                    <a:pt x="70009" y="86201"/>
                  </a:cubicBezTo>
                  <a:cubicBezTo>
                    <a:pt x="69056" y="87154"/>
                    <a:pt x="68104" y="88106"/>
                    <a:pt x="66199" y="89059"/>
                  </a:cubicBezTo>
                  <a:lnTo>
                    <a:pt x="52864" y="97631"/>
                  </a:lnTo>
                  <a:close/>
                  <a:moveTo>
                    <a:pt x="66199" y="93821"/>
                  </a:moveTo>
                  <a:cubicBezTo>
                    <a:pt x="68104" y="92869"/>
                    <a:pt x="70009" y="91916"/>
                    <a:pt x="72866" y="91916"/>
                  </a:cubicBezTo>
                  <a:cubicBezTo>
                    <a:pt x="75724" y="91916"/>
                    <a:pt x="77629" y="92869"/>
                    <a:pt x="79534" y="93821"/>
                  </a:cubicBezTo>
                  <a:cubicBezTo>
                    <a:pt x="81439" y="94774"/>
                    <a:pt x="83344" y="96679"/>
                    <a:pt x="84296" y="98584"/>
                  </a:cubicBezTo>
                  <a:cubicBezTo>
                    <a:pt x="86201" y="101441"/>
                    <a:pt x="87154" y="105251"/>
                    <a:pt x="86201" y="108109"/>
                  </a:cubicBezTo>
                  <a:cubicBezTo>
                    <a:pt x="85249" y="110966"/>
                    <a:pt x="83344" y="113824"/>
                    <a:pt x="80486" y="115729"/>
                  </a:cubicBezTo>
                  <a:cubicBezTo>
                    <a:pt x="77629" y="117634"/>
                    <a:pt x="73819" y="118586"/>
                    <a:pt x="70009" y="117634"/>
                  </a:cubicBezTo>
                  <a:cubicBezTo>
                    <a:pt x="67151" y="116681"/>
                    <a:pt x="64294" y="114776"/>
                    <a:pt x="62389" y="111919"/>
                  </a:cubicBezTo>
                  <a:cubicBezTo>
                    <a:pt x="61436" y="110014"/>
                    <a:pt x="60484" y="108109"/>
                    <a:pt x="60484" y="105251"/>
                  </a:cubicBezTo>
                  <a:cubicBezTo>
                    <a:pt x="60484" y="102394"/>
                    <a:pt x="60484" y="100489"/>
                    <a:pt x="61436" y="98584"/>
                  </a:cubicBezTo>
                  <a:cubicBezTo>
                    <a:pt x="62389" y="96679"/>
                    <a:pt x="63341" y="95726"/>
                    <a:pt x="66199" y="93821"/>
                  </a:cubicBezTo>
                  <a:close/>
                  <a:moveTo>
                    <a:pt x="69056" y="99536"/>
                  </a:moveTo>
                  <a:cubicBezTo>
                    <a:pt x="67151" y="100489"/>
                    <a:pt x="65246" y="102394"/>
                    <a:pt x="65246" y="104299"/>
                  </a:cubicBezTo>
                  <a:cubicBezTo>
                    <a:pt x="64294" y="106204"/>
                    <a:pt x="65246" y="107156"/>
                    <a:pt x="66199" y="109061"/>
                  </a:cubicBezTo>
                  <a:cubicBezTo>
                    <a:pt x="67151" y="110014"/>
                    <a:pt x="68104" y="111919"/>
                    <a:pt x="70009" y="111919"/>
                  </a:cubicBezTo>
                  <a:cubicBezTo>
                    <a:pt x="71914" y="111919"/>
                    <a:pt x="73819" y="111919"/>
                    <a:pt x="75724" y="110014"/>
                  </a:cubicBezTo>
                  <a:cubicBezTo>
                    <a:pt x="77629" y="109061"/>
                    <a:pt x="78581" y="107156"/>
                    <a:pt x="79534" y="105251"/>
                  </a:cubicBezTo>
                  <a:cubicBezTo>
                    <a:pt x="80486" y="103346"/>
                    <a:pt x="80486" y="102394"/>
                    <a:pt x="78581" y="100489"/>
                  </a:cubicBezTo>
                  <a:cubicBezTo>
                    <a:pt x="77629" y="99536"/>
                    <a:pt x="76676" y="97631"/>
                    <a:pt x="74771" y="97631"/>
                  </a:cubicBezTo>
                  <a:cubicBezTo>
                    <a:pt x="73819" y="98584"/>
                    <a:pt x="70961" y="98584"/>
                    <a:pt x="69056" y="99536"/>
                  </a:cubicBezTo>
                  <a:close/>
                  <a:moveTo>
                    <a:pt x="72866" y="131921"/>
                  </a:moveTo>
                  <a:lnTo>
                    <a:pt x="70009" y="126206"/>
                  </a:lnTo>
                  <a:lnTo>
                    <a:pt x="91916" y="113824"/>
                  </a:lnTo>
                  <a:lnTo>
                    <a:pt x="94774" y="119539"/>
                  </a:lnTo>
                  <a:lnTo>
                    <a:pt x="91916" y="121444"/>
                  </a:lnTo>
                  <a:cubicBezTo>
                    <a:pt x="93821" y="121444"/>
                    <a:pt x="94774" y="122396"/>
                    <a:pt x="96679" y="122396"/>
                  </a:cubicBezTo>
                  <a:cubicBezTo>
                    <a:pt x="97631" y="123349"/>
                    <a:pt x="97631" y="123349"/>
                    <a:pt x="98584" y="124301"/>
                  </a:cubicBezTo>
                  <a:cubicBezTo>
                    <a:pt x="99536" y="125254"/>
                    <a:pt x="99536" y="127159"/>
                    <a:pt x="99536" y="129064"/>
                  </a:cubicBezTo>
                  <a:lnTo>
                    <a:pt x="93821" y="130016"/>
                  </a:lnTo>
                  <a:cubicBezTo>
                    <a:pt x="93821" y="129064"/>
                    <a:pt x="93821" y="127159"/>
                    <a:pt x="92869" y="127159"/>
                  </a:cubicBezTo>
                  <a:cubicBezTo>
                    <a:pt x="91916" y="126206"/>
                    <a:pt x="91916" y="126206"/>
                    <a:pt x="90964" y="125254"/>
                  </a:cubicBezTo>
                  <a:cubicBezTo>
                    <a:pt x="90011" y="125254"/>
                    <a:pt x="89059" y="125254"/>
                    <a:pt x="88106" y="125254"/>
                  </a:cubicBezTo>
                  <a:cubicBezTo>
                    <a:pt x="87154" y="125254"/>
                    <a:pt x="84296" y="127159"/>
                    <a:pt x="80486" y="129064"/>
                  </a:cubicBezTo>
                  <a:lnTo>
                    <a:pt x="72866" y="131921"/>
                  </a:lnTo>
                  <a:close/>
                  <a:moveTo>
                    <a:pt x="98584" y="167164"/>
                  </a:moveTo>
                  <a:lnTo>
                    <a:pt x="92869" y="170021"/>
                  </a:lnTo>
                  <a:lnTo>
                    <a:pt x="82391" y="149066"/>
                  </a:lnTo>
                  <a:cubicBezTo>
                    <a:pt x="84296" y="148114"/>
                    <a:pt x="87154" y="148114"/>
                    <a:pt x="89059" y="148114"/>
                  </a:cubicBezTo>
                  <a:cubicBezTo>
                    <a:pt x="91916" y="148114"/>
                    <a:pt x="94774" y="149066"/>
                    <a:pt x="99536" y="150971"/>
                  </a:cubicBezTo>
                  <a:cubicBezTo>
                    <a:pt x="103346" y="151924"/>
                    <a:pt x="106204" y="152876"/>
                    <a:pt x="107156" y="153829"/>
                  </a:cubicBezTo>
                  <a:cubicBezTo>
                    <a:pt x="109061" y="153829"/>
                    <a:pt x="110014" y="153829"/>
                    <a:pt x="110966" y="152876"/>
                  </a:cubicBezTo>
                  <a:cubicBezTo>
                    <a:pt x="111919" y="151924"/>
                    <a:pt x="112871" y="151924"/>
                    <a:pt x="113824" y="150019"/>
                  </a:cubicBezTo>
                  <a:cubicBezTo>
                    <a:pt x="114776" y="149066"/>
                    <a:pt x="113824" y="148114"/>
                    <a:pt x="113824" y="146209"/>
                  </a:cubicBezTo>
                  <a:cubicBezTo>
                    <a:pt x="112871" y="145256"/>
                    <a:pt x="111919" y="144304"/>
                    <a:pt x="110966" y="144304"/>
                  </a:cubicBezTo>
                  <a:cubicBezTo>
                    <a:pt x="110014" y="143351"/>
                    <a:pt x="108109" y="144304"/>
                    <a:pt x="107156" y="145256"/>
                  </a:cubicBezTo>
                  <a:lnTo>
                    <a:pt x="104299" y="138589"/>
                  </a:lnTo>
                  <a:cubicBezTo>
                    <a:pt x="107156" y="137636"/>
                    <a:pt x="110966" y="137636"/>
                    <a:pt x="112871" y="138589"/>
                  </a:cubicBezTo>
                  <a:cubicBezTo>
                    <a:pt x="115729" y="139541"/>
                    <a:pt x="117634" y="141446"/>
                    <a:pt x="118586" y="144304"/>
                  </a:cubicBezTo>
                  <a:cubicBezTo>
                    <a:pt x="120491" y="147161"/>
                    <a:pt x="120491" y="150019"/>
                    <a:pt x="119539" y="152876"/>
                  </a:cubicBezTo>
                  <a:cubicBezTo>
                    <a:pt x="118586" y="155734"/>
                    <a:pt x="117634" y="157639"/>
                    <a:pt x="114776" y="158591"/>
                  </a:cubicBezTo>
                  <a:cubicBezTo>
                    <a:pt x="113824" y="159544"/>
                    <a:pt x="111919" y="159544"/>
                    <a:pt x="110014" y="159544"/>
                  </a:cubicBezTo>
                  <a:cubicBezTo>
                    <a:pt x="109061" y="159544"/>
                    <a:pt x="107156" y="159544"/>
                    <a:pt x="105251" y="159544"/>
                  </a:cubicBezTo>
                  <a:cubicBezTo>
                    <a:pt x="104299" y="159544"/>
                    <a:pt x="102394" y="158591"/>
                    <a:pt x="99536" y="157639"/>
                  </a:cubicBezTo>
                  <a:cubicBezTo>
                    <a:pt x="96679" y="156686"/>
                    <a:pt x="94774" y="155734"/>
                    <a:pt x="94774" y="155734"/>
                  </a:cubicBezTo>
                  <a:cubicBezTo>
                    <a:pt x="93821" y="155734"/>
                    <a:pt x="92869" y="155734"/>
                    <a:pt x="92869" y="155734"/>
                  </a:cubicBezTo>
                  <a:lnTo>
                    <a:pt x="98584" y="167164"/>
                  </a:lnTo>
                  <a:close/>
                </a:path>
              </a:pathLst>
            </a:custGeom>
            <a:solidFill>
              <a:srgbClr val="245A69"/>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63" name="Freeform: Shape 2406">
              <a:extLst>
                <a:ext uri="{FF2B5EF4-FFF2-40B4-BE49-F238E27FC236}">
                  <a16:creationId xmlns:a16="http://schemas.microsoft.com/office/drawing/2014/main" id="{B02B581E-2DAD-2F4D-8F6E-6DC53C64A7C8}"/>
                </a:ext>
              </a:extLst>
            </p:cNvPr>
            <p:cNvSpPr>
              <a:spLocks/>
            </p:cNvSpPr>
            <p:nvPr/>
          </p:nvSpPr>
          <p:spPr bwMode="auto">
            <a:xfrm>
              <a:off x="8039100" y="4302125"/>
              <a:ext cx="228600" cy="541338"/>
            </a:xfrm>
            <a:custGeom>
              <a:avLst/>
              <a:gdLst>
                <a:gd name="T0" fmla="*/ 44291 w 76200"/>
                <a:gd name="T1" fmla="*/ 19526 h 180975"/>
                <a:gd name="T2" fmla="*/ 43339 w 76200"/>
                <a:gd name="T3" fmla="*/ 31909 h 180975"/>
                <a:gd name="T4" fmla="*/ 30956 w 76200"/>
                <a:gd name="T5" fmla="*/ 39529 h 180975"/>
                <a:gd name="T6" fmla="*/ 16669 w 76200"/>
                <a:gd name="T7" fmla="*/ 38576 h 180975"/>
                <a:gd name="T8" fmla="*/ 10001 w 76200"/>
                <a:gd name="T9" fmla="*/ 29051 h 180975"/>
                <a:gd name="T10" fmla="*/ 41434 w 76200"/>
                <a:gd name="T11" fmla="*/ 7144 h 180975"/>
                <a:gd name="T12" fmla="*/ 15716 w 76200"/>
                <a:gd name="T13" fmla="*/ 20479 h 180975"/>
                <a:gd name="T14" fmla="*/ 17621 w 76200"/>
                <a:gd name="T15" fmla="*/ 29051 h 180975"/>
                <a:gd name="T16" fmla="*/ 23336 w 76200"/>
                <a:gd name="T17" fmla="*/ 32861 h 180975"/>
                <a:gd name="T18" fmla="*/ 35719 w 76200"/>
                <a:gd name="T19" fmla="*/ 29051 h 180975"/>
                <a:gd name="T20" fmla="*/ 39529 w 76200"/>
                <a:gd name="T21" fmla="*/ 22384 h 180975"/>
                <a:gd name="T22" fmla="*/ 37624 w 76200"/>
                <a:gd name="T23" fmla="*/ 14764 h 180975"/>
                <a:gd name="T24" fmla="*/ 35719 w 76200"/>
                <a:gd name="T25" fmla="*/ 43339 h 180975"/>
                <a:gd name="T26" fmla="*/ 44291 w 76200"/>
                <a:gd name="T27" fmla="*/ 52864 h 180975"/>
                <a:gd name="T28" fmla="*/ 34766 w 76200"/>
                <a:gd name="T29" fmla="*/ 68104 h 180975"/>
                <a:gd name="T30" fmla="*/ 18574 w 76200"/>
                <a:gd name="T31" fmla="*/ 58579 h 180975"/>
                <a:gd name="T32" fmla="*/ 22384 w 76200"/>
                <a:gd name="T33" fmla="*/ 46196 h 180975"/>
                <a:gd name="T34" fmla="*/ 30004 w 76200"/>
                <a:gd name="T35" fmla="*/ 50006 h 180975"/>
                <a:gd name="T36" fmla="*/ 24289 w 76200"/>
                <a:gd name="T37" fmla="*/ 57626 h 180975"/>
                <a:gd name="T38" fmla="*/ 32861 w 76200"/>
                <a:gd name="T39" fmla="*/ 61436 h 180975"/>
                <a:gd name="T40" fmla="*/ 38576 w 76200"/>
                <a:gd name="T41" fmla="*/ 53816 h 180975"/>
                <a:gd name="T42" fmla="*/ 30004 w 76200"/>
                <a:gd name="T43" fmla="*/ 50006 h 180975"/>
                <a:gd name="T44" fmla="*/ 27146 w 76200"/>
                <a:gd name="T45" fmla="*/ 90964 h 180975"/>
                <a:gd name="T46" fmla="*/ 44291 w 76200"/>
                <a:gd name="T47" fmla="*/ 87154 h 180975"/>
                <a:gd name="T48" fmla="*/ 46196 w 76200"/>
                <a:gd name="T49" fmla="*/ 82391 h 180975"/>
                <a:gd name="T50" fmla="*/ 41434 w 76200"/>
                <a:gd name="T51" fmla="*/ 78581 h 180975"/>
                <a:gd name="T52" fmla="*/ 24289 w 76200"/>
                <a:gd name="T53" fmla="*/ 82391 h 180975"/>
                <a:gd name="T54" fmla="*/ 48101 w 76200"/>
                <a:gd name="T55" fmla="*/ 70961 h 180975"/>
                <a:gd name="T56" fmla="*/ 45244 w 76200"/>
                <a:gd name="T57" fmla="*/ 77629 h 180975"/>
                <a:gd name="T58" fmla="*/ 50959 w 76200"/>
                <a:gd name="T59" fmla="*/ 88106 h 180975"/>
                <a:gd name="T60" fmla="*/ 47149 w 76200"/>
                <a:gd name="T61" fmla="*/ 92869 h 180975"/>
                <a:gd name="T62" fmla="*/ 28099 w 76200"/>
                <a:gd name="T63" fmla="*/ 97631 h 180975"/>
                <a:gd name="T64" fmla="*/ 47149 w 76200"/>
                <a:gd name="T65" fmla="*/ 99536 h 180975"/>
                <a:gd name="T66" fmla="*/ 55721 w 76200"/>
                <a:gd name="T67" fmla="*/ 110014 h 180975"/>
                <a:gd name="T68" fmla="*/ 45244 w 76200"/>
                <a:gd name="T69" fmla="*/ 124301 h 180975"/>
                <a:gd name="T70" fmla="*/ 30004 w 76200"/>
                <a:gd name="T71" fmla="*/ 113824 h 180975"/>
                <a:gd name="T72" fmla="*/ 33814 w 76200"/>
                <a:gd name="T73" fmla="*/ 101441 h 180975"/>
                <a:gd name="T74" fmla="*/ 41434 w 76200"/>
                <a:gd name="T75" fmla="*/ 105251 h 180975"/>
                <a:gd name="T76" fmla="*/ 35719 w 76200"/>
                <a:gd name="T77" fmla="*/ 112871 h 180975"/>
                <a:gd name="T78" fmla="*/ 44291 w 76200"/>
                <a:gd name="T79" fmla="*/ 117634 h 180975"/>
                <a:gd name="T80" fmla="*/ 50006 w 76200"/>
                <a:gd name="T81" fmla="*/ 110014 h 180975"/>
                <a:gd name="T82" fmla="*/ 41434 w 76200"/>
                <a:gd name="T83" fmla="*/ 105251 h 180975"/>
                <a:gd name="T84" fmla="*/ 32861 w 76200"/>
                <a:gd name="T85" fmla="*/ 129064 h 180975"/>
                <a:gd name="T86" fmla="*/ 58579 w 76200"/>
                <a:gd name="T87" fmla="*/ 130969 h 180975"/>
                <a:gd name="T88" fmla="*/ 58579 w 76200"/>
                <a:gd name="T89" fmla="*/ 133826 h 180975"/>
                <a:gd name="T90" fmla="*/ 58579 w 76200"/>
                <a:gd name="T91" fmla="*/ 141446 h 180975"/>
                <a:gd name="T92" fmla="*/ 53816 w 76200"/>
                <a:gd name="T93" fmla="*/ 137636 h 180975"/>
                <a:gd name="T94" fmla="*/ 50006 w 76200"/>
                <a:gd name="T95" fmla="*/ 134779 h 180975"/>
                <a:gd name="T96" fmla="*/ 33814 w 76200"/>
                <a:gd name="T97" fmla="*/ 135731 h 180975"/>
                <a:gd name="T98" fmla="*/ 48101 w 76200"/>
                <a:gd name="T99" fmla="*/ 160496 h 180975"/>
                <a:gd name="T100" fmla="*/ 43339 w 76200"/>
                <a:gd name="T101" fmla="*/ 165259 h 180975"/>
                <a:gd name="T102" fmla="*/ 50006 w 76200"/>
                <a:gd name="T103" fmla="*/ 169069 h 180975"/>
                <a:gd name="T104" fmla="*/ 54769 w 76200"/>
                <a:gd name="T105" fmla="*/ 163354 h 180975"/>
                <a:gd name="T106" fmla="*/ 59531 w 76200"/>
                <a:gd name="T107" fmla="*/ 160496 h 180975"/>
                <a:gd name="T108" fmla="*/ 65246 w 76200"/>
                <a:gd name="T109" fmla="*/ 165259 h 180975"/>
                <a:gd name="T110" fmla="*/ 69056 w 76200"/>
                <a:gd name="T111" fmla="*/ 161449 h 180975"/>
                <a:gd name="T112" fmla="*/ 63341 w 76200"/>
                <a:gd name="T113" fmla="*/ 157639 h 180975"/>
                <a:gd name="T114" fmla="*/ 68104 w 76200"/>
                <a:gd name="T115" fmla="*/ 151924 h 180975"/>
                <a:gd name="T116" fmla="*/ 73819 w 76200"/>
                <a:gd name="T117" fmla="*/ 159544 h 180975"/>
                <a:gd name="T118" fmla="*/ 66199 w 76200"/>
                <a:gd name="T119" fmla="*/ 170021 h 180975"/>
                <a:gd name="T120" fmla="*/ 55721 w 76200"/>
                <a:gd name="T121" fmla="*/ 170974 h 180975"/>
                <a:gd name="T122" fmla="*/ 42386 w 76200"/>
                <a:gd name="T123" fmla="*/ 171926 h 180975"/>
                <a:gd name="T124" fmla="*/ 40481 w 76200"/>
                <a:gd name="T125" fmla="*/ 156686 h 180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200" h="180975">
                  <a:moveTo>
                    <a:pt x="41434" y="7144"/>
                  </a:moveTo>
                  <a:lnTo>
                    <a:pt x="44291" y="19526"/>
                  </a:lnTo>
                  <a:cubicBezTo>
                    <a:pt x="45244" y="22384"/>
                    <a:pt x="45244" y="24289"/>
                    <a:pt x="45244" y="26194"/>
                  </a:cubicBezTo>
                  <a:cubicBezTo>
                    <a:pt x="45244" y="28099"/>
                    <a:pt x="44291" y="30004"/>
                    <a:pt x="43339" y="31909"/>
                  </a:cubicBezTo>
                  <a:cubicBezTo>
                    <a:pt x="42386" y="33814"/>
                    <a:pt x="40481" y="34766"/>
                    <a:pt x="38576" y="36671"/>
                  </a:cubicBezTo>
                  <a:cubicBezTo>
                    <a:pt x="36671" y="37624"/>
                    <a:pt x="33814" y="38576"/>
                    <a:pt x="30956" y="39529"/>
                  </a:cubicBezTo>
                  <a:cubicBezTo>
                    <a:pt x="28099" y="40481"/>
                    <a:pt x="26194" y="40481"/>
                    <a:pt x="23336" y="40481"/>
                  </a:cubicBezTo>
                  <a:cubicBezTo>
                    <a:pt x="20479" y="40481"/>
                    <a:pt x="18574" y="39529"/>
                    <a:pt x="16669" y="38576"/>
                  </a:cubicBezTo>
                  <a:cubicBezTo>
                    <a:pt x="15716" y="37624"/>
                    <a:pt x="13811" y="36671"/>
                    <a:pt x="12859" y="34766"/>
                  </a:cubicBezTo>
                  <a:cubicBezTo>
                    <a:pt x="11906" y="33814"/>
                    <a:pt x="10954" y="31909"/>
                    <a:pt x="10001" y="29051"/>
                  </a:cubicBezTo>
                  <a:lnTo>
                    <a:pt x="7144" y="16669"/>
                  </a:lnTo>
                  <a:lnTo>
                    <a:pt x="41434" y="7144"/>
                  </a:lnTo>
                  <a:close/>
                  <a:moveTo>
                    <a:pt x="37624" y="14764"/>
                  </a:moveTo>
                  <a:lnTo>
                    <a:pt x="15716" y="20479"/>
                  </a:lnTo>
                  <a:lnTo>
                    <a:pt x="16669" y="25241"/>
                  </a:lnTo>
                  <a:cubicBezTo>
                    <a:pt x="17621" y="27146"/>
                    <a:pt x="17621" y="28099"/>
                    <a:pt x="17621" y="29051"/>
                  </a:cubicBezTo>
                  <a:cubicBezTo>
                    <a:pt x="18574" y="30004"/>
                    <a:pt x="18574" y="30956"/>
                    <a:pt x="19526" y="31909"/>
                  </a:cubicBezTo>
                  <a:cubicBezTo>
                    <a:pt x="20479" y="32861"/>
                    <a:pt x="21431" y="32861"/>
                    <a:pt x="23336" y="32861"/>
                  </a:cubicBezTo>
                  <a:cubicBezTo>
                    <a:pt x="25241" y="32861"/>
                    <a:pt x="27146" y="32861"/>
                    <a:pt x="30004" y="31909"/>
                  </a:cubicBezTo>
                  <a:cubicBezTo>
                    <a:pt x="32861" y="30956"/>
                    <a:pt x="34766" y="30004"/>
                    <a:pt x="35719" y="29051"/>
                  </a:cubicBezTo>
                  <a:cubicBezTo>
                    <a:pt x="36671" y="28099"/>
                    <a:pt x="37624" y="27146"/>
                    <a:pt x="38576" y="26194"/>
                  </a:cubicBezTo>
                  <a:cubicBezTo>
                    <a:pt x="39529" y="25241"/>
                    <a:pt x="39529" y="24289"/>
                    <a:pt x="39529" y="22384"/>
                  </a:cubicBezTo>
                  <a:cubicBezTo>
                    <a:pt x="39529" y="21431"/>
                    <a:pt x="38576" y="19526"/>
                    <a:pt x="38576" y="16669"/>
                  </a:cubicBezTo>
                  <a:lnTo>
                    <a:pt x="37624" y="14764"/>
                  </a:lnTo>
                  <a:close/>
                  <a:moveTo>
                    <a:pt x="29051" y="43339"/>
                  </a:moveTo>
                  <a:cubicBezTo>
                    <a:pt x="30956" y="43339"/>
                    <a:pt x="33814" y="43339"/>
                    <a:pt x="35719" y="43339"/>
                  </a:cubicBezTo>
                  <a:cubicBezTo>
                    <a:pt x="37624" y="44291"/>
                    <a:pt x="39529" y="45244"/>
                    <a:pt x="41434" y="46196"/>
                  </a:cubicBezTo>
                  <a:cubicBezTo>
                    <a:pt x="43339" y="48101"/>
                    <a:pt x="44291" y="50006"/>
                    <a:pt x="44291" y="52864"/>
                  </a:cubicBezTo>
                  <a:cubicBezTo>
                    <a:pt x="45244" y="56674"/>
                    <a:pt x="45244" y="59531"/>
                    <a:pt x="43339" y="62389"/>
                  </a:cubicBezTo>
                  <a:cubicBezTo>
                    <a:pt x="41434" y="65246"/>
                    <a:pt x="38576" y="67151"/>
                    <a:pt x="34766" y="68104"/>
                  </a:cubicBezTo>
                  <a:cubicBezTo>
                    <a:pt x="30956" y="69056"/>
                    <a:pt x="28099" y="68104"/>
                    <a:pt x="24289" y="66199"/>
                  </a:cubicBezTo>
                  <a:cubicBezTo>
                    <a:pt x="21431" y="64294"/>
                    <a:pt x="19526" y="61436"/>
                    <a:pt x="18574" y="58579"/>
                  </a:cubicBezTo>
                  <a:cubicBezTo>
                    <a:pt x="17621" y="55721"/>
                    <a:pt x="17621" y="53816"/>
                    <a:pt x="18574" y="51911"/>
                  </a:cubicBezTo>
                  <a:cubicBezTo>
                    <a:pt x="19526" y="50006"/>
                    <a:pt x="20479" y="48101"/>
                    <a:pt x="22384" y="46196"/>
                  </a:cubicBezTo>
                  <a:cubicBezTo>
                    <a:pt x="24289" y="45244"/>
                    <a:pt x="26194" y="44291"/>
                    <a:pt x="29051" y="43339"/>
                  </a:cubicBezTo>
                  <a:close/>
                  <a:moveTo>
                    <a:pt x="30004" y="50006"/>
                  </a:moveTo>
                  <a:cubicBezTo>
                    <a:pt x="27146" y="50959"/>
                    <a:pt x="26194" y="51911"/>
                    <a:pt x="25241" y="52864"/>
                  </a:cubicBezTo>
                  <a:cubicBezTo>
                    <a:pt x="24289" y="53816"/>
                    <a:pt x="24289" y="55721"/>
                    <a:pt x="24289" y="57626"/>
                  </a:cubicBezTo>
                  <a:cubicBezTo>
                    <a:pt x="25241" y="59531"/>
                    <a:pt x="25241" y="60484"/>
                    <a:pt x="27146" y="61436"/>
                  </a:cubicBezTo>
                  <a:cubicBezTo>
                    <a:pt x="29051" y="62389"/>
                    <a:pt x="30956" y="62389"/>
                    <a:pt x="32861" y="61436"/>
                  </a:cubicBezTo>
                  <a:cubicBezTo>
                    <a:pt x="34766" y="60484"/>
                    <a:pt x="36671" y="60484"/>
                    <a:pt x="37624" y="58579"/>
                  </a:cubicBezTo>
                  <a:cubicBezTo>
                    <a:pt x="38576" y="57626"/>
                    <a:pt x="38576" y="55721"/>
                    <a:pt x="38576" y="53816"/>
                  </a:cubicBezTo>
                  <a:cubicBezTo>
                    <a:pt x="38576" y="51911"/>
                    <a:pt x="37624" y="50959"/>
                    <a:pt x="35719" y="50006"/>
                  </a:cubicBezTo>
                  <a:cubicBezTo>
                    <a:pt x="34766" y="50006"/>
                    <a:pt x="32861" y="50006"/>
                    <a:pt x="30004" y="50006"/>
                  </a:cubicBezTo>
                  <a:close/>
                  <a:moveTo>
                    <a:pt x="28099" y="97631"/>
                  </a:moveTo>
                  <a:lnTo>
                    <a:pt x="27146" y="90964"/>
                  </a:lnTo>
                  <a:lnTo>
                    <a:pt x="39529" y="88106"/>
                  </a:lnTo>
                  <a:cubicBezTo>
                    <a:pt x="42386" y="87154"/>
                    <a:pt x="44291" y="87154"/>
                    <a:pt x="44291" y="87154"/>
                  </a:cubicBezTo>
                  <a:cubicBezTo>
                    <a:pt x="45244" y="86201"/>
                    <a:pt x="45244" y="86201"/>
                    <a:pt x="46196" y="85249"/>
                  </a:cubicBezTo>
                  <a:cubicBezTo>
                    <a:pt x="46196" y="84296"/>
                    <a:pt x="46196" y="84296"/>
                    <a:pt x="46196" y="82391"/>
                  </a:cubicBezTo>
                  <a:cubicBezTo>
                    <a:pt x="46196" y="81439"/>
                    <a:pt x="45244" y="80486"/>
                    <a:pt x="44291" y="79534"/>
                  </a:cubicBezTo>
                  <a:cubicBezTo>
                    <a:pt x="43339" y="78581"/>
                    <a:pt x="42386" y="78581"/>
                    <a:pt x="41434" y="78581"/>
                  </a:cubicBezTo>
                  <a:cubicBezTo>
                    <a:pt x="40481" y="78581"/>
                    <a:pt x="38576" y="78581"/>
                    <a:pt x="35719" y="79534"/>
                  </a:cubicBezTo>
                  <a:lnTo>
                    <a:pt x="24289" y="82391"/>
                  </a:lnTo>
                  <a:lnTo>
                    <a:pt x="23336" y="75724"/>
                  </a:lnTo>
                  <a:lnTo>
                    <a:pt x="48101" y="70961"/>
                  </a:lnTo>
                  <a:lnTo>
                    <a:pt x="49054" y="76676"/>
                  </a:lnTo>
                  <a:lnTo>
                    <a:pt x="45244" y="77629"/>
                  </a:lnTo>
                  <a:cubicBezTo>
                    <a:pt x="48101" y="78581"/>
                    <a:pt x="50006" y="81439"/>
                    <a:pt x="50959" y="84296"/>
                  </a:cubicBezTo>
                  <a:cubicBezTo>
                    <a:pt x="50959" y="85249"/>
                    <a:pt x="50959" y="87154"/>
                    <a:pt x="50959" y="88106"/>
                  </a:cubicBezTo>
                  <a:cubicBezTo>
                    <a:pt x="50959" y="89059"/>
                    <a:pt x="50006" y="90011"/>
                    <a:pt x="50006" y="90964"/>
                  </a:cubicBezTo>
                  <a:cubicBezTo>
                    <a:pt x="49054" y="91916"/>
                    <a:pt x="48101" y="91916"/>
                    <a:pt x="47149" y="92869"/>
                  </a:cubicBezTo>
                  <a:cubicBezTo>
                    <a:pt x="46196" y="93821"/>
                    <a:pt x="44291" y="93821"/>
                    <a:pt x="42386" y="93821"/>
                  </a:cubicBezTo>
                  <a:lnTo>
                    <a:pt x="28099" y="97631"/>
                  </a:lnTo>
                  <a:close/>
                  <a:moveTo>
                    <a:pt x="40481" y="98584"/>
                  </a:moveTo>
                  <a:cubicBezTo>
                    <a:pt x="42386" y="98584"/>
                    <a:pt x="45244" y="98584"/>
                    <a:pt x="47149" y="99536"/>
                  </a:cubicBezTo>
                  <a:cubicBezTo>
                    <a:pt x="49054" y="100489"/>
                    <a:pt x="50959" y="101441"/>
                    <a:pt x="52864" y="103346"/>
                  </a:cubicBezTo>
                  <a:cubicBezTo>
                    <a:pt x="53816" y="105251"/>
                    <a:pt x="55721" y="107156"/>
                    <a:pt x="55721" y="110014"/>
                  </a:cubicBezTo>
                  <a:cubicBezTo>
                    <a:pt x="56674" y="113824"/>
                    <a:pt x="55721" y="116681"/>
                    <a:pt x="53816" y="119539"/>
                  </a:cubicBezTo>
                  <a:cubicBezTo>
                    <a:pt x="51911" y="122396"/>
                    <a:pt x="49054" y="124301"/>
                    <a:pt x="45244" y="124301"/>
                  </a:cubicBezTo>
                  <a:cubicBezTo>
                    <a:pt x="41434" y="125254"/>
                    <a:pt x="38576" y="124301"/>
                    <a:pt x="35719" y="122396"/>
                  </a:cubicBezTo>
                  <a:cubicBezTo>
                    <a:pt x="32861" y="120491"/>
                    <a:pt x="30956" y="117634"/>
                    <a:pt x="30004" y="113824"/>
                  </a:cubicBezTo>
                  <a:cubicBezTo>
                    <a:pt x="29051" y="111919"/>
                    <a:pt x="29051" y="109061"/>
                    <a:pt x="30004" y="107156"/>
                  </a:cubicBezTo>
                  <a:cubicBezTo>
                    <a:pt x="30956" y="105251"/>
                    <a:pt x="31909" y="103346"/>
                    <a:pt x="33814" y="101441"/>
                  </a:cubicBezTo>
                  <a:cubicBezTo>
                    <a:pt x="35719" y="100489"/>
                    <a:pt x="37624" y="99536"/>
                    <a:pt x="40481" y="98584"/>
                  </a:cubicBezTo>
                  <a:close/>
                  <a:moveTo>
                    <a:pt x="41434" y="105251"/>
                  </a:moveTo>
                  <a:cubicBezTo>
                    <a:pt x="38576" y="105251"/>
                    <a:pt x="37624" y="106204"/>
                    <a:pt x="36671" y="108109"/>
                  </a:cubicBezTo>
                  <a:cubicBezTo>
                    <a:pt x="35719" y="110014"/>
                    <a:pt x="35719" y="110966"/>
                    <a:pt x="35719" y="112871"/>
                  </a:cubicBezTo>
                  <a:cubicBezTo>
                    <a:pt x="35719" y="114776"/>
                    <a:pt x="36671" y="115729"/>
                    <a:pt x="38576" y="116681"/>
                  </a:cubicBezTo>
                  <a:cubicBezTo>
                    <a:pt x="40481" y="117634"/>
                    <a:pt x="42386" y="117634"/>
                    <a:pt x="44291" y="117634"/>
                  </a:cubicBezTo>
                  <a:cubicBezTo>
                    <a:pt x="47149" y="116681"/>
                    <a:pt x="48101" y="115729"/>
                    <a:pt x="49054" y="114776"/>
                  </a:cubicBezTo>
                  <a:cubicBezTo>
                    <a:pt x="50006" y="113824"/>
                    <a:pt x="50006" y="111919"/>
                    <a:pt x="50006" y="110014"/>
                  </a:cubicBezTo>
                  <a:cubicBezTo>
                    <a:pt x="50006" y="108109"/>
                    <a:pt x="49054" y="107156"/>
                    <a:pt x="47149" y="106204"/>
                  </a:cubicBezTo>
                  <a:cubicBezTo>
                    <a:pt x="46196" y="105251"/>
                    <a:pt x="44291" y="105251"/>
                    <a:pt x="41434" y="105251"/>
                  </a:cubicBezTo>
                  <a:close/>
                  <a:moveTo>
                    <a:pt x="33814" y="135731"/>
                  </a:moveTo>
                  <a:lnTo>
                    <a:pt x="32861" y="129064"/>
                  </a:lnTo>
                  <a:lnTo>
                    <a:pt x="57626" y="125254"/>
                  </a:lnTo>
                  <a:lnTo>
                    <a:pt x="58579" y="130969"/>
                  </a:lnTo>
                  <a:lnTo>
                    <a:pt x="54769" y="131921"/>
                  </a:lnTo>
                  <a:cubicBezTo>
                    <a:pt x="56674" y="132874"/>
                    <a:pt x="57626" y="133826"/>
                    <a:pt x="58579" y="133826"/>
                  </a:cubicBezTo>
                  <a:cubicBezTo>
                    <a:pt x="59531" y="134779"/>
                    <a:pt x="59531" y="135731"/>
                    <a:pt x="59531" y="136684"/>
                  </a:cubicBezTo>
                  <a:cubicBezTo>
                    <a:pt x="59531" y="138589"/>
                    <a:pt x="59531" y="139541"/>
                    <a:pt x="58579" y="141446"/>
                  </a:cubicBezTo>
                  <a:lnTo>
                    <a:pt x="52864" y="140494"/>
                  </a:lnTo>
                  <a:cubicBezTo>
                    <a:pt x="53816" y="139541"/>
                    <a:pt x="53816" y="137636"/>
                    <a:pt x="53816" y="137636"/>
                  </a:cubicBezTo>
                  <a:cubicBezTo>
                    <a:pt x="53816" y="136684"/>
                    <a:pt x="52864" y="135731"/>
                    <a:pt x="52864" y="135731"/>
                  </a:cubicBezTo>
                  <a:cubicBezTo>
                    <a:pt x="51911" y="134779"/>
                    <a:pt x="50959" y="134779"/>
                    <a:pt x="50006" y="134779"/>
                  </a:cubicBezTo>
                  <a:cubicBezTo>
                    <a:pt x="49054" y="134779"/>
                    <a:pt x="45244" y="134779"/>
                    <a:pt x="41434" y="135731"/>
                  </a:cubicBezTo>
                  <a:lnTo>
                    <a:pt x="33814" y="135731"/>
                  </a:lnTo>
                  <a:close/>
                  <a:moveTo>
                    <a:pt x="46196" y="154781"/>
                  </a:moveTo>
                  <a:lnTo>
                    <a:pt x="48101" y="160496"/>
                  </a:lnTo>
                  <a:cubicBezTo>
                    <a:pt x="46196" y="161449"/>
                    <a:pt x="45244" y="161449"/>
                    <a:pt x="44291" y="162401"/>
                  </a:cubicBezTo>
                  <a:cubicBezTo>
                    <a:pt x="43339" y="163354"/>
                    <a:pt x="43339" y="164306"/>
                    <a:pt x="43339" y="165259"/>
                  </a:cubicBezTo>
                  <a:cubicBezTo>
                    <a:pt x="43339" y="166211"/>
                    <a:pt x="44291" y="168116"/>
                    <a:pt x="45244" y="168116"/>
                  </a:cubicBezTo>
                  <a:cubicBezTo>
                    <a:pt x="46196" y="169069"/>
                    <a:pt x="48101" y="169069"/>
                    <a:pt x="50006" y="169069"/>
                  </a:cubicBezTo>
                  <a:cubicBezTo>
                    <a:pt x="51911" y="169069"/>
                    <a:pt x="52864" y="168116"/>
                    <a:pt x="53816" y="167164"/>
                  </a:cubicBezTo>
                  <a:cubicBezTo>
                    <a:pt x="54769" y="166211"/>
                    <a:pt x="54769" y="165259"/>
                    <a:pt x="54769" y="163354"/>
                  </a:cubicBezTo>
                  <a:cubicBezTo>
                    <a:pt x="54769" y="162401"/>
                    <a:pt x="54769" y="161449"/>
                    <a:pt x="53816" y="160496"/>
                  </a:cubicBezTo>
                  <a:lnTo>
                    <a:pt x="59531" y="160496"/>
                  </a:lnTo>
                  <a:cubicBezTo>
                    <a:pt x="59531" y="162401"/>
                    <a:pt x="60484" y="163354"/>
                    <a:pt x="61436" y="164306"/>
                  </a:cubicBezTo>
                  <a:cubicBezTo>
                    <a:pt x="62389" y="165259"/>
                    <a:pt x="63341" y="165259"/>
                    <a:pt x="65246" y="165259"/>
                  </a:cubicBezTo>
                  <a:cubicBezTo>
                    <a:pt x="66199" y="165259"/>
                    <a:pt x="67151" y="164306"/>
                    <a:pt x="68104" y="164306"/>
                  </a:cubicBezTo>
                  <a:cubicBezTo>
                    <a:pt x="69056" y="163354"/>
                    <a:pt x="69056" y="162401"/>
                    <a:pt x="69056" y="161449"/>
                  </a:cubicBezTo>
                  <a:cubicBezTo>
                    <a:pt x="69056" y="160496"/>
                    <a:pt x="68104" y="159544"/>
                    <a:pt x="67151" y="158591"/>
                  </a:cubicBezTo>
                  <a:cubicBezTo>
                    <a:pt x="66199" y="157639"/>
                    <a:pt x="65246" y="157639"/>
                    <a:pt x="63341" y="157639"/>
                  </a:cubicBezTo>
                  <a:lnTo>
                    <a:pt x="63341" y="150971"/>
                  </a:lnTo>
                  <a:cubicBezTo>
                    <a:pt x="65246" y="150971"/>
                    <a:pt x="67151" y="151924"/>
                    <a:pt x="68104" y="151924"/>
                  </a:cubicBezTo>
                  <a:cubicBezTo>
                    <a:pt x="69056" y="152876"/>
                    <a:pt x="70961" y="153829"/>
                    <a:pt x="71914" y="154781"/>
                  </a:cubicBezTo>
                  <a:cubicBezTo>
                    <a:pt x="72866" y="156686"/>
                    <a:pt x="72866" y="157639"/>
                    <a:pt x="73819" y="159544"/>
                  </a:cubicBezTo>
                  <a:cubicBezTo>
                    <a:pt x="73819" y="162401"/>
                    <a:pt x="73819" y="165259"/>
                    <a:pt x="71914" y="167164"/>
                  </a:cubicBezTo>
                  <a:cubicBezTo>
                    <a:pt x="70009" y="169069"/>
                    <a:pt x="69056" y="170021"/>
                    <a:pt x="66199" y="170021"/>
                  </a:cubicBezTo>
                  <a:cubicBezTo>
                    <a:pt x="63341" y="170021"/>
                    <a:pt x="60484" y="169069"/>
                    <a:pt x="58579" y="166211"/>
                  </a:cubicBezTo>
                  <a:cubicBezTo>
                    <a:pt x="58579" y="168116"/>
                    <a:pt x="57626" y="170021"/>
                    <a:pt x="55721" y="170974"/>
                  </a:cubicBezTo>
                  <a:cubicBezTo>
                    <a:pt x="54769" y="171926"/>
                    <a:pt x="52864" y="172879"/>
                    <a:pt x="50959" y="173831"/>
                  </a:cubicBezTo>
                  <a:cubicBezTo>
                    <a:pt x="48101" y="174784"/>
                    <a:pt x="45244" y="173831"/>
                    <a:pt x="42386" y="171926"/>
                  </a:cubicBezTo>
                  <a:cubicBezTo>
                    <a:pt x="39529" y="170021"/>
                    <a:pt x="38576" y="167164"/>
                    <a:pt x="38576" y="164306"/>
                  </a:cubicBezTo>
                  <a:cubicBezTo>
                    <a:pt x="37624" y="161449"/>
                    <a:pt x="38576" y="158591"/>
                    <a:pt x="40481" y="156686"/>
                  </a:cubicBezTo>
                  <a:cubicBezTo>
                    <a:pt x="41434" y="156686"/>
                    <a:pt x="43339" y="155734"/>
                    <a:pt x="46196" y="154781"/>
                  </a:cubicBezTo>
                  <a:close/>
                </a:path>
              </a:pathLst>
            </a:custGeom>
            <a:solidFill>
              <a:srgbClr val="245A69"/>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64" name="Freeform: Shape 2407">
              <a:extLst>
                <a:ext uri="{FF2B5EF4-FFF2-40B4-BE49-F238E27FC236}">
                  <a16:creationId xmlns:a16="http://schemas.microsoft.com/office/drawing/2014/main" id="{65055385-61AB-8A40-B48A-3577E65A07AB}"/>
                </a:ext>
              </a:extLst>
            </p:cNvPr>
            <p:cNvSpPr>
              <a:spLocks/>
            </p:cNvSpPr>
            <p:nvPr/>
          </p:nvSpPr>
          <p:spPr bwMode="auto">
            <a:xfrm>
              <a:off x="3151188" y="2840038"/>
              <a:ext cx="769937" cy="455612"/>
            </a:xfrm>
            <a:custGeom>
              <a:avLst/>
              <a:gdLst>
                <a:gd name="T0" fmla="*/ 10954 w 257175"/>
                <a:gd name="T1" fmla="*/ 131921 h 152400"/>
                <a:gd name="T2" fmla="*/ 38576 w 257175"/>
                <a:gd name="T3" fmla="*/ 113824 h 152400"/>
                <a:gd name="T4" fmla="*/ 40481 w 257175"/>
                <a:gd name="T5" fmla="*/ 153829 h 152400"/>
                <a:gd name="T6" fmla="*/ 74771 w 257175"/>
                <a:gd name="T7" fmla="*/ 130016 h 152400"/>
                <a:gd name="T8" fmla="*/ 48101 w 257175"/>
                <a:gd name="T9" fmla="*/ 131921 h 152400"/>
                <a:gd name="T10" fmla="*/ 62389 w 257175"/>
                <a:gd name="T11" fmla="*/ 109061 h 152400"/>
                <a:gd name="T12" fmla="*/ 61436 w 257175"/>
                <a:gd name="T13" fmla="*/ 132874 h 152400"/>
                <a:gd name="T14" fmla="*/ 68104 w 257175"/>
                <a:gd name="T15" fmla="*/ 124301 h 152400"/>
                <a:gd name="T16" fmla="*/ 54769 w 257175"/>
                <a:gd name="T17" fmla="*/ 114776 h 152400"/>
                <a:gd name="T18" fmla="*/ 63341 w 257175"/>
                <a:gd name="T19" fmla="*/ 117634 h 152400"/>
                <a:gd name="T20" fmla="*/ 88106 w 257175"/>
                <a:gd name="T21" fmla="*/ 95726 h 152400"/>
                <a:gd name="T22" fmla="*/ 83344 w 257175"/>
                <a:gd name="T23" fmla="*/ 107156 h 152400"/>
                <a:gd name="T24" fmla="*/ 96679 w 257175"/>
                <a:gd name="T25" fmla="*/ 110014 h 152400"/>
                <a:gd name="T26" fmla="*/ 104299 w 257175"/>
                <a:gd name="T27" fmla="*/ 111919 h 152400"/>
                <a:gd name="T28" fmla="*/ 75724 w 257175"/>
                <a:gd name="T29" fmla="*/ 112871 h 152400"/>
                <a:gd name="T30" fmla="*/ 89059 w 257175"/>
                <a:gd name="T31" fmla="*/ 90011 h 152400"/>
                <a:gd name="T32" fmla="*/ 107156 w 257175"/>
                <a:gd name="T33" fmla="*/ 81439 h 152400"/>
                <a:gd name="T34" fmla="*/ 122396 w 257175"/>
                <a:gd name="T35" fmla="*/ 71914 h 152400"/>
                <a:gd name="T36" fmla="*/ 136684 w 257175"/>
                <a:gd name="T37" fmla="*/ 94774 h 152400"/>
                <a:gd name="T38" fmla="*/ 119539 w 257175"/>
                <a:gd name="T39" fmla="*/ 79534 h 152400"/>
                <a:gd name="T40" fmla="*/ 110966 w 257175"/>
                <a:gd name="T41" fmla="*/ 82391 h 152400"/>
                <a:gd name="T42" fmla="*/ 118586 w 257175"/>
                <a:gd name="T43" fmla="*/ 105251 h 152400"/>
                <a:gd name="T44" fmla="*/ 100489 w 257175"/>
                <a:gd name="T45" fmla="*/ 68104 h 152400"/>
                <a:gd name="T46" fmla="*/ 153829 w 257175"/>
                <a:gd name="T47" fmla="*/ 70009 h 152400"/>
                <a:gd name="T48" fmla="*/ 145256 w 257175"/>
                <a:gd name="T49" fmla="*/ 63341 h 152400"/>
                <a:gd name="T50" fmla="*/ 143351 w 257175"/>
                <a:gd name="T51" fmla="*/ 76676 h 152400"/>
                <a:gd name="T52" fmla="*/ 130016 w 257175"/>
                <a:gd name="T53" fmla="*/ 65246 h 152400"/>
                <a:gd name="T54" fmla="*/ 145256 w 257175"/>
                <a:gd name="T55" fmla="*/ 57626 h 152400"/>
                <a:gd name="T56" fmla="*/ 156686 w 257175"/>
                <a:gd name="T57" fmla="*/ 59531 h 152400"/>
                <a:gd name="T58" fmla="*/ 162401 w 257175"/>
                <a:gd name="T59" fmla="*/ 45244 h 152400"/>
                <a:gd name="T60" fmla="*/ 169069 w 257175"/>
                <a:gd name="T61" fmla="*/ 42386 h 152400"/>
                <a:gd name="T62" fmla="*/ 164306 w 257175"/>
                <a:gd name="T63" fmla="*/ 49054 h 152400"/>
                <a:gd name="T64" fmla="*/ 175736 w 257175"/>
                <a:gd name="T65" fmla="*/ 76676 h 152400"/>
                <a:gd name="T66" fmla="*/ 196691 w 257175"/>
                <a:gd name="T67" fmla="*/ 43339 h 152400"/>
                <a:gd name="T68" fmla="*/ 190024 w 257175"/>
                <a:gd name="T69" fmla="*/ 53816 h 152400"/>
                <a:gd name="T70" fmla="*/ 203359 w 257175"/>
                <a:gd name="T71" fmla="*/ 57626 h 152400"/>
                <a:gd name="T72" fmla="*/ 210026 w 257175"/>
                <a:gd name="T73" fmla="*/ 60484 h 152400"/>
                <a:gd name="T74" fmla="*/ 183356 w 257175"/>
                <a:gd name="T75" fmla="*/ 56674 h 152400"/>
                <a:gd name="T76" fmla="*/ 199549 w 257175"/>
                <a:gd name="T77" fmla="*/ 35719 h 152400"/>
                <a:gd name="T78" fmla="*/ 211931 w 257175"/>
                <a:gd name="T79" fmla="*/ 37624 h 152400"/>
                <a:gd name="T80" fmla="*/ 229076 w 257175"/>
                <a:gd name="T81" fmla="*/ 24289 h 152400"/>
                <a:gd name="T82" fmla="*/ 240506 w 257175"/>
                <a:gd name="T83" fmla="*/ 41434 h 152400"/>
                <a:gd name="T84" fmla="*/ 238601 w 257175"/>
                <a:gd name="T85" fmla="*/ 52864 h 152400"/>
                <a:gd name="T86" fmla="*/ 233839 w 257175"/>
                <a:gd name="T87" fmla="*/ 54769 h 152400"/>
                <a:gd name="T88" fmla="*/ 216694 w 257175"/>
                <a:gd name="T89" fmla="*/ 52864 h 152400"/>
                <a:gd name="T90" fmla="*/ 224314 w 257175"/>
                <a:gd name="T91" fmla="*/ 40481 h 152400"/>
                <a:gd name="T92" fmla="*/ 229076 w 257175"/>
                <a:gd name="T93" fmla="*/ 31909 h 152400"/>
                <a:gd name="T94" fmla="*/ 219551 w 257175"/>
                <a:gd name="T95" fmla="*/ 36671 h 152400"/>
                <a:gd name="T96" fmla="*/ 223361 w 257175"/>
                <a:gd name="T97" fmla="*/ 45244 h 152400"/>
                <a:gd name="T98" fmla="*/ 228124 w 257175"/>
                <a:gd name="T99" fmla="*/ 50006 h 152400"/>
                <a:gd name="T100" fmla="*/ 230981 w 257175"/>
                <a:gd name="T101" fmla="*/ 40481 h 152400"/>
                <a:gd name="T102" fmla="*/ 237649 w 257175"/>
                <a:gd name="T103" fmla="*/ 9049 h 152400"/>
                <a:gd name="T104" fmla="*/ 250031 w 257175"/>
                <a:gd name="T105" fmla="*/ 48101 h 15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175" h="152400">
                  <a:moveTo>
                    <a:pt x="40481" y="153829"/>
                  </a:moveTo>
                  <a:lnTo>
                    <a:pt x="21431" y="125254"/>
                  </a:lnTo>
                  <a:lnTo>
                    <a:pt x="10954" y="131921"/>
                  </a:lnTo>
                  <a:lnTo>
                    <a:pt x="7144" y="126206"/>
                  </a:lnTo>
                  <a:lnTo>
                    <a:pt x="34766" y="108109"/>
                  </a:lnTo>
                  <a:lnTo>
                    <a:pt x="38576" y="113824"/>
                  </a:lnTo>
                  <a:lnTo>
                    <a:pt x="28099" y="120491"/>
                  </a:lnTo>
                  <a:lnTo>
                    <a:pt x="47149" y="149066"/>
                  </a:lnTo>
                  <a:lnTo>
                    <a:pt x="40481" y="153829"/>
                  </a:lnTo>
                  <a:close/>
                  <a:moveTo>
                    <a:pt x="68104" y="124301"/>
                  </a:moveTo>
                  <a:lnTo>
                    <a:pt x="75724" y="121444"/>
                  </a:lnTo>
                  <a:cubicBezTo>
                    <a:pt x="76676" y="124301"/>
                    <a:pt x="75724" y="127159"/>
                    <a:pt x="74771" y="130016"/>
                  </a:cubicBezTo>
                  <a:cubicBezTo>
                    <a:pt x="73819" y="132874"/>
                    <a:pt x="71914" y="134779"/>
                    <a:pt x="69056" y="136684"/>
                  </a:cubicBezTo>
                  <a:cubicBezTo>
                    <a:pt x="64294" y="139541"/>
                    <a:pt x="60484" y="140494"/>
                    <a:pt x="56674" y="138589"/>
                  </a:cubicBezTo>
                  <a:cubicBezTo>
                    <a:pt x="53816" y="137636"/>
                    <a:pt x="50959" y="134779"/>
                    <a:pt x="48101" y="131921"/>
                  </a:cubicBezTo>
                  <a:cubicBezTo>
                    <a:pt x="45244" y="127159"/>
                    <a:pt x="44291" y="123349"/>
                    <a:pt x="45244" y="119539"/>
                  </a:cubicBezTo>
                  <a:cubicBezTo>
                    <a:pt x="46196" y="115729"/>
                    <a:pt x="48101" y="112871"/>
                    <a:pt x="50959" y="110966"/>
                  </a:cubicBezTo>
                  <a:cubicBezTo>
                    <a:pt x="54769" y="109061"/>
                    <a:pt x="58579" y="108109"/>
                    <a:pt x="62389" y="109061"/>
                  </a:cubicBezTo>
                  <a:cubicBezTo>
                    <a:pt x="66199" y="110014"/>
                    <a:pt x="69056" y="112871"/>
                    <a:pt x="72866" y="118586"/>
                  </a:cubicBezTo>
                  <a:lnTo>
                    <a:pt x="56674" y="129064"/>
                  </a:lnTo>
                  <a:cubicBezTo>
                    <a:pt x="57626" y="130969"/>
                    <a:pt x="59531" y="131921"/>
                    <a:pt x="61436" y="132874"/>
                  </a:cubicBezTo>
                  <a:cubicBezTo>
                    <a:pt x="63341" y="133826"/>
                    <a:pt x="65246" y="132874"/>
                    <a:pt x="66199" y="131921"/>
                  </a:cubicBezTo>
                  <a:cubicBezTo>
                    <a:pt x="67151" y="130969"/>
                    <a:pt x="68104" y="130016"/>
                    <a:pt x="68104" y="129064"/>
                  </a:cubicBezTo>
                  <a:cubicBezTo>
                    <a:pt x="68104" y="127159"/>
                    <a:pt x="68104" y="125254"/>
                    <a:pt x="68104" y="124301"/>
                  </a:cubicBezTo>
                  <a:close/>
                  <a:moveTo>
                    <a:pt x="63341" y="117634"/>
                  </a:moveTo>
                  <a:cubicBezTo>
                    <a:pt x="62389" y="115729"/>
                    <a:pt x="60484" y="114776"/>
                    <a:pt x="59531" y="113824"/>
                  </a:cubicBezTo>
                  <a:cubicBezTo>
                    <a:pt x="57626" y="112871"/>
                    <a:pt x="56674" y="113824"/>
                    <a:pt x="54769" y="114776"/>
                  </a:cubicBezTo>
                  <a:cubicBezTo>
                    <a:pt x="53816" y="115729"/>
                    <a:pt x="52864" y="116681"/>
                    <a:pt x="51911" y="118586"/>
                  </a:cubicBezTo>
                  <a:cubicBezTo>
                    <a:pt x="51911" y="120491"/>
                    <a:pt x="51911" y="121444"/>
                    <a:pt x="52864" y="123349"/>
                  </a:cubicBezTo>
                  <a:lnTo>
                    <a:pt x="63341" y="117634"/>
                  </a:lnTo>
                  <a:close/>
                  <a:moveTo>
                    <a:pt x="96679" y="92869"/>
                  </a:moveTo>
                  <a:lnTo>
                    <a:pt x="90964" y="97631"/>
                  </a:lnTo>
                  <a:cubicBezTo>
                    <a:pt x="90011" y="96679"/>
                    <a:pt x="89059" y="95726"/>
                    <a:pt x="88106" y="95726"/>
                  </a:cubicBezTo>
                  <a:cubicBezTo>
                    <a:pt x="87154" y="95726"/>
                    <a:pt x="85249" y="95726"/>
                    <a:pt x="84296" y="96679"/>
                  </a:cubicBezTo>
                  <a:cubicBezTo>
                    <a:pt x="82391" y="97631"/>
                    <a:pt x="81439" y="98584"/>
                    <a:pt x="81439" y="100489"/>
                  </a:cubicBezTo>
                  <a:cubicBezTo>
                    <a:pt x="81439" y="102394"/>
                    <a:pt x="81439" y="104299"/>
                    <a:pt x="83344" y="107156"/>
                  </a:cubicBezTo>
                  <a:cubicBezTo>
                    <a:pt x="85249" y="110014"/>
                    <a:pt x="87154" y="111919"/>
                    <a:pt x="89059" y="112871"/>
                  </a:cubicBezTo>
                  <a:cubicBezTo>
                    <a:pt x="90964" y="113824"/>
                    <a:pt x="91916" y="113824"/>
                    <a:pt x="93821" y="112871"/>
                  </a:cubicBezTo>
                  <a:cubicBezTo>
                    <a:pt x="94774" y="111919"/>
                    <a:pt x="95726" y="110966"/>
                    <a:pt x="96679" y="110014"/>
                  </a:cubicBezTo>
                  <a:cubicBezTo>
                    <a:pt x="97631" y="109061"/>
                    <a:pt x="96679" y="107156"/>
                    <a:pt x="96679" y="105251"/>
                  </a:cubicBezTo>
                  <a:lnTo>
                    <a:pt x="104299" y="102394"/>
                  </a:lnTo>
                  <a:cubicBezTo>
                    <a:pt x="105251" y="106204"/>
                    <a:pt x="105251" y="109061"/>
                    <a:pt x="104299" y="111919"/>
                  </a:cubicBezTo>
                  <a:cubicBezTo>
                    <a:pt x="103346" y="114776"/>
                    <a:pt x="101441" y="116681"/>
                    <a:pt x="97631" y="118586"/>
                  </a:cubicBezTo>
                  <a:cubicBezTo>
                    <a:pt x="92869" y="120491"/>
                    <a:pt x="89059" y="121444"/>
                    <a:pt x="85249" y="120491"/>
                  </a:cubicBezTo>
                  <a:cubicBezTo>
                    <a:pt x="81439" y="119539"/>
                    <a:pt x="78581" y="116681"/>
                    <a:pt x="75724" y="112871"/>
                  </a:cubicBezTo>
                  <a:cubicBezTo>
                    <a:pt x="72866" y="108109"/>
                    <a:pt x="72866" y="104299"/>
                    <a:pt x="72866" y="100489"/>
                  </a:cubicBezTo>
                  <a:cubicBezTo>
                    <a:pt x="73819" y="96679"/>
                    <a:pt x="75724" y="93821"/>
                    <a:pt x="80486" y="91916"/>
                  </a:cubicBezTo>
                  <a:cubicBezTo>
                    <a:pt x="83344" y="90011"/>
                    <a:pt x="86201" y="89059"/>
                    <a:pt x="89059" y="90011"/>
                  </a:cubicBezTo>
                  <a:cubicBezTo>
                    <a:pt x="91916" y="89059"/>
                    <a:pt x="94774" y="90964"/>
                    <a:pt x="96679" y="92869"/>
                  </a:cubicBezTo>
                  <a:close/>
                  <a:moveTo>
                    <a:pt x="100489" y="68104"/>
                  </a:moveTo>
                  <a:lnTo>
                    <a:pt x="107156" y="81439"/>
                  </a:lnTo>
                  <a:cubicBezTo>
                    <a:pt x="108109" y="77629"/>
                    <a:pt x="110014" y="74771"/>
                    <a:pt x="112871" y="72866"/>
                  </a:cubicBezTo>
                  <a:cubicBezTo>
                    <a:pt x="114776" y="71914"/>
                    <a:pt x="115729" y="71914"/>
                    <a:pt x="117634" y="70961"/>
                  </a:cubicBezTo>
                  <a:cubicBezTo>
                    <a:pt x="119539" y="70961"/>
                    <a:pt x="120491" y="70961"/>
                    <a:pt x="122396" y="71914"/>
                  </a:cubicBezTo>
                  <a:cubicBezTo>
                    <a:pt x="123349" y="72866"/>
                    <a:pt x="124301" y="72866"/>
                    <a:pt x="125254" y="74771"/>
                  </a:cubicBezTo>
                  <a:cubicBezTo>
                    <a:pt x="126206" y="75724"/>
                    <a:pt x="127159" y="77629"/>
                    <a:pt x="128111" y="79534"/>
                  </a:cubicBezTo>
                  <a:lnTo>
                    <a:pt x="136684" y="94774"/>
                  </a:lnTo>
                  <a:lnTo>
                    <a:pt x="130016" y="98584"/>
                  </a:lnTo>
                  <a:lnTo>
                    <a:pt x="122396" y="84296"/>
                  </a:lnTo>
                  <a:cubicBezTo>
                    <a:pt x="121444" y="81439"/>
                    <a:pt x="119539" y="79534"/>
                    <a:pt x="119539" y="79534"/>
                  </a:cubicBezTo>
                  <a:cubicBezTo>
                    <a:pt x="118586" y="78581"/>
                    <a:pt x="117634" y="78581"/>
                    <a:pt x="116681" y="78581"/>
                  </a:cubicBezTo>
                  <a:cubicBezTo>
                    <a:pt x="115729" y="78581"/>
                    <a:pt x="114776" y="78581"/>
                    <a:pt x="113824" y="79534"/>
                  </a:cubicBezTo>
                  <a:cubicBezTo>
                    <a:pt x="112871" y="80486"/>
                    <a:pt x="111919" y="80486"/>
                    <a:pt x="110966" y="82391"/>
                  </a:cubicBezTo>
                  <a:cubicBezTo>
                    <a:pt x="110014" y="84296"/>
                    <a:pt x="110014" y="84296"/>
                    <a:pt x="110014" y="86201"/>
                  </a:cubicBezTo>
                  <a:cubicBezTo>
                    <a:pt x="110014" y="87154"/>
                    <a:pt x="110966" y="89059"/>
                    <a:pt x="111919" y="91916"/>
                  </a:cubicBezTo>
                  <a:lnTo>
                    <a:pt x="118586" y="105251"/>
                  </a:lnTo>
                  <a:lnTo>
                    <a:pt x="111919" y="109061"/>
                  </a:lnTo>
                  <a:lnTo>
                    <a:pt x="92869" y="72866"/>
                  </a:lnTo>
                  <a:lnTo>
                    <a:pt x="100489" y="68104"/>
                  </a:lnTo>
                  <a:close/>
                  <a:moveTo>
                    <a:pt x="168116" y="80486"/>
                  </a:moveTo>
                  <a:lnTo>
                    <a:pt x="160496" y="83344"/>
                  </a:lnTo>
                  <a:lnTo>
                    <a:pt x="153829" y="70009"/>
                  </a:lnTo>
                  <a:cubicBezTo>
                    <a:pt x="152876" y="67151"/>
                    <a:pt x="150971" y="65246"/>
                    <a:pt x="150971" y="64294"/>
                  </a:cubicBezTo>
                  <a:cubicBezTo>
                    <a:pt x="150019" y="63341"/>
                    <a:pt x="150019" y="63341"/>
                    <a:pt x="148114" y="63341"/>
                  </a:cubicBezTo>
                  <a:cubicBezTo>
                    <a:pt x="147161" y="63341"/>
                    <a:pt x="146209" y="63341"/>
                    <a:pt x="145256" y="63341"/>
                  </a:cubicBezTo>
                  <a:cubicBezTo>
                    <a:pt x="144304" y="64294"/>
                    <a:pt x="143351" y="65246"/>
                    <a:pt x="142399" y="66199"/>
                  </a:cubicBezTo>
                  <a:cubicBezTo>
                    <a:pt x="141446" y="67151"/>
                    <a:pt x="141446" y="69056"/>
                    <a:pt x="141446" y="70009"/>
                  </a:cubicBezTo>
                  <a:cubicBezTo>
                    <a:pt x="141446" y="70961"/>
                    <a:pt x="142399" y="73819"/>
                    <a:pt x="143351" y="76676"/>
                  </a:cubicBezTo>
                  <a:lnTo>
                    <a:pt x="149066" y="89059"/>
                  </a:lnTo>
                  <a:lnTo>
                    <a:pt x="142399" y="91916"/>
                  </a:lnTo>
                  <a:lnTo>
                    <a:pt x="130016" y="65246"/>
                  </a:lnTo>
                  <a:lnTo>
                    <a:pt x="136684" y="62389"/>
                  </a:lnTo>
                  <a:lnTo>
                    <a:pt x="138589" y="66199"/>
                  </a:lnTo>
                  <a:cubicBezTo>
                    <a:pt x="139541" y="62389"/>
                    <a:pt x="141446" y="59531"/>
                    <a:pt x="145256" y="57626"/>
                  </a:cubicBezTo>
                  <a:cubicBezTo>
                    <a:pt x="146209" y="56674"/>
                    <a:pt x="148114" y="56674"/>
                    <a:pt x="150019" y="56674"/>
                  </a:cubicBezTo>
                  <a:cubicBezTo>
                    <a:pt x="151924" y="56674"/>
                    <a:pt x="152876" y="56674"/>
                    <a:pt x="153829" y="57626"/>
                  </a:cubicBezTo>
                  <a:cubicBezTo>
                    <a:pt x="154781" y="58579"/>
                    <a:pt x="155734" y="58579"/>
                    <a:pt x="156686" y="59531"/>
                  </a:cubicBezTo>
                  <a:cubicBezTo>
                    <a:pt x="157639" y="60484"/>
                    <a:pt x="158591" y="62389"/>
                    <a:pt x="159544" y="64294"/>
                  </a:cubicBezTo>
                  <a:lnTo>
                    <a:pt x="168116" y="80486"/>
                  </a:lnTo>
                  <a:close/>
                  <a:moveTo>
                    <a:pt x="162401" y="45244"/>
                  </a:moveTo>
                  <a:lnTo>
                    <a:pt x="159544" y="38576"/>
                  </a:lnTo>
                  <a:lnTo>
                    <a:pt x="166211" y="35719"/>
                  </a:lnTo>
                  <a:lnTo>
                    <a:pt x="169069" y="42386"/>
                  </a:lnTo>
                  <a:lnTo>
                    <a:pt x="162401" y="45244"/>
                  </a:lnTo>
                  <a:close/>
                  <a:moveTo>
                    <a:pt x="175736" y="76676"/>
                  </a:moveTo>
                  <a:lnTo>
                    <a:pt x="164306" y="49054"/>
                  </a:lnTo>
                  <a:lnTo>
                    <a:pt x="171926" y="46196"/>
                  </a:lnTo>
                  <a:lnTo>
                    <a:pt x="183356" y="73819"/>
                  </a:lnTo>
                  <a:lnTo>
                    <a:pt x="175736" y="76676"/>
                  </a:lnTo>
                  <a:close/>
                  <a:moveTo>
                    <a:pt x="206216" y="41434"/>
                  </a:moveTo>
                  <a:lnTo>
                    <a:pt x="199549" y="46196"/>
                  </a:lnTo>
                  <a:cubicBezTo>
                    <a:pt x="198596" y="45244"/>
                    <a:pt x="197644" y="44291"/>
                    <a:pt x="196691" y="43339"/>
                  </a:cubicBezTo>
                  <a:cubicBezTo>
                    <a:pt x="195739" y="43339"/>
                    <a:pt x="193834" y="43339"/>
                    <a:pt x="192881" y="43339"/>
                  </a:cubicBezTo>
                  <a:cubicBezTo>
                    <a:pt x="190976" y="44291"/>
                    <a:pt x="190024" y="45244"/>
                    <a:pt x="189071" y="47149"/>
                  </a:cubicBezTo>
                  <a:cubicBezTo>
                    <a:pt x="188119" y="49054"/>
                    <a:pt x="189071" y="50959"/>
                    <a:pt x="190024" y="53816"/>
                  </a:cubicBezTo>
                  <a:cubicBezTo>
                    <a:pt x="190976" y="56674"/>
                    <a:pt x="192881" y="59531"/>
                    <a:pt x="194786" y="60484"/>
                  </a:cubicBezTo>
                  <a:cubicBezTo>
                    <a:pt x="196691" y="61436"/>
                    <a:pt x="198596" y="61436"/>
                    <a:pt x="200501" y="60484"/>
                  </a:cubicBezTo>
                  <a:cubicBezTo>
                    <a:pt x="201454" y="59531"/>
                    <a:pt x="202406" y="59531"/>
                    <a:pt x="203359" y="57626"/>
                  </a:cubicBezTo>
                  <a:cubicBezTo>
                    <a:pt x="204311" y="56674"/>
                    <a:pt x="204311" y="54769"/>
                    <a:pt x="203359" y="52864"/>
                  </a:cubicBezTo>
                  <a:lnTo>
                    <a:pt x="210979" y="50959"/>
                  </a:lnTo>
                  <a:cubicBezTo>
                    <a:pt x="211931" y="54769"/>
                    <a:pt x="210979" y="57626"/>
                    <a:pt x="210026" y="60484"/>
                  </a:cubicBezTo>
                  <a:cubicBezTo>
                    <a:pt x="209074" y="63341"/>
                    <a:pt x="206216" y="65246"/>
                    <a:pt x="202406" y="66199"/>
                  </a:cubicBezTo>
                  <a:cubicBezTo>
                    <a:pt x="198596" y="68104"/>
                    <a:pt x="194786" y="68104"/>
                    <a:pt x="190976" y="66199"/>
                  </a:cubicBezTo>
                  <a:cubicBezTo>
                    <a:pt x="187166" y="64294"/>
                    <a:pt x="185261" y="61436"/>
                    <a:pt x="183356" y="56674"/>
                  </a:cubicBezTo>
                  <a:cubicBezTo>
                    <a:pt x="181451" y="51911"/>
                    <a:pt x="181451" y="48101"/>
                    <a:pt x="182404" y="44291"/>
                  </a:cubicBezTo>
                  <a:cubicBezTo>
                    <a:pt x="183356" y="40481"/>
                    <a:pt x="186214" y="37624"/>
                    <a:pt x="190976" y="36671"/>
                  </a:cubicBezTo>
                  <a:cubicBezTo>
                    <a:pt x="193834" y="35719"/>
                    <a:pt x="197644" y="34766"/>
                    <a:pt x="199549" y="35719"/>
                  </a:cubicBezTo>
                  <a:cubicBezTo>
                    <a:pt x="202406" y="37624"/>
                    <a:pt x="204311" y="38576"/>
                    <a:pt x="206216" y="41434"/>
                  </a:cubicBezTo>
                  <a:close/>
                  <a:moveTo>
                    <a:pt x="219551" y="36671"/>
                  </a:moveTo>
                  <a:lnTo>
                    <a:pt x="211931" y="37624"/>
                  </a:lnTo>
                  <a:cubicBezTo>
                    <a:pt x="211931" y="34766"/>
                    <a:pt x="212884" y="31909"/>
                    <a:pt x="213836" y="30004"/>
                  </a:cubicBezTo>
                  <a:cubicBezTo>
                    <a:pt x="214789" y="28099"/>
                    <a:pt x="217646" y="26194"/>
                    <a:pt x="221456" y="25241"/>
                  </a:cubicBezTo>
                  <a:cubicBezTo>
                    <a:pt x="224314" y="24289"/>
                    <a:pt x="227171" y="23336"/>
                    <a:pt x="229076" y="24289"/>
                  </a:cubicBezTo>
                  <a:cubicBezTo>
                    <a:pt x="230981" y="24289"/>
                    <a:pt x="231934" y="25241"/>
                    <a:pt x="233839" y="26194"/>
                  </a:cubicBezTo>
                  <a:cubicBezTo>
                    <a:pt x="234791" y="27146"/>
                    <a:pt x="235744" y="29051"/>
                    <a:pt x="237649" y="32861"/>
                  </a:cubicBezTo>
                  <a:lnTo>
                    <a:pt x="240506" y="41434"/>
                  </a:lnTo>
                  <a:cubicBezTo>
                    <a:pt x="241459" y="44291"/>
                    <a:pt x="242411" y="46196"/>
                    <a:pt x="243364" y="47149"/>
                  </a:cubicBezTo>
                  <a:cubicBezTo>
                    <a:pt x="244316" y="48101"/>
                    <a:pt x="244316" y="49054"/>
                    <a:pt x="246221" y="50006"/>
                  </a:cubicBezTo>
                  <a:lnTo>
                    <a:pt x="238601" y="52864"/>
                  </a:lnTo>
                  <a:cubicBezTo>
                    <a:pt x="238601" y="52864"/>
                    <a:pt x="237649" y="51911"/>
                    <a:pt x="237649" y="50959"/>
                  </a:cubicBezTo>
                  <a:cubicBezTo>
                    <a:pt x="237649" y="50959"/>
                    <a:pt x="236696" y="50006"/>
                    <a:pt x="236696" y="50006"/>
                  </a:cubicBezTo>
                  <a:cubicBezTo>
                    <a:pt x="235744" y="51911"/>
                    <a:pt x="234791" y="52864"/>
                    <a:pt x="233839" y="54769"/>
                  </a:cubicBezTo>
                  <a:cubicBezTo>
                    <a:pt x="232886" y="55721"/>
                    <a:pt x="230981" y="56674"/>
                    <a:pt x="229076" y="57626"/>
                  </a:cubicBezTo>
                  <a:cubicBezTo>
                    <a:pt x="226219" y="58579"/>
                    <a:pt x="223361" y="58579"/>
                    <a:pt x="221456" y="57626"/>
                  </a:cubicBezTo>
                  <a:cubicBezTo>
                    <a:pt x="219551" y="56674"/>
                    <a:pt x="217646" y="54769"/>
                    <a:pt x="216694" y="52864"/>
                  </a:cubicBezTo>
                  <a:cubicBezTo>
                    <a:pt x="215741" y="50959"/>
                    <a:pt x="215741" y="50006"/>
                    <a:pt x="216694" y="48101"/>
                  </a:cubicBezTo>
                  <a:cubicBezTo>
                    <a:pt x="216694" y="46196"/>
                    <a:pt x="217646" y="45244"/>
                    <a:pt x="218599" y="44291"/>
                  </a:cubicBezTo>
                  <a:cubicBezTo>
                    <a:pt x="219551" y="43339"/>
                    <a:pt x="221456" y="42386"/>
                    <a:pt x="224314" y="40481"/>
                  </a:cubicBezTo>
                  <a:cubicBezTo>
                    <a:pt x="227171" y="38576"/>
                    <a:pt x="230029" y="37624"/>
                    <a:pt x="230981" y="35719"/>
                  </a:cubicBezTo>
                  <a:lnTo>
                    <a:pt x="230981" y="34766"/>
                  </a:lnTo>
                  <a:cubicBezTo>
                    <a:pt x="230029" y="32861"/>
                    <a:pt x="230029" y="31909"/>
                    <a:pt x="229076" y="31909"/>
                  </a:cubicBezTo>
                  <a:cubicBezTo>
                    <a:pt x="228124" y="30956"/>
                    <a:pt x="227171" y="31909"/>
                    <a:pt x="224314" y="32861"/>
                  </a:cubicBezTo>
                  <a:cubicBezTo>
                    <a:pt x="223361" y="32861"/>
                    <a:pt x="222409" y="33814"/>
                    <a:pt x="221456" y="34766"/>
                  </a:cubicBezTo>
                  <a:cubicBezTo>
                    <a:pt x="219551" y="33814"/>
                    <a:pt x="219551" y="34766"/>
                    <a:pt x="219551" y="36671"/>
                  </a:cubicBezTo>
                  <a:close/>
                  <a:moveTo>
                    <a:pt x="230981" y="39529"/>
                  </a:moveTo>
                  <a:cubicBezTo>
                    <a:pt x="230029" y="40481"/>
                    <a:pt x="229076" y="41434"/>
                    <a:pt x="227171" y="42386"/>
                  </a:cubicBezTo>
                  <a:cubicBezTo>
                    <a:pt x="225266" y="43339"/>
                    <a:pt x="224314" y="44291"/>
                    <a:pt x="223361" y="45244"/>
                  </a:cubicBezTo>
                  <a:cubicBezTo>
                    <a:pt x="222409" y="46196"/>
                    <a:pt x="222409" y="47149"/>
                    <a:pt x="222409" y="48101"/>
                  </a:cubicBezTo>
                  <a:cubicBezTo>
                    <a:pt x="222409" y="49054"/>
                    <a:pt x="223361" y="50006"/>
                    <a:pt x="224314" y="50006"/>
                  </a:cubicBezTo>
                  <a:cubicBezTo>
                    <a:pt x="225266" y="50959"/>
                    <a:pt x="226219" y="50959"/>
                    <a:pt x="228124" y="50006"/>
                  </a:cubicBezTo>
                  <a:cubicBezTo>
                    <a:pt x="229076" y="49054"/>
                    <a:pt x="230981" y="49054"/>
                    <a:pt x="230981" y="47149"/>
                  </a:cubicBezTo>
                  <a:cubicBezTo>
                    <a:pt x="231934" y="46196"/>
                    <a:pt x="231934" y="45244"/>
                    <a:pt x="231934" y="44291"/>
                  </a:cubicBezTo>
                  <a:cubicBezTo>
                    <a:pt x="231934" y="43339"/>
                    <a:pt x="230981" y="42386"/>
                    <a:pt x="230981" y="40481"/>
                  </a:cubicBezTo>
                  <a:lnTo>
                    <a:pt x="230981" y="39529"/>
                  </a:lnTo>
                  <a:close/>
                  <a:moveTo>
                    <a:pt x="250031" y="48101"/>
                  </a:moveTo>
                  <a:lnTo>
                    <a:pt x="237649" y="9049"/>
                  </a:lnTo>
                  <a:lnTo>
                    <a:pt x="245269" y="7144"/>
                  </a:lnTo>
                  <a:lnTo>
                    <a:pt x="257651" y="46196"/>
                  </a:lnTo>
                  <a:lnTo>
                    <a:pt x="250031" y="48101"/>
                  </a:lnTo>
                  <a:close/>
                </a:path>
              </a:pathLst>
            </a:custGeom>
            <a:solidFill>
              <a:srgbClr val="245A69"/>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65" name="Freeform: Shape 2408">
              <a:extLst>
                <a:ext uri="{FF2B5EF4-FFF2-40B4-BE49-F238E27FC236}">
                  <a16:creationId xmlns:a16="http://schemas.microsoft.com/office/drawing/2014/main" id="{6F1A710B-7608-8C45-B05A-50E953A8A255}"/>
                </a:ext>
              </a:extLst>
            </p:cNvPr>
            <p:cNvSpPr>
              <a:spLocks/>
            </p:cNvSpPr>
            <p:nvPr/>
          </p:nvSpPr>
          <p:spPr bwMode="auto">
            <a:xfrm>
              <a:off x="3424238" y="3194050"/>
              <a:ext cx="569912" cy="398463"/>
            </a:xfrm>
            <a:custGeom>
              <a:avLst/>
              <a:gdLst>
                <a:gd name="T0" fmla="*/ 30956 w 190500"/>
                <a:gd name="T1" fmla="*/ 76676 h 133350"/>
                <a:gd name="T2" fmla="*/ 24289 w 190500"/>
                <a:gd name="T3" fmla="*/ 102394 h 133350"/>
                <a:gd name="T4" fmla="*/ 28099 w 190500"/>
                <a:gd name="T5" fmla="*/ 108109 h 133350"/>
                <a:gd name="T6" fmla="*/ 53816 w 190500"/>
                <a:gd name="T7" fmla="*/ 86201 h 133350"/>
                <a:gd name="T8" fmla="*/ 53816 w 190500"/>
                <a:gd name="T9" fmla="*/ 74771 h 133350"/>
                <a:gd name="T10" fmla="*/ 70961 w 190500"/>
                <a:gd name="T11" fmla="*/ 78581 h 133350"/>
                <a:gd name="T12" fmla="*/ 82391 w 190500"/>
                <a:gd name="T13" fmla="*/ 93821 h 133350"/>
                <a:gd name="T14" fmla="*/ 72866 w 190500"/>
                <a:gd name="T15" fmla="*/ 94774 h 133350"/>
                <a:gd name="T16" fmla="*/ 59531 w 190500"/>
                <a:gd name="T17" fmla="*/ 104299 h 133350"/>
                <a:gd name="T18" fmla="*/ 52864 w 190500"/>
                <a:gd name="T19" fmla="*/ 90964 h 133350"/>
                <a:gd name="T20" fmla="*/ 63341 w 190500"/>
                <a:gd name="T21" fmla="*/ 79534 h 133350"/>
                <a:gd name="T22" fmla="*/ 53816 w 190500"/>
                <a:gd name="T23" fmla="*/ 81439 h 133350"/>
                <a:gd name="T24" fmla="*/ 63341 w 190500"/>
                <a:gd name="T25" fmla="*/ 90011 h 133350"/>
                <a:gd name="T26" fmla="*/ 63341 w 190500"/>
                <a:gd name="T27" fmla="*/ 97631 h 133350"/>
                <a:gd name="T28" fmla="*/ 69056 w 190500"/>
                <a:gd name="T29" fmla="*/ 90964 h 133350"/>
                <a:gd name="T30" fmla="*/ 99536 w 190500"/>
                <a:gd name="T31" fmla="*/ 59531 h 133350"/>
                <a:gd name="T32" fmla="*/ 87154 w 190500"/>
                <a:gd name="T33" fmla="*/ 63341 h 133350"/>
                <a:gd name="T34" fmla="*/ 90964 w 190500"/>
                <a:gd name="T35" fmla="*/ 79534 h 133350"/>
                <a:gd name="T36" fmla="*/ 98584 w 190500"/>
                <a:gd name="T37" fmla="*/ 71914 h 133350"/>
                <a:gd name="T38" fmla="*/ 99536 w 190500"/>
                <a:gd name="T39" fmla="*/ 85249 h 133350"/>
                <a:gd name="T40" fmla="*/ 77629 w 190500"/>
                <a:gd name="T41" fmla="*/ 66199 h 133350"/>
                <a:gd name="T42" fmla="*/ 99536 w 190500"/>
                <a:gd name="T43" fmla="*/ 59531 h 133350"/>
                <a:gd name="T44" fmla="*/ 102394 w 190500"/>
                <a:gd name="T45" fmla="*/ 34766 h 133350"/>
                <a:gd name="T46" fmla="*/ 114776 w 190500"/>
                <a:gd name="T47" fmla="*/ 74771 h 133350"/>
                <a:gd name="T48" fmla="*/ 121444 w 190500"/>
                <a:gd name="T49" fmla="*/ 70961 h 133350"/>
                <a:gd name="T50" fmla="*/ 110014 w 190500"/>
                <a:gd name="T51" fmla="*/ 29051 h 133350"/>
                <a:gd name="T52" fmla="*/ 128111 w 190500"/>
                <a:gd name="T53" fmla="*/ 66199 h 133350"/>
                <a:gd name="T54" fmla="*/ 131921 w 190500"/>
                <a:gd name="T55" fmla="*/ 18574 h 133350"/>
                <a:gd name="T56" fmla="*/ 143351 w 190500"/>
                <a:gd name="T57" fmla="*/ 59531 h 133350"/>
                <a:gd name="T58" fmla="*/ 150019 w 190500"/>
                <a:gd name="T59" fmla="*/ 56674 h 133350"/>
                <a:gd name="T60" fmla="*/ 159544 w 190500"/>
                <a:gd name="T61" fmla="*/ 25241 h 133350"/>
                <a:gd name="T62" fmla="*/ 161449 w 190500"/>
                <a:gd name="T63" fmla="*/ 42386 h 133350"/>
                <a:gd name="T64" fmla="*/ 166211 w 190500"/>
                <a:gd name="T65" fmla="*/ 41434 h 133350"/>
                <a:gd name="T66" fmla="*/ 160496 w 190500"/>
                <a:gd name="T67" fmla="*/ 50959 h 133350"/>
                <a:gd name="T68" fmla="*/ 152876 w 190500"/>
                <a:gd name="T69" fmla="*/ 42386 h 133350"/>
                <a:gd name="T70" fmla="*/ 141446 w 190500"/>
                <a:gd name="T71" fmla="*/ 26194 h 133350"/>
                <a:gd name="T72" fmla="*/ 146209 w 190500"/>
                <a:gd name="T73" fmla="*/ 11906 h 133350"/>
                <a:gd name="T74" fmla="*/ 159544 w 190500"/>
                <a:gd name="T75" fmla="*/ 18574 h 133350"/>
                <a:gd name="T76" fmla="*/ 179546 w 190500"/>
                <a:gd name="T77" fmla="*/ 10001 h 133350"/>
                <a:gd name="T78" fmla="*/ 189071 w 190500"/>
                <a:gd name="T79" fmla="*/ 43339 h 133350"/>
                <a:gd name="T80" fmla="*/ 186214 w 190500"/>
                <a:gd name="T81" fmla="*/ 52864 h 133350"/>
                <a:gd name="T82" fmla="*/ 174784 w 190500"/>
                <a:gd name="T83" fmla="*/ 50006 h 133350"/>
                <a:gd name="T84" fmla="*/ 180499 w 190500"/>
                <a:gd name="T85" fmla="*/ 41434 h 133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0500" h="133350">
                  <a:moveTo>
                    <a:pt x="30956" y="127159"/>
                  </a:moveTo>
                  <a:lnTo>
                    <a:pt x="7144" y="92869"/>
                  </a:lnTo>
                  <a:lnTo>
                    <a:pt x="30956" y="76676"/>
                  </a:lnTo>
                  <a:lnTo>
                    <a:pt x="34766" y="82391"/>
                  </a:lnTo>
                  <a:lnTo>
                    <a:pt x="18574" y="93821"/>
                  </a:lnTo>
                  <a:lnTo>
                    <a:pt x="24289" y="102394"/>
                  </a:lnTo>
                  <a:lnTo>
                    <a:pt x="38576" y="92869"/>
                  </a:lnTo>
                  <a:lnTo>
                    <a:pt x="42386" y="98584"/>
                  </a:lnTo>
                  <a:lnTo>
                    <a:pt x="28099" y="108109"/>
                  </a:lnTo>
                  <a:lnTo>
                    <a:pt x="37624" y="122396"/>
                  </a:lnTo>
                  <a:lnTo>
                    <a:pt x="30956" y="127159"/>
                  </a:lnTo>
                  <a:close/>
                  <a:moveTo>
                    <a:pt x="53816" y="86201"/>
                  </a:moveTo>
                  <a:lnTo>
                    <a:pt x="47149" y="89059"/>
                  </a:lnTo>
                  <a:cubicBezTo>
                    <a:pt x="46196" y="86201"/>
                    <a:pt x="46196" y="83344"/>
                    <a:pt x="47149" y="81439"/>
                  </a:cubicBezTo>
                  <a:cubicBezTo>
                    <a:pt x="48101" y="79534"/>
                    <a:pt x="50006" y="76676"/>
                    <a:pt x="53816" y="74771"/>
                  </a:cubicBezTo>
                  <a:cubicBezTo>
                    <a:pt x="56674" y="72866"/>
                    <a:pt x="59531" y="71914"/>
                    <a:pt x="61436" y="71914"/>
                  </a:cubicBezTo>
                  <a:cubicBezTo>
                    <a:pt x="63341" y="71914"/>
                    <a:pt x="65246" y="71914"/>
                    <a:pt x="66199" y="72866"/>
                  </a:cubicBezTo>
                  <a:cubicBezTo>
                    <a:pt x="67151" y="73819"/>
                    <a:pt x="69056" y="75724"/>
                    <a:pt x="70961" y="78581"/>
                  </a:cubicBezTo>
                  <a:lnTo>
                    <a:pt x="75724" y="86201"/>
                  </a:lnTo>
                  <a:cubicBezTo>
                    <a:pt x="76676" y="88106"/>
                    <a:pt x="78581" y="90011"/>
                    <a:pt x="79534" y="90964"/>
                  </a:cubicBezTo>
                  <a:cubicBezTo>
                    <a:pt x="80486" y="91916"/>
                    <a:pt x="81439" y="92869"/>
                    <a:pt x="82391" y="93821"/>
                  </a:cubicBezTo>
                  <a:lnTo>
                    <a:pt x="75724" y="97631"/>
                  </a:lnTo>
                  <a:cubicBezTo>
                    <a:pt x="75724" y="97631"/>
                    <a:pt x="74771" y="96679"/>
                    <a:pt x="73819" y="95726"/>
                  </a:cubicBezTo>
                  <a:cubicBezTo>
                    <a:pt x="72866" y="95726"/>
                    <a:pt x="72866" y="94774"/>
                    <a:pt x="72866" y="94774"/>
                  </a:cubicBezTo>
                  <a:cubicBezTo>
                    <a:pt x="71914" y="96679"/>
                    <a:pt x="71914" y="98584"/>
                    <a:pt x="70961" y="99536"/>
                  </a:cubicBezTo>
                  <a:cubicBezTo>
                    <a:pt x="70009" y="100489"/>
                    <a:pt x="69056" y="102394"/>
                    <a:pt x="67151" y="102394"/>
                  </a:cubicBezTo>
                  <a:cubicBezTo>
                    <a:pt x="64294" y="104299"/>
                    <a:pt x="62389" y="104299"/>
                    <a:pt x="59531" y="104299"/>
                  </a:cubicBezTo>
                  <a:cubicBezTo>
                    <a:pt x="56674" y="103346"/>
                    <a:pt x="54769" y="102394"/>
                    <a:pt x="53816" y="100489"/>
                  </a:cubicBezTo>
                  <a:cubicBezTo>
                    <a:pt x="52864" y="99536"/>
                    <a:pt x="52864" y="97631"/>
                    <a:pt x="51911" y="95726"/>
                  </a:cubicBezTo>
                  <a:cubicBezTo>
                    <a:pt x="51911" y="93821"/>
                    <a:pt x="52864" y="92869"/>
                    <a:pt x="52864" y="90964"/>
                  </a:cubicBezTo>
                  <a:cubicBezTo>
                    <a:pt x="53816" y="90011"/>
                    <a:pt x="55721" y="88106"/>
                    <a:pt x="57626" y="86201"/>
                  </a:cubicBezTo>
                  <a:cubicBezTo>
                    <a:pt x="60484" y="83344"/>
                    <a:pt x="62389" y="81439"/>
                    <a:pt x="63341" y="80486"/>
                  </a:cubicBezTo>
                  <a:lnTo>
                    <a:pt x="63341" y="79534"/>
                  </a:lnTo>
                  <a:cubicBezTo>
                    <a:pt x="62389" y="78581"/>
                    <a:pt x="61436" y="77629"/>
                    <a:pt x="60484" y="77629"/>
                  </a:cubicBezTo>
                  <a:cubicBezTo>
                    <a:pt x="59531" y="77629"/>
                    <a:pt x="57626" y="77629"/>
                    <a:pt x="56674" y="78581"/>
                  </a:cubicBezTo>
                  <a:cubicBezTo>
                    <a:pt x="55721" y="79534"/>
                    <a:pt x="54769" y="80486"/>
                    <a:pt x="53816" y="81439"/>
                  </a:cubicBezTo>
                  <a:cubicBezTo>
                    <a:pt x="53816" y="84296"/>
                    <a:pt x="53816" y="85249"/>
                    <a:pt x="53816" y="86201"/>
                  </a:cubicBezTo>
                  <a:close/>
                  <a:moveTo>
                    <a:pt x="66199" y="86201"/>
                  </a:moveTo>
                  <a:cubicBezTo>
                    <a:pt x="65246" y="87154"/>
                    <a:pt x="64294" y="88106"/>
                    <a:pt x="63341" y="90011"/>
                  </a:cubicBezTo>
                  <a:cubicBezTo>
                    <a:pt x="61436" y="91916"/>
                    <a:pt x="60484" y="92869"/>
                    <a:pt x="60484" y="92869"/>
                  </a:cubicBezTo>
                  <a:cubicBezTo>
                    <a:pt x="59531" y="93821"/>
                    <a:pt x="59531" y="95726"/>
                    <a:pt x="60484" y="95726"/>
                  </a:cubicBezTo>
                  <a:cubicBezTo>
                    <a:pt x="61436" y="96679"/>
                    <a:pt x="61436" y="97631"/>
                    <a:pt x="63341" y="97631"/>
                  </a:cubicBezTo>
                  <a:cubicBezTo>
                    <a:pt x="64294" y="97631"/>
                    <a:pt x="65246" y="97631"/>
                    <a:pt x="66199" y="96679"/>
                  </a:cubicBezTo>
                  <a:cubicBezTo>
                    <a:pt x="67151" y="95726"/>
                    <a:pt x="68104" y="94774"/>
                    <a:pt x="69056" y="93821"/>
                  </a:cubicBezTo>
                  <a:cubicBezTo>
                    <a:pt x="70009" y="92869"/>
                    <a:pt x="70009" y="91916"/>
                    <a:pt x="69056" y="90964"/>
                  </a:cubicBezTo>
                  <a:cubicBezTo>
                    <a:pt x="69056" y="90011"/>
                    <a:pt x="68104" y="89059"/>
                    <a:pt x="67151" y="88106"/>
                  </a:cubicBezTo>
                  <a:lnTo>
                    <a:pt x="66199" y="86201"/>
                  </a:lnTo>
                  <a:close/>
                  <a:moveTo>
                    <a:pt x="99536" y="59531"/>
                  </a:moveTo>
                  <a:lnTo>
                    <a:pt x="93821" y="64294"/>
                  </a:lnTo>
                  <a:cubicBezTo>
                    <a:pt x="92869" y="63341"/>
                    <a:pt x="91916" y="62389"/>
                    <a:pt x="90964" y="62389"/>
                  </a:cubicBezTo>
                  <a:cubicBezTo>
                    <a:pt x="90011" y="62389"/>
                    <a:pt x="88106" y="62389"/>
                    <a:pt x="87154" y="63341"/>
                  </a:cubicBezTo>
                  <a:cubicBezTo>
                    <a:pt x="85249" y="64294"/>
                    <a:pt x="84296" y="65246"/>
                    <a:pt x="84296" y="67151"/>
                  </a:cubicBezTo>
                  <a:cubicBezTo>
                    <a:pt x="84296" y="69056"/>
                    <a:pt x="84296" y="70961"/>
                    <a:pt x="86201" y="73819"/>
                  </a:cubicBezTo>
                  <a:cubicBezTo>
                    <a:pt x="88106" y="76676"/>
                    <a:pt x="90011" y="78581"/>
                    <a:pt x="90964" y="79534"/>
                  </a:cubicBezTo>
                  <a:cubicBezTo>
                    <a:pt x="92869" y="80486"/>
                    <a:pt x="94774" y="80486"/>
                    <a:pt x="95726" y="79534"/>
                  </a:cubicBezTo>
                  <a:cubicBezTo>
                    <a:pt x="96679" y="78581"/>
                    <a:pt x="97631" y="77629"/>
                    <a:pt x="98584" y="76676"/>
                  </a:cubicBezTo>
                  <a:cubicBezTo>
                    <a:pt x="98584" y="75724"/>
                    <a:pt x="98584" y="73819"/>
                    <a:pt x="98584" y="71914"/>
                  </a:cubicBezTo>
                  <a:lnTo>
                    <a:pt x="106204" y="69056"/>
                  </a:lnTo>
                  <a:cubicBezTo>
                    <a:pt x="107156" y="72866"/>
                    <a:pt x="107156" y="75724"/>
                    <a:pt x="106204" y="78581"/>
                  </a:cubicBezTo>
                  <a:cubicBezTo>
                    <a:pt x="105251" y="81439"/>
                    <a:pt x="103346" y="83344"/>
                    <a:pt x="99536" y="85249"/>
                  </a:cubicBezTo>
                  <a:cubicBezTo>
                    <a:pt x="95726" y="87154"/>
                    <a:pt x="91916" y="88106"/>
                    <a:pt x="88106" y="87154"/>
                  </a:cubicBezTo>
                  <a:cubicBezTo>
                    <a:pt x="84296" y="86201"/>
                    <a:pt x="81439" y="83344"/>
                    <a:pt x="79534" y="78581"/>
                  </a:cubicBezTo>
                  <a:cubicBezTo>
                    <a:pt x="76676" y="73819"/>
                    <a:pt x="76676" y="70009"/>
                    <a:pt x="77629" y="66199"/>
                  </a:cubicBezTo>
                  <a:cubicBezTo>
                    <a:pt x="78581" y="62389"/>
                    <a:pt x="80486" y="59531"/>
                    <a:pt x="84296" y="57626"/>
                  </a:cubicBezTo>
                  <a:cubicBezTo>
                    <a:pt x="87154" y="55721"/>
                    <a:pt x="90964" y="54769"/>
                    <a:pt x="92869" y="55721"/>
                  </a:cubicBezTo>
                  <a:cubicBezTo>
                    <a:pt x="94774" y="55721"/>
                    <a:pt x="96679" y="56674"/>
                    <a:pt x="99536" y="59531"/>
                  </a:cubicBezTo>
                  <a:close/>
                  <a:moveTo>
                    <a:pt x="98584" y="45244"/>
                  </a:moveTo>
                  <a:lnTo>
                    <a:pt x="95726" y="38576"/>
                  </a:lnTo>
                  <a:lnTo>
                    <a:pt x="102394" y="34766"/>
                  </a:lnTo>
                  <a:lnTo>
                    <a:pt x="106204" y="41434"/>
                  </a:lnTo>
                  <a:lnTo>
                    <a:pt x="98584" y="45244"/>
                  </a:lnTo>
                  <a:close/>
                  <a:moveTo>
                    <a:pt x="114776" y="74771"/>
                  </a:moveTo>
                  <a:lnTo>
                    <a:pt x="100489" y="48101"/>
                  </a:lnTo>
                  <a:lnTo>
                    <a:pt x="107156" y="44291"/>
                  </a:lnTo>
                  <a:lnTo>
                    <a:pt x="121444" y="70961"/>
                  </a:lnTo>
                  <a:lnTo>
                    <a:pt x="114776" y="74771"/>
                  </a:lnTo>
                  <a:close/>
                  <a:moveTo>
                    <a:pt x="128111" y="66199"/>
                  </a:moveTo>
                  <a:lnTo>
                    <a:pt x="110014" y="29051"/>
                  </a:lnTo>
                  <a:lnTo>
                    <a:pt x="116681" y="25241"/>
                  </a:lnTo>
                  <a:lnTo>
                    <a:pt x="134779" y="62389"/>
                  </a:lnTo>
                  <a:lnTo>
                    <a:pt x="128111" y="66199"/>
                  </a:lnTo>
                  <a:close/>
                  <a:moveTo>
                    <a:pt x="128111" y="29051"/>
                  </a:moveTo>
                  <a:lnTo>
                    <a:pt x="125254" y="22384"/>
                  </a:lnTo>
                  <a:lnTo>
                    <a:pt x="131921" y="18574"/>
                  </a:lnTo>
                  <a:lnTo>
                    <a:pt x="134779" y="25241"/>
                  </a:lnTo>
                  <a:lnTo>
                    <a:pt x="128111" y="29051"/>
                  </a:lnTo>
                  <a:close/>
                  <a:moveTo>
                    <a:pt x="143351" y="59531"/>
                  </a:moveTo>
                  <a:lnTo>
                    <a:pt x="130016" y="32861"/>
                  </a:lnTo>
                  <a:lnTo>
                    <a:pt x="136684" y="30004"/>
                  </a:lnTo>
                  <a:lnTo>
                    <a:pt x="150019" y="56674"/>
                  </a:lnTo>
                  <a:lnTo>
                    <a:pt x="143351" y="59531"/>
                  </a:lnTo>
                  <a:close/>
                  <a:moveTo>
                    <a:pt x="156686" y="19526"/>
                  </a:moveTo>
                  <a:lnTo>
                    <a:pt x="159544" y="25241"/>
                  </a:lnTo>
                  <a:lnTo>
                    <a:pt x="154781" y="27146"/>
                  </a:lnTo>
                  <a:lnTo>
                    <a:pt x="159544" y="38576"/>
                  </a:lnTo>
                  <a:cubicBezTo>
                    <a:pt x="160496" y="40481"/>
                    <a:pt x="161449" y="41434"/>
                    <a:pt x="161449" y="42386"/>
                  </a:cubicBezTo>
                  <a:cubicBezTo>
                    <a:pt x="161449" y="42386"/>
                    <a:pt x="162401" y="42386"/>
                    <a:pt x="162401" y="43339"/>
                  </a:cubicBezTo>
                  <a:cubicBezTo>
                    <a:pt x="163354" y="43339"/>
                    <a:pt x="163354" y="43339"/>
                    <a:pt x="163354" y="43339"/>
                  </a:cubicBezTo>
                  <a:cubicBezTo>
                    <a:pt x="164306" y="43339"/>
                    <a:pt x="165259" y="42386"/>
                    <a:pt x="166211" y="41434"/>
                  </a:cubicBezTo>
                  <a:lnTo>
                    <a:pt x="169069" y="46196"/>
                  </a:lnTo>
                  <a:cubicBezTo>
                    <a:pt x="168116" y="47149"/>
                    <a:pt x="166211" y="49054"/>
                    <a:pt x="164306" y="50006"/>
                  </a:cubicBezTo>
                  <a:cubicBezTo>
                    <a:pt x="163354" y="50959"/>
                    <a:pt x="161449" y="50959"/>
                    <a:pt x="160496" y="50959"/>
                  </a:cubicBezTo>
                  <a:cubicBezTo>
                    <a:pt x="159544" y="50959"/>
                    <a:pt x="157639" y="50959"/>
                    <a:pt x="157639" y="50006"/>
                  </a:cubicBezTo>
                  <a:cubicBezTo>
                    <a:pt x="156686" y="49054"/>
                    <a:pt x="156686" y="49054"/>
                    <a:pt x="155734" y="47149"/>
                  </a:cubicBezTo>
                  <a:cubicBezTo>
                    <a:pt x="154781" y="46196"/>
                    <a:pt x="154781" y="44291"/>
                    <a:pt x="152876" y="42386"/>
                  </a:cubicBezTo>
                  <a:lnTo>
                    <a:pt x="147161" y="30956"/>
                  </a:lnTo>
                  <a:lnTo>
                    <a:pt x="144304" y="31909"/>
                  </a:lnTo>
                  <a:lnTo>
                    <a:pt x="141446" y="26194"/>
                  </a:lnTo>
                  <a:lnTo>
                    <a:pt x="144304" y="25241"/>
                  </a:lnTo>
                  <a:lnTo>
                    <a:pt x="141446" y="19526"/>
                  </a:lnTo>
                  <a:lnTo>
                    <a:pt x="146209" y="11906"/>
                  </a:lnTo>
                  <a:lnTo>
                    <a:pt x="150971" y="21431"/>
                  </a:lnTo>
                  <a:lnTo>
                    <a:pt x="156686" y="19526"/>
                  </a:lnTo>
                  <a:close/>
                  <a:moveTo>
                    <a:pt x="159544" y="18574"/>
                  </a:moveTo>
                  <a:lnTo>
                    <a:pt x="167164" y="15716"/>
                  </a:lnTo>
                  <a:lnTo>
                    <a:pt x="181451" y="31909"/>
                  </a:lnTo>
                  <a:lnTo>
                    <a:pt x="179546" y="10001"/>
                  </a:lnTo>
                  <a:lnTo>
                    <a:pt x="187166" y="7144"/>
                  </a:lnTo>
                  <a:lnTo>
                    <a:pt x="189071" y="37624"/>
                  </a:lnTo>
                  <a:lnTo>
                    <a:pt x="189071" y="43339"/>
                  </a:lnTo>
                  <a:cubicBezTo>
                    <a:pt x="189071" y="45244"/>
                    <a:pt x="189071" y="46196"/>
                    <a:pt x="189071" y="48101"/>
                  </a:cubicBezTo>
                  <a:cubicBezTo>
                    <a:pt x="189071" y="50006"/>
                    <a:pt x="188119" y="50006"/>
                    <a:pt x="188119" y="50959"/>
                  </a:cubicBezTo>
                  <a:cubicBezTo>
                    <a:pt x="187166" y="51911"/>
                    <a:pt x="187166" y="52864"/>
                    <a:pt x="186214" y="52864"/>
                  </a:cubicBezTo>
                  <a:cubicBezTo>
                    <a:pt x="185261" y="53816"/>
                    <a:pt x="184309" y="54769"/>
                    <a:pt x="182404" y="54769"/>
                  </a:cubicBezTo>
                  <a:cubicBezTo>
                    <a:pt x="181451" y="55721"/>
                    <a:pt x="179546" y="55721"/>
                    <a:pt x="177641" y="55721"/>
                  </a:cubicBezTo>
                  <a:lnTo>
                    <a:pt x="174784" y="50006"/>
                  </a:lnTo>
                  <a:cubicBezTo>
                    <a:pt x="175736" y="50006"/>
                    <a:pt x="176689" y="49054"/>
                    <a:pt x="177641" y="49054"/>
                  </a:cubicBezTo>
                  <a:cubicBezTo>
                    <a:pt x="179546" y="48101"/>
                    <a:pt x="180499" y="47149"/>
                    <a:pt x="180499" y="46196"/>
                  </a:cubicBezTo>
                  <a:cubicBezTo>
                    <a:pt x="180499" y="45244"/>
                    <a:pt x="181451" y="43339"/>
                    <a:pt x="180499" y="41434"/>
                  </a:cubicBezTo>
                  <a:lnTo>
                    <a:pt x="159544" y="18574"/>
                  </a:lnTo>
                  <a:close/>
                </a:path>
              </a:pathLst>
            </a:custGeom>
            <a:solidFill>
              <a:srgbClr val="245A69"/>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66" name="Freeform: Shape 2409">
              <a:extLst>
                <a:ext uri="{FF2B5EF4-FFF2-40B4-BE49-F238E27FC236}">
                  <a16:creationId xmlns:a16="http://schemas.microsoft.com/office/drawing/2014/main" id="{7CFFD00D-59B3-394A-BD4F-376BB299B850}"/>
                </a:ext>
              </a:extLst>
            </p:cNvPr>
            <p:cNvSpPr>
              <a:spLocks/>
            </p:cNvSpPr>
            <p:nvPr/>
          </p:nvSpPr>
          <p:spPr bwMode="auto">
            <a:xfrm>
              <a:off x="3298825" y="3011488"/>
              <a:ext cx="655638" cy="427037"/>
            </a:xfrm>
            <a:custGeom>
              <a:avLst/>
              <a:gdLst>
                <a:gd name="T0" fmla="*/ 30956 w 219075"/>
                <a:gd name="T1" fmla="*/ 130969 h 142875"/>
                <a:gd name="T2" fmla="*/ 39529 w 219075"/>
                <a:gd name="T3" fmla="*/ 119539 h 142875"/>
                <a:gd name="T4" fmla="*/ 27146 w 219075"/>
                <a:gd name="T5" fmla="*/ 120491 h 142875"/>
                <a:gd name="T6" fmla="*/ 7144 w 219075"/>
                <a:gd name="T7" fmla="*/ 111919 h 142875"/>
                <a:gd name="T8" fmla="*/ 26194 w 219075"/>
                <a:gd name="T9" fmla="*/ 95726 h 142875"/>
                <a:gd name="T10" fmla="*/ 23336 w 219075"/>
                <a:gd name="T11" fmla="*/ 102394 h 142875"/>
                <a:gd name="T12" fmla="*/ 14764 w 219075"/>
                <a:gd name="T13" fmla="*/ 111919 h 142875"/>
                <a:gd name="T14" fmla="*/ 33814 w 219075"/>
                <a:gd name="T15" fmla="*/ 108109 h 142875"/>
                <a:gd name="T16" fmla="*/ 48101 w 219075"/>
                <a:gd name="T17" fmla="*/ 120491 h 142875"/>
                <a:gd name="T18" fmla="*/ 30004 w 219075"/>
                <a:gd name="T19" fmla="*/ 139541 h 142875"/>
                <a:gd name="T20" fmla="*/ 74771 w 219075"/>
                <a:gd name="T21" fmla="*/ 107156 h 142875"/>
                <a:gd name="T22" fmla="*/ 64294 w 219075"/>
                <a:gd name="T23" fmla="*/ 118586 h 142875"/>
                <a:gd name="T24" fmla="*/ 45244 w 219075"/>
                <a:gd name="T25" fmla="*/ 96679 h 142875"/>
                <a:gd name="T26" fmla="*/ 64294 w 219075"/>
                <a:gd name="T27" fmla="*/ 110966 h 142875"/>
                <a:gd name="T28" fmla="*/ 72866 w 219075"/>
                <a:gd name="T29" fmla="*/ 108109 h 142875"/>
                <a:gd name="T30" fmla="*/ 62389 w 219075"/>
                <a:gd name="T31" fmla="*/ 87154 h 142875"/>
                <a:gd name="T32" fmla="*/ 77629 w 219075"/>
                <a:gd name="T33" fmla="*/ 110966 h 142875"/>
                <a:gd name="T34" fmla="*/ 84296 w 219075"/>
                <a:gd name="T35" fmla="*/ 76676 h 142875"/>
                <a:gd name="T36" fmla="*/ 99536 w 219075"/>
                <a:gd name="T37" fmla="*/ 67151 h 142875"/>
                <a:gd name="T38" fmla="*/ 105251 w 219075"/>
                <a:gd name="T39" fmla="*/ 95726 h 142875"/>
                <a:gd name="T40" fmla="*/ 102394 w 219075"/>
                <a:gd name="T41" fmla="*/ 109061 h 142875"/>
                <a:gd name="T42" fmla="*/ 90011 w 219075"/>
                <a:gd name="T43" fmla="*/ 85249 h 142875"/>
                <a:gd name="T44" fmla="*/ 103346 w 219075"/>
                <a:gd name="T45" fmla="*/ 87154 h 142875"/>
                <a:gd name="T46" fmla="*/ 91916 w 219075"/>
                <a:gd name="T47" fmla="*/ 74771 h 142875"/>
                <a:gd name="T48" fmla="*/ 107156 w 219075"/>
                <a:gd name="T49" fmla="*/ 58579 h 142875"/>
                <a:gd name="T50" fmla="*/ 117634 w 219075"/>
                <a:gd name="T51" fmla="*/ 54769 h 142875"/>
                <a:gd name="T52" fmla="*/ 139541 w 219075"/>
                <a:gd name="T53" fmla="*/ 59531 h 142875"/>
                <a:gd name="T54" fmla="*/ 130969 w 219075"/>
                <a:gd name="T55" fmla="*/ 80486 h 142875"/>
                <a:gd name="T56" fmla="*/ 125254 w 219075"/>
                <a:gd name="T57" fmla="*/ 96679 h 142875"/>
                <a:gd name="T58" fmla="*/ 125254 w 219075"/>
                <a:gd name="T59" fmla="*/ 73819 h 142875"/>
                <a:gd name="T60" fmla="*/ 131921 w 219075"/>
                <a:gd name="T61" fmla="*/ 63341 h 142875"/>
                <a:gd name="T62" fmla="*/ 119539 w 219075"/>
                <a:gd name="T63" fmla="*/ 62389 h 142875"/>
                <a:gd name="T64" fmla="*/ 143351 w 219075"/>
                <a:gd name="T65" fmla="*/ 49054 h 142875"/>
                <a:gd name="T66" fmla="*/ 165259 w 219075"/>
                <a:gd name="T67" fmla="*/ 35719 h 142875"/>
                <a:gd name="T68" fmla="*/ 167164 w 219075"/>
                <a:gd name="T69" fmla="*/ 65246 h 142875"/>
                <a:gd name="T70" fmla="*/ 144304 w 219075"/>
                <a:gd name="T71" fmla="*/ 56674 h 142875"/>
                <a:gd name="T72" fmla="*/ 162401 w 219075"/>
                <a:gd name="T73" fmla="*/ 58579 h 142875"/>
                <a:gd name="T74" fmla="*/ 160496 w 219075"/>
                <a:gd name="T75" fmla="*/ 41434 h 142875"/>
                <a:gd name="T76" fmla="*/ 151924 w 219075"/>
                <a:gd name="T77" fmla="*/ 52864 h 142875"/>
                <a:gd name="T78" fmla="*/ 172879 w 219075"/>
                <a:gd name="T79" fmla="*/ 27146 h 142875"/>
                <a:gd name="T80" fmla="*/ 183356 w 219075"/>
                <a:gd name="T81" fmla="*/ 23336 h 142875"/>
                <a:gd name="T82" fmla="*/ 191929 w 219075"/>
                <a:gd name="T83" fmla="*/ 28099 h 142875"/>
                <a:gd name="T84" fmla="*/ 185261 w 219075"/>
                <a:gd name="T85" fmla="*/ 33814 h 142875"/>
                <a:gd name="T86" fmla="*/ 207169 w 219075"/>
                <a:gd name="T87" fmla="*/ 13811 h 142875"/>
                <a:gd name="T88" fmla="*/ 209074 w 219075"/>
                <a:gd name="T89" fmla="*/ 32861 h 142875"/>
                <a:gd name="T90" fmla="*/ 213836 w 219075"/>
                <a:gd name="T91" fmla="*/ 37624 h 142875"/>
                <a:gd name="T92" fmla="*/ 213836 w 219075"/>
                <a:gd name="T93" fmla="*/ 45244 h 142875"/>
                <a:gd name="T94" fmla="*/ 205264 w 219075"/>
                <a:gd name="T95" fmla="*/ 42386 h 142875"/>
                <a:gd name="T96" fmla="*/ 194786 w 219075"/>
                <a:gd name="T97" fmla="*/ 26194 h 142875"/>
                <a:gd name="T98" fmla="*/ 193834 w 219075"/>
                <a:gd name="T99" fmla="*/ 13811 h 142875"/>
                <a:gd name="T100" fmla="*/ 207169 w 219075"/>
                <a:gd name="T101" fmla="*/ 13811 h 142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9075" h="142875">
                  <a:moveTo>
                    <a:pt x="19526" y="133826"/>
                  </a:moveTo>
                  <a:lnTo>
                    <a:pt x="25241" y="128111"/>
                  </a:lnTo>
                  <a:cubicBezTo>
                    <a:pt x="27146" y="130016"/>
                    <a:pt x="29051" y="130969"/>
                    <a:pt x="30956" y="130969"/>
                  </a:cubicBezTo>
                  <a:cubicBezTo>
                    <a:pt x="32861" y="130969"/>
                    <a:pt x="34766" y="130016"/>
                    <a:pt x="36671" y="129064"/>
                  </a:cubicBezTo>
                  <a:cubicBezTo>
                    <a:pt x="38576" y="127159"/>
                    <a:pt x="40481" y="126206"/>
                    <a:pt x="40481" y="124301"/>
                  </a:cubicBezTo>
                  <a:cubicBezTo>
                    <a:pt x="40481" y="122396"/>
                    <a:pt x="40481" y="121444"/>
                    <a:pt x="39529" y="119539"/>
                  </a:cubicBezTo>
                  <a:cubicBezTo>
                    <a:pt x="38576" y="118586"/>
                    <a:pt x="38576" y="118586"/>
                    <a:pt x="37624" y="117634"/>
                  </a:cubicBezTo>
                  <a:cubicBezTo>
                    <a:pt x="36671" y="117634"/>
                    <a:pt x="35719" y="117634"/>
                    <a:pt x="33814" y="117634"/>
                  </a:cubicBezTo>
                  <a:cubicBezTo>
                    <a:pt x="32861" y="117634"/>
                    <a:pt x="30956" y="118586"/>
                    <a:pt x="27146" y="120491"/>
                  </a:cubicBezTo>
                  <a:cubicBezTo>
                    <a:pt x="22384" y="122396"/>
                    <a:pt x="19526" y="122396"/>
                    <a:pt x="16669" y="122396"/>
                  </a:cubicBezTo>
                  <a:cubicBezTo>
                    <a:pt x="13811" y="122396"/>
                    <a:pt x="10954" y="120491"/>
                    <a:pt x="9049" y="117634"/>
                  </a:cubicBezTo>
                  <a:cubicBezTo>
                    <a:pt x="8096" y="115729"/>
                    <a:pt x="7144" y="113824"/>
                    <a:pt x="7144" y="111919"/>
                  </a:cubicBezTo>
                  <a:cubicBezTo>
                    <a:pt x="7144" y="110014"/>
                    <a:pt x="8096" y="107156"/>
                    <a:pt x="9049" y="105251"/>
                  </a:cubicBezTo>
                  <a:cubicBezTo>
                    <a:pt x="10001" y="103346"/>
                    <a:pt x="11906" y="101441"/>
                    <a:pt x="14764" y="99536"/>
                  </a:cubicBezTo>
                  <a:cubicBezTo>
                    <a:pt x="19526" y="96679"/>
                    <a:pt x="23336" y="94774"/>
                    <a:pt x="26194" y="95726"/>
                  </a:cubicBezTo>
                  <a:cubicBezTo>
                    <a:pt x="29051" y="96679"/>
                    <a:pt x="32861" y="97631"/>
                    <a:pt x="34766" y="100489"/>
                  </a:cubicBezTo>
                  <a:lnTo>
                    <a:pt x="28099" y="105251"/>
                  </a:lnTo>
                  <a:cubicBezTo>
                    <a:pt x="26194" y="103346"/>
                    <a:pt x="25241" y="102394"/>
                    <a:pt x="23336" y="102394"/>
                  </a:cubicBezTo>
                  <a:cubicBezTo>
                    <a:pt x="22384" y="102394"/>
                    <a:pt x="20479" y="103346"/>
                    <a:pt x="18574" y="104299"/>
                  </a:cubicBezTo>
                  <a:cubicBezTo>
                    <a:pt x="16669" y="105251"/>
                    <a:pt x="15716" y="107156"/>
                    <a:pt x="14764" y="109061"/>
                  </a:cubicBezTo>
                  <a:cubicBezTo>
                    <a:pt x="13811" y="110014"/>
                    <a:pt x="14764" y="110966"/>
                    <a:pt x="14764" y="111919"/>
                  </a:cubicBezTo>
                  <a:cubicBezTo>
                    <a:pt x="15716" y="112871"/>
                    <a:pt x="15716" y="112871"/>
                    <a:pt x="17621" y="112871"/>
                  </a:cubicBezTo>
                  <a:cubicBezTo>
                    <a:pt x="18574" y="112871"/>
                    <a:pt x="21431" y="111919"/>
                    <a:pt x="25241" y="110966"/>
                  </a:cubicBezTo>
                  <a:cubicBezTo>
                    <a:pt x="29051" y="109061"/>
                    <a:pt x="31909" y="108109"/>
                    <a:pt x="33814" y="108109"/>
                  </a:cubicBezTo>
                  <a:cubicBezTo>
                    <a:pt x="35719" y="108109"/>
                    <a:pt x="38576" y="108109"/>
                    <a:pt x="40481" y="109061"/>
                  </a:cubicBezTo>
                  <a:cubicBezTo>
                    <a:pt x="42386" y="110014"/>
                    <a:pt x="44291" y="110966"/>
                    <a:pt x="45244" y="113824"/>
                  </a:cubicBezTo>
                  <a:cubicBezTo>
                    <a:pt x="46196" y="115729"/>
                    <a:pt x="47149" y="117634"/>
                    <a:pt x="48101" y="120491"/>
                  </a:cubicBezTo>
                  <a:cubicBezTo>
                    <a:pt x="48101" y="123349"/>
                    <a:pt x="47149" y="125254"/>
                    <a:pt x="46196" y="127159"/>
                  </a:cubicBezTo>
                  <a:cubicBezTo>
                    <a:pt x="45244" y="129064"/>
                    <a:pt x="42386" y="131921"/>
                    <a:pt x="39529" y="133826"/>
                  </a:cubicBezTo>
                  <a:cubicBezTo>
                    <a:pt x="37624" y="138589"/>
                    <a:pt x="33814" y="139541"/>
                    <a:pt x="30004" y="139541"/>
                  </a:cubicBezTo>
                  <a:cubicBezTo>
                    <a:pt x="26194" y="138589"/>
                    <a:pt x="23336" y="136684"/>
                    <a:pt x="19526" y="133826"/>
                  </a:cubicBezTo>
                  <a:close/>
                  <a:moveTo>
                    <a:pt x="77629" y="110966"/>
                  </a:moveTo>
                  <a:lnTo>
                    <a:pt x="74771" y="107156"/>
                  </a:lnTo>
                  <a:cubicBezTo>
                    <a:pt x="74771" y="109061"/>
                    <a:pt x="73819" y="110966"/>
                    <a:pt x="72866" y="112871"/>
                  </a:cubicBezTo>
                  <a:cubicBezTo>
                    <a:pt x="71914" y="114776"/>
                    <a:pt x="70009" y="115729"/>
                    <a:pt x="69056" y="116681"/>
                  </a:cubicBezTo>
                  <a:cubicBezTo>
                    <a:pt x="67151" y="117634"/>
                    <a:pt x="65246" y="118586"/>
                    <a:pt x="64294" y="118586"/>
                  </a:cubicBezTo>
                  <a:cubicBezTo>
                    <a:pt x="62389" y="118586"/>
                    <a:pt x="60484" y="118586"/>
                    <a:pt x="59531" y="117634"/>
                  </a:cubicBezTo>
                  <a:cubicBezTo>
                    <a:pt x="57626" y="116681"/>
                    <a:pt x="56674" y="114776"/>
                    <a:pt x="54769" y="112871"/>
                  </a:cubicBezTo>
                  <a:lnTo>
                    <a:pt x="45244" y="96679"/>
                  </a:lnTo>
                  <a:lnTo>
                    <a:pt x="51911" y="92869"/>
                  </a:lnTo>
                  <a:lnTo>
                    <a:pt x="59531" y="104299"/>
                  </a:lnTo>
                  <a:cubicBezTo>
                    <a:pt x="61436" y="108109"/>
                    <a:pt x="63341" y="110014"/>
                    <a:pt x="64294" y="110966"/>
                  </a:cubicBezTo>
                  <a:cubicBezTo>
                    <a:pt x="65246" y="111919"/>
                    <a:pt x="66199" y="111919"/>
                    <a:pt x="67151" y="111919"/>
                  </a:cubicBezTo>
                  <a:cubicBezTo>
                    <a:pt x="68104" y="111919"/>
                    <a:pt x="69056" y="111919"/>
                    <a:pt x="70009" y="110966"/>
                  </a:cubicBezTo>
                  <a:cubicBezTo>
                    <a:pt x="70961" y="110014"/>
                    <a:pt x="71914" y="109061"/>
                    <a:pt x="72866" y="108109"/>
                  </a:cubicBezTo>
                  <a:cubicBezTo>
                    <a:pt x="72866" y="107156"/>
                    <a:pt x="73819" y="105251"/>
                    <a:pt x="72866" y="104299"/>
                  </a:cubicBezTo>
                  <a:cubicBezTo>
                    <a:pt x="72866" y="103346"/>
                    <a:pt x="70961" y="100489"/>
                    <a:pt x="69056" y="97631"/>
                  </a:cubicBezTo>
                  <a:lnTo>
                    <a:pt x="62389" y="87154"/>
                  </a:lnTo>
                  <a:lnTo>
                    <a:pt x="69056" y="82391"/>
                  </a:lnTo>
                  <a:lnTo>
                    <a:pt x="85249" y="108109"/>
                  </a:lnTo>
                  <a:lnTo>
                    <a:pt x="77629" y="110966"/>
                  </a:lnTo>
                  <a:close/>
                  <a:moveTo>
                    <a:pt x="75724" y="76676"/>
                  </a:moveTo>
                  <a:lnTo>
                    <a:pt x="82391" y="72866"/>
                  </a:lnTo>
                  <a:lnTo>
                    <a:pt x="84296" y="76676"/>
                  </a:lnTo>
                  <a:cubicBezTo>
                    <a:pt x="84296" y="74771"/>
                    <a:pt x="85249" y="72866"/>
                    <a:pt x="86201" y="71914"/>
                  </a:cubicBezTo>
                  <a:cubicBezTo>
                    <a:pt x="87154" y="70961"/>
                    <a:pt x="89059" y="69056"/>
                    <a:pt x="90011" y="68104"/>
                  </a:cubicBezTo>
                  <a:cubicBezTo>
                    <a:pt x="92869" y="66199"/>
                    <a:pt x="96679" y="66199"/>
                    <a:pt x="99536" y="67151"/>
                  </a:cubicBezTo>
                  <a:cubicBezTo>
                    <a:pt x="103346" y="68104"/>
                    <a:pt x="106204" y="70961"/>
                    <a:pt x="108109" y="75724"/>
                  </a:cubicBezTo>
                  <a:cubicBezTo>
                    <a:pt x="110014" y="80486"/>
                    <a:pt x="110966" y="84296"/>
                    <a:pt x="110966" y="88106"/>
                  </a:cubicBezTo>
                  <a:cubicBezTo>
                    <a:pt x="110014" y="91916"/>
                    <a:pt x="108109" y="93821"/>
                    <a:pt x="105251" y="95726"/>
                  </a:cubicBezTo>
                  <a:cubicBezTo>
                    <a:pt x="103346" y="96679"/>
                    <a:pt x="102394" y="96679"/>
                    <a:pt x="100489" y="96679"/>
                  </a:cubicBezTo>
                  <a:cubicBezTo>
                    <a:pt x="98584" y="96679"/>
                    <a:pt x="97631" y="96679"/>
                    <a:pt x="94774" y="95726"/>
                  </a:cubicBezTo>
                  <a:lnTo>
                    <a:pt x="102394" y="109061"/>
                  </a:lnTo>
                  <a:lnTo>
                    <a:pt x="95726" y="112871"/>
                  </a:lnTo>
                  <a:lnTo>
                    <a:pt x="75724" y="76676"/>
                  </a:lnTo>
                  <a:close/>
                  <a:moveTo>
                    <a:pt x="90011" y="85249"/>
                  </a:moveTo>
                  <a:cubicBezTo>
                    <a:pt x="91916" y="88106"/>
                    <a:pt x="92869" y="90011"/>
                    <a:pt x="94774" y="90964"/>
                  </a:cubicBezTo>
                  <a:cubicBezTo>
                    <a:pt x="96679" y="91916"/>
                    <a:pt x="98584" y="91916"/>
                    <a:pt x="100489" y="90964"/>
                  </a:cubicBezTo>
                  <a:cubicBezTo>
                    <a:pt x="102394" y="90011"/>
                    <a:pt x="103346" y="89059"/>
                    <a:pt x="103346" y="87154"/>
                  </a:cubicBezTo>
                  <a:cubicBezTo>
                    <a:pt x="103346" y="85249"/>
                    <a:pt x="103346" y="82391"/>
                    <a:pt x="101441" y="79534"/>
                  </a:cubicBezTo>
                  <a:cubicBezTo>
                    <a:pt x="100489" y="76676"/>
                    <a:pt x="98584" y="74771"/>
                    <a:pt x="96679" y="74771"/>
                  </a:cubicBezTo>
                  <a:cubicBezTo>
                    <a:pt x="94774" y="73819"/>
                    <a:pt x="92869" y="73819"/>
                    <a:pt x="91916" y="74771"/>
                  </a:cubicBezTo>
                  <a:cubicBezTo>
                    <a:pt x="90011" y="75724"/>
                    <a:pt x="89059" y="77629"/>
                    <a:pt x="89059" y="79534"/>
                  </a:cubicBezTo>
                  <a:cubicBezTo>
                    <a:pt x="88106" y="80486"/>
                    <a:pt x="88106" y="83344"/>
                    <a:pt x="90011" y="85249"/>
                  </a:cubicBezTo>
                  <a:close/>
                  <a:moveTo>
                    <a:pt x="107156" y="58579"/>
                  </a:moveTo>
                  <a:lnTo>
                    <a:pt x="113824" y="55721"/>
                  </a:lnTo>
                  <a:lnTo>
                    <a:pt x="115729" y="59531"/>
                  </a:lnTo>
                  <a:cubicBezTo>
                    <a:pt x="115729" y="57626"/>
                    <a:pt x="116681" y="56674"/>
                    <a:pt x="117634" y="54769"/>
                  </a:cubicBezTo>
                  <a:cubicBezTo>
                    <a:pt x="118586" y="52864"/>
                    <a:pt x="120491" y="51911"/>
                    <a:pt x="121444" y="50959"/>
                  </a:cubicBezTo>
                  <a:cubicBezTo>
                    <a:pt x="124301" y="49054"/>
                    <a:pt x="128111" y="49054"/>
                    <a:pt x="130969" y="50959"/>
                  </a:cubicBezTo>
                  <a:cubicBezTo>
                    <a:pt x="134779" y="51911"/>
                    <a:pt x="137636" y="54769"/>
                    <a:pt x="139541" y="59531"/>
                  </a:cubicBezTo>
                  <a:cubicBezTo>
                    <a:pt x="141446" y="64294"/>
                    <a:pt x="142399" y="68104"/>
                    <a:pt x="141446" y="71914"/>
                  </a:cubicBezTo>
                  <a:cubicBezTo>
                    <a:pt x="140494" y="75724"/>
                    <a:pt x="138589" y="78581"/>
                    <a:pt x="135731" y="79534"/>
                  </a:cubicBezTo>
                  <a:cubicBezTo>
                    <a:pt x="134779" y="80486"/>
                    <a:pt x="132874" y="80486"/>
                    <a:pt x="130969" y="80486"/>
                  </a:cubicBezTo>
                  <a:cubicBezTo>
                    <a:pt x="129064" y="80486"/>
                    <a:pt x="128111" y="80486"/>
                    <a:pt x="125254" y="79534"/>
                  </a:cubicBezTo>
                  <a:lnTo>
                    <a:pt x="131921" y="92869"/>
                  </a:lnTo>
                  <a:lnTo>
                    <a:pt x="125254" y="96679"/>
                  </a:lnTo>
                  <a:lnTo>
                    <a:pt x="107156" y="58579"/>
                  </a:lnTo>
                  <a:close/>
                  <a:moveTo>
                    <a:pt x="120491" y="68104"/>
                  </a:moveTo>
                  <a:cubicBezTo>
                    <a:pt x="121444" y="70961"/>
                    <a:pt x="123349" y="72866"/>
                    <a:pt x="125254" y="73819"/>
                  </a:cubicBezTo>
                  <a:cubicBezTo>
                    <a:pt x="127159" y="74771"/>
                    <a:pt x="129064" y="74771"/>
                    <a:pt x="130969" y="73819"/>
                  </a:cubicBezTo>
                  <a:cubicBezTo>
                    <a:pt x="132874" y="72866"/>
                    <a:pt x="133826" y="71914"/>
                    <a:pt x="133826" y="70009"/>
                  </a:cubicBezTo>
                  <a:cubicBezTo>
                    <a:pt x="133826" y="68104"/>
                    <a:pt x="133826" y="66199"/>
                    <a:pt x="131921" y="63341"/>
                  </a:cubicBezTo>
                  <a:cubicBezTo>
                    <a:pt x="130016" y="60484"/>
                    <a:pt x="129064" y="58579"/>
                    <a:pt x="127159" y="57626"/>
                  </a:cubicBezTo>
                  <a:cubicBezTo>
                    <a:pt x="125254" y="56674"/>
                    <a:pt x="123349" y="56674"/>
                    <a:pt x="122396" y="57626"/>
                  </a:cubicBezTo>
                  <a:cubicBezTo>
                    <a:pt x="120491" y="58579"/>
                    <a:pt x="119539" y="60484"/>
                    <a:pt x="119539" y="62389"/>
                  </a:cubicBezTo>
                  <a:cubicBezTo>
                    <a:pt x="118586" y="63341"/>
                    <a:pt x="119539" y="66199"/>
                    <a:pt x="120491" y="68104"/>
                  </a:cubicBezTo>
                  <a:close/>
                  <a:moveTo>
                    <a:pt x="144304" y="56674"/>
                  </a:moveTo>
                  <a:cubicBezTo>
                    <a:pt x="143351" y="53816"/>
                    <a:pt x="142399" y="51911"/>
                    <a:pt x="143351" y="49054"/>
                  </a:cubicBezTo>
                  <a:cubicBezTo>
                    <a:pt x="143351" y="46196"/>
                    <a:pt x="144304" y="44291"/>
                    <a:pt x="146209" y="41434"/>
                  </a:cubicBezTo>
                  <a:cubicBezTo>
                    <a:pt x="147161" y="39529"/>
                    <a:pt x="150019" y="37624"/>
                    <a:pt x="152876" y="36671"/>
                  </a:cubicBezTo>
                  <a:cubicBezTo>
                    <a:pt x="156686" y="34766"/>
                    <a:pt x="161449" y="34766"/>
                    <a:pt x="165259" y="35719"/>
                  </a:cubicBezTo>
                  <a:cubicBezTo>
                    <a:pt x="169069" y="36671"/>
                    <a:pt x="171926" y="39529"/>
                    <a:pt x="173831" y="44291"/>
                  </a:cubicBezTo>
                  <a:cubicBezTo>
                    <a:pt x="175736" y="48101"/>
                    <a:pt x="175736" y="52864"/>
                    <a:pt x="174784" y="56674"/>
                  </a:cubicBezTo>
                  <a:cubicBezTo>
                    <a:pt x="173831" y="60484"/>
                    <a:pt x="170974" y="63341"/>
                    <a:pt x="167164" y="65246"/>
                  </a:cubicBezTo>
                  <a:cubicBezTo>
                    <a:pt x="164306" y="66199"/>
                    <a:pt x="162401" y="67151"/>
                    <a:pt x="159544" y="67151"/>
                  </a:cubicBezTo>
                  <a:cubicBezTo>
                    <a:pt x="156686" y="67151"/>
                    <a:pt x="153829" y="66199"/>
                    <a:pt x="151924" y="64294"/>
                  </a:cubicBezTo>
                  <a:cubicBezTo>
                    <a:pt x="150019" y="62389"/>
                    <a:pt x="146209" y="59531"/>
                    <a:pt x="144304" y="56674"/>
                  </a:cubicBezTo>
                  <a:close/>
                  <a:moveTo>
                    <a:pt x="151924" y="52864"/>
                  </a:moveTo>
                  <a:cubicBezTo>
                    <a:pt x="152876" y="55721"/>
                    <a:pt x="154781" y="57626"/>
                    <a:pt x="156686" y="58579"/>
                  </a:cubicBezTo>
                  <a:cubicBezTo>
                    <a:pt x="158591" y="59531"/>
                    <a:pt x="160496" y="59531"/>
                    <a:pt x="162401" y="58579"/>
                  </a:cubicBezTo>
                  <a:cubicBezTo>
                    <a:pt x="164306" y="57626"/>
                    <a:pt x="165259" y="55721"/>
                    <a:pt x="166211" y="53816"/>
                  </a:cubicBezTo>
                  <a:cubicBezTo>
                    <a:pt x="167164" y="51911"/>
                    <a:pt x="166211" y="49054"/>
                    <a:pt x="165259" y="47149"/>
                  </a:cubicBezTo>
                  <a:cubicBezTo>
                    <a:pt x="164306" y="44291"/>
                    <a:pt x="162401" y="42386"/>
                    <a:pt x="160496" y="41434"/>
                  </a:cubicBezTo>
                  <a:cubicBezTo>
                    <a:pt x="158591" y="40481"/>
                    <a:pt x="156686" y="40481"/>
                    <a:pt x="154781" y="41434"/>
                  </a:cubicBezTo>
                  <a:cubicBezTo>
                    <a:pt x="152876" y="42386"/>
                    <a:pt x="151924" y="43339"/>
                    <a:pt x="150971" y="45244"/>
                  </a:cubicBezTo>
                  <a:cubicBezTo>
                    <a:pt x="150971" y="48101"/>
                    <a:pt x="150971" y="50959"/>
                    <a:pt x="151924" y="52864"/>
                  </a:cubicBezTo>
                  <a:close/>
                  <a:moveTo>
                    <a:pt x="191929" y="51911"/>
                  </a:moveTo>
                  <a:lnTo>
                    <a:pt x="184309" y="54769"/>
                  </a:lnTo>
                  <a:lnTo>
                    <a:pt x="172879" y="27146"/>
                  </a:lnTo>
                  <a:lnTo>
                    <a:pt x="179546" y="24289"/>
                  </a:lnTo>
                  <a:lnTo>
                    <a:pt x="181451" y="28099"/>
                  </a:lnTo>
                  <a:cubicBezTo>
                    <a:pt x="181451" y="25241"/>
                    <a:pt x="182404" y="24289"/>
                    <a:pt x="183356" y="23336"/>
                  </a:cubicBezTo>
                  <a:cubicBezTo>
                    <a:pt x="184309" y="22384"/>
                    <a:pt x="185261" y="21431"/>
                    <a:pt x="186214" y="21431"/>
                  </a:cubicBezTo>
                  <a:cubicBezTo>
                    <a:pt x="188119" y="20479"/>
                    <a:pt x="190024" y="20479"/>
                    <a:pt x="191929" y="20479"/>
                  </a:cubicBezTo>
                  <a:lnTo>
                    <a:pt x="191929" y="28099"/>
                  </a:lnTo>
                  <a:cubicBezTo>
                    <a:pt x="190976" y="28099"/>
                    <a:pt x="189071" y="28099"/>
                    <a:pt x="188119" y="28099"/>
                  </a:cubicBezTo>
                  <a:cubicBezTo>
                    <a:pt x="187166" y="28099"/>
                    <a:pt x="186214" y="29051"/>
                    <a:pt x="186214" y="30004"/>
                  </a:cubicBezTo>
                  <a:cubicBezTo>
                    <a:pt x="185261" y="30956"/>
                    <a:pt x="185261" y="31909"/>
                    <a:pt x="185261" y="33814"/>
                  </a:cubicBezTo>
                  <a:cubicBezTo>
                    <a:pt x="185261" y="35719"/>
                    <a:pt x="186214" y="38576"/>
                    <a:pt x="188119" y="43339"/>
                  </a:cubicBezTo>
                  <a:lnTo>
                    <a:pt x="191929" y="51911"/>
                  </a:lnTo>
                  <a:close/>
                  <a:moveTo>
                    <a:pt x="207169" y="13811"/>
                  </a:moveTo>
                  <a:lnTo>
                    <a:pt x="209074" y="19526"/>
                  </a:lnTo>
                  <a:lnTo>
                    <a:pt x="204311" y="21431"/>
                  </a:lnTo>
                  <a:lnTo>
                    <a:pt x="209074" y="32861"/>
                  </a:lnTo>
                  <a:cubicBezTo>
                    <a:pt x="210026" y="34766"/>
                    <a:pt x="210026" y="36671"/>
                    <a:pt x="210979" y="36671"/>
                  </a:cubicBezTo>
                  <a:cubicBezTo>
                    <a:pt x="211931" y="36671"/>
                    <a:pt x="211931" y="37624"/>
                    <a:pt x="211931" y="37624"/>
                  </a:cubicBezTo>
                  <a:cubicBezTo>
                    <a:pt x="212884" y="37624"/>
                    <a:pt x="212884" y="37624"/>
                    <a:pt x="213836" y="37624"/>
                  </a:cubicBezTo>
                  <a:cubicBezTo>
                    <a:pt x="214789" y="37624"/>
                    <a:pt x="214789" y="36671"/>
                    <a:pt x="216694" y="35719"/>
                  </a:cubicBezTo>
                  <a:lnTo>
                    <a:pt x="219551" y="41434"/>
                  </a:lnTo>
                  <a:cubicBezTo>
                    <a:pt x="218599" y="43339"/>
                    <a:pt x="216694" y="44291"/>
                    <a:pt x="213836" y="45244"/>
                  </a:cubicBezTo>
                  <a:cubicBezTo>
                    <a:pt x="212884" y="46196"/>
                    <a:pt x="210979" y="46196"/>
                    <a:pt x="210026" y="46196"/>
                  </a:cubicBezTo>
                  <a:cubicBezTo>
                    <a:pt x="209074" y="46196"/>
                    <a:pt x="208121" y="46196"/>
                    <a:pt x="207169" y="45244"/>
                  </a:cubicBezTo>
                  <a:cubicBezTo>
                    <a:pt x="206216" y="44291"/>
                    <a:pt x="205264" y="44291"/>
                    <a:pt x="205264" y="42386"/>
                  </a:cubicBezTo>
                  <a:cubicBezTo>
                    <a:pt x="204311" y="41434"/>
                    <a:pt x="204311" y="39529"/>
                    <a:pt x="203359" y="37624"/>
                  </a:cubicBezTo>
                  <a:lnTo>
                    <a:pt x="198596" y="25241"/>
                  </a:lnTo>
                  <a:lnTo>
                    <a:pt x="194786" y="26194"/>
                  </a:lnTo>
                  <a:lnTo>
                    <a:pt x="192881" y="20479"/>
                  </a:lnTo>
                  <a:lnTo>
                    <a:pt x="195739" y="19526"/>
                  </a:lnTo>
                  <a:lnTo>
                    <a:pt x="193834" y="13811"/>
                  </a:lnTo>
                  <a:lnTo>
                    <a:pt x="199549" y="7144"/>
                  </a:lnTo>
                  <a:lnTo>
                    <a:pt x="203359" y="16669"/>
                  </a:lnTo>
                  <a:lnTo>
                    <a:pt x="207169" y="13811"/>
                  </a:lnTo>
                  <a:close/>
                </a:path>
              </a:pathLst>
            </a:custGeom>
            <a:solidFill>
              <a:srgbClr val="245A69"/>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67" name="Freeform: Shape 2416">
              <a:extLst>
                <a:ext uri="{FF2B5EF4-FFF2-40B4-BE49-F238E27FC236}">
                  <a16:creationId xmlns:a16="http://schemas.microsoft.com/office/drawing/2014/main" id="{C2B1251C-62DF-F749-8886-079E2A31315B}"/>
                </a:ext>
              </a:extLst>
            </p:cNvPr>
            <p:cNvSpPr>
              <a:spLocks/>
            </p:cNvSpPr>
            <p:nvPr/>
          </p:nvSpPr>
          <p:spPr bwMode="auto">
            <a:xfrm>
              <a:off x="1384300" y="4538663"/>
              <a:ext cx="512763" cy="200025"/>
            </a:xfrm>
            <a:custGeom>
              <a:avLst/>
              <a:gdLst>
                <a:gd name="T0" fmla="*/ 1521514 w 171450"/>
                <a:gd name="T1" fmla="*/ 491643 h 66675"/>
                <a:gd name="T2" fmla="*/ 1512996 w 171450"/>
                <a:gd name="T3" fmla="*/ 542946 h 66675"/>
                <a:gd name="T4" fmla="*/ 396360 w 171450"/>
                <a:gd name="T5" fmla="*/ 312084 h 66675"/>
                <a:gd name="T6" fmla="*/ 370792 w 171450"/>
                <a:gd name="T7" fmla="*/ 457443 h 66675"/>
                <a:gd name="T8" fmla="*/ 63930 w 171450"/>
                <a:gd name="T9" fmla="*/ 183834 h 66675"/>
                <a:gd name="T10" fmla="*/ 447502 w 171450"/>
                <a:gd name="T11" fmla="*/ 64128 h 66675"/>
                <a:gd name="T12" fmla="*/ 421934 w 171450"/>
                <a:gd name="T13" fmla="*/ 209481 h 66675"/>
                <a:gd name="T14" fmla="*/ 1538561 w 171450"/>
                <a:gd name="T15" fmla="*/ 440343 h 666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1450" h="66675">
                  <a:moveTo>
                    <a:pt x="170021" y="54769"/>
                  </a:moveTo>
                  <a:lnTo>
                    <a:pt x="169069" y="60484"/>
                  </a:lnTo>
                  <a:lnTo>
                    <a:pt x="44291" y="34766"/>
                  </a:lnTo>
                  <a:lnTo>
                    <a:pt x="41434" y="50959"/>
                  </a:lnTo>
                  <a:lnTo>
                    <a:pt x="7144" y="20479"/>
                  </a:lnTo>
                  <a:lnTo>
                    <a:pt x="50006" y="7144"/>
                  </a:lnTo>
                  <a:lnTo>
                    <a:pt x="47149" y="23336"/>
                  </a:lnTo>
                  <a:lnTo>
                    <a:pt x="171926" y="49054"/>
                  </a:lnTo>
                  <a:lnTo>
                    <a:pt x="170021" y="54769"/>
                  </a:lnTo>
                  <a:close/>
                </a:path>
              </a:pathLst>
            </a:custGeom>
            <a:solidFill>
              <a:srgbClr val="05763E"/>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68" name="Freeform: Shape 2417">
              <a:extLst>
                <a:ext uri="{FF2B5EF4-FFF2-40B4-BE49-F238E27FC236}">
                  <a16:creationId xmlns:a16="http://schemas.microsoft.com/office/drawing/2014/main" id="{C9F5A3E1-E4A9-CA4F-B3FB-A562B13684ED}"/>
                </a:ext>
              </a:extLst>
            </p:cNvPr>
            <p:cNvSpPr>
              <a:spLocks/>
            </p:cNvSpPr>
            <p:nvPr/>
          </p:nvSpPr>
          <p:spPr bwMode="auto">
            <a:xfrm>
              <a:off x="1409700" y="4427538"/>
              <a:ext cx="512763" cy="200025"/>
            </a:xfrm>
            <a:custGeom>
              <a:avLst/>
              <a:gdLst>
                <a:gd name="T0" fmla="*/ 72451 w 171450"/>
                <a:gd name="T1" fmla="*/ 115431 h 66675"/>
                <a:gd name="T2" fmla="*/ 63930 w 171450"/>
                <a:gd name="T3" fmla="*/ 166734 h 66675"/>
                <a:gd name="T4" fmla="*/ 1172040 w 171450"/>
                <a:gd name="T5" fmla="*/ 397587 h 66675"/>
                <a:gd name="T6" fmla="*/ 1146463 w 171450"/>
                <a:gd name="T7" fmla="*/ 542946 h 66675"/>
                <a:gd name="T8" fmla="*/ 1530044 w 171450"/>
                <a:gd name="T9" fmla="*/ 423243 h 66675"/>
                <a:gd name="T10" fmla="*/ 1223181 w 171450"/>
                <a:gd name="T11" fmla="*/ 149631 h 66675"/>
                <a:gd name="T12" fmla="*/ 1197607 w 171450"/>
                <a:gd name="T13" fmla="*/ 294984 h 66675"/>
                <a:gd name="T14" fmla="*/ 80980 w 171450"/>
                <a:gd name="T15" fmla="*/ 64128 h 666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1450" h="66675">
                  <a:moveTo>
                    <a:pt x="8096" y="12859"/>
                  </a:moveTo>
                  <a:lnTo>
                    <a:pt x="7144" y="18574"/>
                  </a:lnTo>
                  <a:lnTo>
                    <a:pt x="130969" y="44291"/>
                  </a:lnTo>
                  <a:lnTo>
                    <a:pt x="128111" y="60484"/>
                  </a:lnTo>
                  <a:lnTo>
                    <a:pt x="170974" y="47149"/>
                  </a:lnTo>
                  <a:lnTo>
                    <a:pt x="136684" y="16669"/>
                  </a:lnTo>
                  <a:lnTo>
                    <a:pt x="133826" y="32861"/>
                  </a:lnTo>
                  <a:lnTo>
                    <a:pt x="9049" y="7144"/>
                  </a:lnTo>
                  <a:lnTo>
                    <a:pt x="8096" y="12859"/>
                  </a:lnTo>
                  <a:close/>
                </a:path>
              </a:pathLst>
            </a:custGeom>
            <a:solidFill>
              <a:srgbClr val="FFCB05"/>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69" name="Freeform: Shape 2418">
              <a:extLst>
                <a:ext uri="{FF2B5EF4-FFF2-40B4-BE49-F238E27FC236}">
                  <a16:creationId xmlns:a16="http://schemas.microsoft.com/office/drawing/2014/main" id="{E7948BBB-7DB9-AA45-9ADF-3E19F5E34B11}"/>
                </a:ext>
              </a:extLst>
            </p:cNvPr>
            <p:cNvSpPr>
              <a:spLocks/>
            </p:cNvSpPr>
            <p:nvPr/>
          </p:nvSpPr>
          <p:spPr bwMode="auto">
            <a:xfrm>
              <a:off x="1503363" y="4660900"/>
              <a:ext cx="371475" cy="200025"/>
            </a:xfrm>
            <a:custGeom>
              <a:avLst/>
              <a:gdLst>
                <a:gd name="T0" fmla="*/ 22384 w 123825"/>
                <a:gd name="T1" fmla="*/ 22384 h 66675"/>
                <a:gd name="T2" fmla="*/ 15716 w 123825"/>
                <a:gd name="T3" fmla="*/ 31909 h 66675"/>
                <a:gd name="T4" fmla="*/ 15716 w 123825"/>
                <a:gd name="T5" fmla="*/ 36671 h 66675"/>
                <a:gd name="T6" fmla="*/ 19526 w 123825"/>
                <a:gd name="T7" fmla="*/ 37624 h 66675"/>
                <a:gd name="T8" fmla="*/ 13811 w 123825"/>
                <a:gd name="T9" fmla="*/ 43339 h 66675"/>
                <a:gd name="T10" fmla="*/ 8096 w 123825"/>
                <a:gd name="T11" fmla="*/ 40481 h 66675"/>
                <a:gd name="T12" fmla="*/ 8096 w 123825"/>
                <a:gd name="T13" fmla="*/ 32861 h 66675"/>
                <a:gd name="T14" fmla="*/ 7144 w 123825"/>
                <a:gd name="T15" fmla="*/ 20479 h 66675"/>
                <a:gd name="T16" fmla="*/ 10954 w 123825"/>
                <a:gd name="T17" fmla="*/ 15716 h 66675"/>
                <a:gd name="T18" fmla="*/ 19526 w 123825"/>
                <a:gd name="T19" fmla="*/ 7144 h 66675"/>
                <a:gd name="T20" fmla="*/ 23336 w 123825"/>
                <a:gd name="T21" fmla="*/ 16669 h 66675"/>
                <a:gd name="T22" fmla="*/ 42386 w 123825"/>
                <a:gd name="T23" fmla="*/ 29051 h 66675"/>
                <a:gd name="T24" fmla="*/ 38576 w 123825"/>
                <a:gd name="T25" fmla="*/ 24289 h 66675"/>
                <a:gd name="T26" fmla="*/ 30956 w 123825"/>
                <a:gd name="T27" fmla="*/ 30956 h 66675"/>
                <a:gd name="T28" fmla="*/ 35719 w 123825"/>
                <a:gd name="T29" fmla="*/ 40481 h 66675"/>
                <a:gd name="T30" fmla="*/ 42386 w 123825"/>
                <a:gd name="T31" fmla="*/ 35719 h 66675"/>
                <a:gd name="T32" fmla="*/ 43339 w 123825"/>
                <a:gd name="T33" fmla="*/ 45244 h 66675"/>
                <a:gd name="T34" fmla="*/ 26194 w 123825"/>
                <a:gd name="T35" fmla="*/ 40481 h 66675"/>
                <a:gd name="T36" fmla="*/ 29051 w 123825"/>
                <a:gd name="T37" fmla="*/ 20479 h 66675"/>
                <a:gd name="T38" fmla="*/ 47149 w 123825"/>
                <a:gd name="T39" fmla="*/ 21431 h 66675"/>
                <a:gd name="T40" fmla="*/ 52864 w 123825"/>
                <a:gd name="T41" fmla="*/ 34766 h 66675"/>
                <a:gd name="T42" fmla="*/ 61436 w 123825"/>
                <a:gd name="T43" fmla="*/ 24289 h 66675"/>
                <a:gd name="T44" fmla="*/ 78581 w 123825"/>
                <a:gd name="T45" fmla="*/ 29051 h 66675"/>
                <a:gd name="T46" fmla="*/ 75724 w 123825"/>
                <a:gd name="T47" fmla="*/ 49054 h 66675"/>
                <a:gd name="T48" fmla="*/ 58579 w 123825"/>
                <a:gd name="T49" fmla="*/ 49054 h 66675"/>
                <a:gd name="T50" fmla="*/ 52864 w 123825"/>
                <a:gd name="T51" fmla="*/ 34766 h 66675"/>
                <a:gd name="T52" fmla="*/ 60484 w 123825"/>
                <a:gd name="T53" fmla="*/ 43339 h 66675"/>
                <a:gd name="T54" fmla="*/ 70009 w 123825"/>
                <a:gd name="T55" fmla="*/ 45244 h 66675"/>
                <a:gd name="T56" fmla="*/ 71914 w 123825"/>
                <a:gd name="T57" fmla="*/ 32861 h 66675"/>
                <a:gd name="T58" fmla="*/ 62389 w 123825"/>
                <a:gd name="T59" fmla="*/ 30956 h 66675"/>
                <a:gd name="T60" fmla="*/ 91916 w 123825"/>
                <a:gd name="T61" fmla="*/ 63341 h 66675"/>
                <a:gd name="T62" fmla="*/ 78581 w 123825"/>
                <a:gd name="T63" fmla="*/ 64294 h 66675"/>
                <a:gd name="T64" fmla="*/ 85249 w 123825"/>
                <a:gd name="T65" fmla="*/ 57626 h 66675"/>
                <a:gd name="T66" fmla="*/ 90011 w 123825"/>
                <a:gd name="T67" fmla="*/ 52864 h 66675"/>
                <a:gd name="T68" fmla="*/ 88106 w 123825"/>
                <a:gd name="T69" fmla="*/ 50006 h 66675"/>
                <a:gd name="T70" fmla="*/ 85249 w 123825"/>
                <a:gd name="T71" fmla="*/ 51911 h 66675"/>
                <a:gd name="T72" fmla="*/ 85249 w 123825"/>
                <a:gd name="T73" fmla="*/ 47149 h 66675"/>
                <a:gd name="T74" fmla="*/ 93821 w 123825"/>
                <a:gd name="T75" fmla="*/ 48101 h 66675"/>
                <a:gd name="T76" fmla="*/ 93821 w 123825"/>
                <a:gd name="T77" fmla="*/ 53816 h 66675"/>
                <a:gd name="T78" fmla="*/ 89059 w 123825"/>
                <a:gd name="T79" fmla="*/ 57626 h 66675"/>
                <a:gd name="T80" fmla="*/ 85249 w 123825"/>
                <a:gd name="T81" fmla="*/ 60484 h 66675"/>
                <a:gd name="T82" fmla="*/ 114776 w 123825"/>
                <a:gd name="T83" fmla="*/ 50959 h 66675"/>
                <a:gd name="T84" fmla="*/ 115729 w 123825"/>
                <a:gd name="T85" fmla="*/ 58579 h 66675"/>
                <a:gd name="T86" fmla="*/ 98584 w 123825"/>
                <a:gd name="T87" fmla="*/ 52864 h 66675"/>
                <a:gd name="T88" fmla="*/ 102394 w 123825"/>
                <a:gd name="T89" fmla="*/ 33814 h 66675"/>
                <a:gd name="T90" fmla="*/ 120491 w 123825"/>
                <a:gd name="T91" fmla="*/ 37624 h 66675"/>
                <a:gd name="T92" fmla="*/ 103346 w 123825"/>
                <a:gd name="T93" fmla="*/ 47149 h 66675"/>
                <a:gd name="T94" fmla="*/ 108109 w 123825"/>
                <a:gd name="T95" fmla="*/ 54769 h 66675"/>
                <a:gd name="T96" fmla="*/ 114776 w 123825"/>
                <a:gd name="T97" fmla="*/ 50959 h 66675"/>
                <a:gd name="T98" fmla="*/ 115729 w 123825"/>
                <a:gd name="T99" fmla="*/ 38576 h 66675"/>
                <a:gd name="T100" fmla="*/ 109061 w 123825"/>
                <a:gd name="T101" fmla="*/ 37624 h 66675"/>
                <a:gd name="T102" fmla="*/ 116681 w 123825"/>
                <a:gd name="T103" fmla="*/ 43339 h 66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825" h="66675">
                  <a:moveTo>
                    <a:pt x="23336" y="16669"/>
                  </a:moveTo>
                  <a:lnTo>
                    <a:pt x="22384" y="22384"/>
                  </a:lnTo>
                  <a:lnTo>
                    <a:pt x="17621" y="21431"/>
                  </a:lnTo>
                  <a:lnTo>
                    <a:pt x="15716" y="31909"/>
                  </a:lnTo>
                  <a:cubicBezTo>
                    <a:pt x="15716" y="33814"/>
                    <a:pt x="14764" y="34766"/>
                    <a:pt x="14764" y="35719"/>
                  </a:cubicBezTo>
                  <a:cubicBezTo>
                    <a:pt x="14764" y="35719"/>
                    <a:pt x="14764" y="36671"/>
                    <a:pt x="15716" y="36671"/>
                  </a:cubicBezTo>
                  <a:cubicBezTo>
                    <a:pt x="15716" y="37624"/>
                    <a:pt x="16669" y="37624"/>
                    <a:pt x="16669" y="37624"/>
                  </a:cubicBezTo>
                  <a:cubicBezTo>
                    <a:pt x="17621" y="37624"/>
                    <a:pt x="18574" y="37624"/>
                    <a:pt x="19526" y="37624"/>
                  </a:cubicBezTo>
                  <a:lnTo>
                    <a:pt x="19526" y="43339"/>
                  </a:lnTo>
                  <a:cubicBezTo>
                    <a:pt x="17621" y="44291"/>
                    <a:pt x="15716" y="44291"/>
                    <a:pt x="13811" y="43339"/>
                  </a:cubicBezTo>
                  <a:cubicBezTo>
                    <a:pt x="12859" y="43339"/>
                    <a:pt x="10954" y="42386"/>
                    <a:pt x="10001" y="42386"/>
                  </a:cubicBezTo>
                  <a:cubicBezTo>
                    <a:pt x="9049" y="41434"/>
                    <a:pt x="8096" y="41434"/>
                    <a:pt x="8096" y="40481"/>
                  </a:cubicBezTo>
                  <a:cubicBezTo>
                    <a:pt x="8096" y="39529"/>
                    <a:pt x="7144" y="38576"/>
                    <a:pt x="7144" y="37624"/>
                  </a:cubicBezTo>
                  <a:cubicBezTo>
                    <a:pt x="7144" y="36671"/>
                    <a:pt x="7144" y="34766"/>
                    <a:pt x="8096" y="32861"/>
                  </a:cubicBezTo>
                  <a:lnTo>
                    <a:pt x="10001" y="21431"/>
                  </a:lnTo>
                  <a:lnTo>
                    <a:pt x="7144" y="20479"/>
                  </a:lnTo>
                  <a:lnTo>
                    <a:pt x="8096" y="14764"/>
                  </a:lnTo>
                  <a:lnTo>
                    <a:pt x="10954" y="15716"/>
                  </a:lnTo>
                  <a:lnTo>
                    <a:pt x="11906" y="10001"/>
                  </a:lnTo>
                  <a:lnTo>
                    <a:pt x="19526" y="7144"/>
                  </a:lnTo>
                  <a:lnTo>
                    <a:pt x="17621" y="16669"/>
                  </a:lnTo>
                  <a:lnTo>
                    <a:pt x="23336" y="16669"/>
                  </a:lnTo>
                  <a:close/>
                  <a:moveTo>
                    <a:pt x="50006" y="29051"/>
                  </a:moveTo>
                  <a:lnTo>
                    <a:pt x="42386" y="29051"/>
                  </a:lnTo>
                  <a:cubicBezTo>
                    <a:pt x="42386" y="28099"/>
                    <a:pt x="42386" y="26194"/>
                    <a:pt x="41434" y="25241"/>
                  </a:cubicBezTo>
                  <a:cubicBezTo>
                    <a:pt x="40481" y="24289"/>
                    <a:pt x="39529" y="24289"/>
                    <a:pt x="38576" y="24289"/>
                  </a:cubicBezTo>
                  <a:cubicBezTo>
                    <a:pt x="36671" y="23336"/>
                    <a:pt x="35719" y="24289"/>
                    <a:pt x="33814" y="25241"/>
                  </a:cubicBezTo>
                  <a:cubicBezTo>
                    <a:pt x="32861" y="26194"/>
                    <a:pt x="31909" y="28099"/>
                    <a:pt x="30956" y="30956"/>
                  </a:cubicBezTo>
                  <a:cubicBezTo>
                    <a:pt x="30004" y="33814"/>
                    <a:pt x="30956" y="36671"/>
                    <a:pt x="31909" y="37624"/>
                  </a:cubicBezTo>
                  <a:cubicBezTo>
                    <a:pt x="32861" y="38576"/>
                    <a:pt x="33814" y="40481"/>
                    <a:pt x="35719" y="40481"/>
                  </a:cubicBezTo>
                  <a:cubicBezTo>
                    <a:pt x="36671" y="40481"/>
                    <a:pt x="38576" y="40481"/>
                    <a:pt x="39529" y="39529"/>
                  </a:cubicBezTo>
                  <a:cubicBezTo>
                    <a:pt x="40481" y="38576"/>
                    <a:pt x="41434" y="37624"/>
                    <a:pt x="42386" y="35719"/>
                  </a:cubicBezTo>
                  <a:lnTo>
                    <a:pt x="49054" y="38576"/>
                  </a:lnTo>
                  <a:cubicBezTo>
                    <a:pt x="48101" y="41434"/>
                    <a:pt x="46196" y="43339"/>
                    <a:pt x="43339" y="45244"/>
                  </a:cubicBezTo>
                  <a:cubicBezTo>
                    <a:pt x="41434" y="46196"/>
                    <a:pt x="38576" y="47149"/>
                    <a:pt x="34766" y="46196"/>
                  </a:cubicBezTo>
                  <a:cubicBezTo>
                    <a:pt x="30956" y="45244"/>
                    <a:pt x="28099" y="43339"/>
                    <a:pt x="26194" y="40481"/>
                  </a:cubicBezTo>
                  <a:cubicBezTo>
                    <a:pt x="24289" y="37624"/>
                    <a:pt x="23336" y="33814"/>
                    <a:pt x="24289" y="30004"/>
                  </a:cubicBezTo>
                  <a:cubicBezTo>
                    <a:pt x="25241" y="25241"/>
                    <a:pt x="27146" y="22384"/>
                    <a:pt x="29051" y="20479"/>
                  </a:cubicBezTo>
                  <a:cubicBezTo>
                    <a:pt x="31909" y="18574"/>
                    <a:pt x="34766" y="17621"/>
                    <a:pt x="39529" y="18574"/>
                  </a:cubicBezTo>
                  <a:cubicBezTo>
                    <a:pt x="42386" y="19526"/>
                    <a:pt x="45244" y="20479"/>
                    <a:pt x="47149" y="21431"/>
                  </a:cubicBezTo>
                  <a:cubicBezTo>
                    <a:pt x="48101" y="24289"/>
                    <a:pt x="49054" y="26194"/>
                    <a:pt x="50006" y="29051"/>
                  </a:cubicBezTo>
                  <a:close/>
                  <a:moveTo>
                    <a:pt x="52864" y="34766"/>
                  </a:moveTo>
                  <a:cubicBezTo>
                    <a:pt x="53816" y="31909"/>
                    <a:pt x="53816" y="30004"/>
                    <a:pt x="55721" y="28099"/>
                  </a:cubicBezTo>
                  <a:cubicBezTo>
                    <a:pt x="56674" y="26194"/>
                    <a:pt x="59531" y="25241"/>
                    <a:pt x="61436" y="24289"/>
                  </a:cubicBezTo>
                  <a:cubicBezTo>
                    <a:pt x="64294" y="23336"/>
                    <a:pt x="66199" y="23336"/>
                    <a:pt x="69056" y="23336"/>
                  </a:cubicBezTo>
                  <a:cubicBezTo>
                    <a:pt x="72866" y="24289"/>
                    <a:pt x="76676" y="26194"/>
                    <a:pt x="78581" y="29051"/>
                  </a:cubicBezTo>
                  <a:cubicBezTo>
                    <a:pt x="80486" y="31909"/>
                    <a:pt x="81439" y="35719"/>
                    <a:pt x="81439" y="39529"/>
                  </a:cubicBezTo>
                  <a:cubicBezTo>
                    <a:pt x="80486" y="43339"/>
                    <a:pt x="78581" y="47149"/>
                    <a:pt x="75724" y="49054"/>
                  </a:cubicBezTo>
                  <a:cubicBezTo>
                    <a:pt x="72866" y="50959"/>
                    <a:pt x="69056" y="51911"/>
                    <a:pt x="65246" y="51911"/>
                  </a:cubicBezTo>
                  <a:cubicBezTo>
                    <a:pt x="62389" y="50959"/>
                    <a:pt x="60484" y="50959"/>
                    <a:pt x="58579" y="49054"/>
                  </a:cubicBezTo>
                  <a:cubicBezTo>
                    <a:pt x="56674" y="48101"/>
                    <a:pt x="54769" y="46196"/>
                    <a:pt x="53816" y="43339"/>
                  </a:cubicBezTo>
                  <a:cubicBezTo>
                    <a:pt x="51911" y="40481"/>
                    <a:pt x="51911" y="38576"/>
                    <a:pt x="52864" y="34766"/>
                  </a:cubicBezTo>
                  <a:close/>
                  <a:moveTo>
                    <a:pt x="59531" y="36671"/>
                  </a:moveTo>
                  <a:cubicBezTo>
                    <a:pt x="58579" y="39529"/>
                    <a:pt x="59531" y="41434"/>
                    <a:pt x="60484" y="43339"/>
                  </a:cubicBezTo>
                  <a:cubicBezTo>
                    <a:pt x="61436" y="45244"/>
                    <a:pt x="63341" y="46196"/>
                    <a:pt x="65246" y="46196"/>
                  </a:cubicBezTo>
                  <a:cubicBezTo>
                    <a:pt x="67151" y="47149"/>
                    <a:pt x="69056" y="46196"/>
                    <a:pt x="70009" y="45244"/>
                  </a:cubicBezTo>
                  <a:cubicBezTo>
                    <a:pt x="71914" y="44291"/>
                    <a:pt x="72866" y="42386"/>
                    <a:pt x="72866" y="39529"/>
                  </a:cubicBezTo>
                  <a:cubicBezTo>
                    <a:pt x="72866" y="36671"/>
                    <a:pt x="72866" y="34766"/>
                    <a:pt x="71914" y="32861"/>
                  </a:cubicBezTo>
                  <a:cubicBezTo>
                    <a:pt x="70961" y="30956"/>
                    <a:pt x="69056" y="30004"/>
                    <a:pt x="67151" y="30004"/>
                  </a:cubicBezTo>
                  <a:cubicBezTo>
                    <a:pt x="65246" y="30004"/>
                    <a:pt x="63341" y="30004"/>
                    <a:pt x="62389" y="30956"/>
                  </a:cubicBezTo>
                  <a:cubicBezTo>
                    <a:pt x="61436" y="31909"/>
                    <a:pt x="60484" y="33814"/>
                    <a:pt x="59531" y="36671"/>
                  </a:cubicBezTo>
                  <a:close/>
                  <a:moveTo>
                    <a:pt x="91916" y="63341"/>
                  </a:moveTo>
                  <a:lnTo>
                    <a:pt x="90964" y="66199"/>
                  </a:lnTo>
                  <a:lnTo>
                    <a:pt x="78581" y="64294"/>
                  </a:lnTo>
                  <a:cubicBezTo>
                    <a:pt x="78581" y="63341"/>
                    <a:pt x="79534" y="62389"/>
                    <a:pt x="80486" y="61436"/>
                  </a:cubicBezTo>
                  <a:cubicBezTo>
                    <a:pt x="81439" y="60484"/>
                    <a:pt x="83344" y="59531"/>
                    <a:pt x="85249" y="57626"/>
                  </a:cubicBezTo>
                  <a:cubicBezTo>
                    <a:pt x="87154" y="56674"/>
                    <a:pt x="88106" y="55721"/>
                    <a:pt x="89059" y="54769"/>
                  </a:cubicBezTo>
                  <a:cubicBezTo>
                    <a:pt x="90011" y="53816"/>
                    <a:pt x="90011" y="53816"/>
                    <a:pt x="90011" y="52864"/>
                  </a:cubicBezTo>
                  <a:cubicBezTo>
                    <a:pt x="90011" y="51911"/>
                    <a:pt x="90011" y="51911"/>
                    <a:pt x="90011" y="50959"/>
                  </a:cubicBezTo>
                  <a:cubicBezTo>
                    <a:pt x="89059" y="50006"/>
                    <a:pt x="89059" y="50006"/>
                    <a:pt x="88106" y="50006"/>
                  </a:cubicBezTo>
                  <a:cubicBezTo>
                    <a:pt x="87154" y="50006"/>
                    <a:pt x="87154" y="50006"/>
                    <a:pt x="86201" y="50006"/>
                  </a:cubicBezTo>
                  <a:cubicBezTo>
                    <a:pt x="85249" y="50959"/>
                    <a:pt x="85249" y="50959"/>
                    <a:pt x="85249" y="51911"/>
                  </a:cubicBezTo>
                  <a:lnTo>
                    <a:pt x="82391" y="50959"/>
                  </a:lnTo>
                  <a:cubicBezTo>
                    <a:pt x="83344" y="49054"/>
                    <a:pt x="83344" y="48101"/>
                    <a:pt x="85249" y="47149"/>
                  </a:cubicBezTo>
                  <a:cubicBezTo>
                    <a:pt x="86201" y="46196"/>
                    <a:pt x="88106" y="46196"/>
                    <a:pt x="90011" y="46196"/>
                  </a:cubicBezTo>
                  <a:cubicBezTo>
                    <a:pt x="91916" y="46196"/>
                    <a:pt x="92869" y="47149"/>
                    <a:pt x="93821" y="48101"/>
                  </a:cubicBezTo>
                  <a:cubicBezTo>
                    <a:pt x="94774" y="49054"/>
                    <a:pt x="94774" y="50959"/>
                    <a:pt x="94774" y="51911"/>
                  </a:cubicBezTo>
                  <a:cubicBezTo>
                    <a:pt x="94774" y="52864"/>
                    <a:pt x="93821" y="52864"/>
                    <a:pt x="93821" y="53816"/>
                  </a:cubicBezTo>
                  <a:cubicBezTo>
                    <a:pt x="92869" y="54769"/>
                    <a:pt x="92869" y="54769"/>
                    <a:pt x="91916" y="55721"/>
                  </a:cubicBezTo>
                  <a:cubicBezTo>
                    <a:pt x="90964" y="56674"/>
                    <a:pt x="90964" y="56674"/>
                    <a:pt x="89059" y="57626"/>
                  </a:cubicBezTo>
                  <a:cubicBezTo>
                    <a:pt x="88106" y="58579"/>
                    <a:pt x="87154" y="58579"/>
                    <a:pt x="86201" y="59531"/>
                  </a:cubicBezTo>
                  <a:cubicBezTo>
                    <a:pt x="86201" y="59531"/>
                    <a:pt x="85249" y="60484"/>
                    <a:pt x="85249" y="60484"/>
                  </a:cubicBezTo>
                  <a:lnTo>
                    <a:pt x="91916" y="63341"/>
                  </a:lnTo>
                  <a:close/>
                  <a:moveTo>
                    <a:pt x="114776" y="50959"/>
                  </a:moveTo>
                  <a:lnTo>
                    <a:pt x="121444" y="53816"/>
                  </a:lnTo>
                  <a:cubicBezTo>
                    <a:pt x="120491" y="56674"/>
                    <a:pt x="118586" y="57626"/>
                    <a:pt x="115729" y="58579"/>
                  </a:cubicBezTo>
                  <a:cubicBezTo>
                    <a:pt x="113824" y="59531"/>
                    <a:pt x="110966" y="59531"/>
                    <a:pt x="108109" y="59531"/>
                  </a:cubicBezTo>
                  <a:cubicBezTo>
                    <a:pt x="103346" y="58579"/>
                    <a:pt x="100489" y="56674"/>
                    <a:pt x="98584" y="52864"/>
                  </a:cubicBezTo>
                  <a:cubicBezTo>
                    <a:pt x="97631" y="50006"/>
                    <a:pt x="96679" y="47149"/>
                    <a:pt x="97631" y="43339"/>
                  </a:cubicBezTo>
                  <a:cubicBezTo>
                    <a:pt x="98584" y="38576"/>
                    <a:pt x="100489" y="35719"/>
                    <a:pt x="102394" y="33814"/>
                  </a:cubicBezTo>
                  <a:cubicBezTo>
                    <a:pt x="104299" y="31909"/>
                    <a:pt x="108109" y="30956"/>
                    <a:pt x="111919" y="31909"/>
                  </a:cubicBezTo>
                  <a:cubicBezTo>
                    <a:pt x="115729" y="32861"/>
                    <a:pt x="118586" y="34766"/>
                    <a:pt x="120491" y="37624"/>
                  </a:cubicBezTo>
                  <a:cubicBezTo>
                    <a:pt x="122396" y="40481"/>
                    <a:pt x="122396" y="44291"/>
                    <a:pt x="121444" y="50006"/>
                  </a:cubicBezTo>
                  <a:lnTo>
                    <a:pt x="103346" y="47149"/>
                  </a:lnTo>
                  <a:cubicBezTo>
                    <a:pt x="103346" y="49054"/>
                    <a:pt x="103346" y="50959"/>
                    <a:pt x="104299" y="51911"/>
                  </a:cubicBezTo>
                  <a:cubicBezTo>
                    <a:pt x="105251" y="52864"/>
                    <a:pt x="106204" y="53816"/>
                    <a:pt x="108109" y="54769"/>
                  </a:cubicBezTo>
                  <a:cubicBezTo>
                    <a:pt x="109061" y="54769"/>
                    <a:pt x="110014" y="54769"/>
                    <a:pt x="110966" y="53816"/>
                  </a:cubicBezTo>
                  <a:cubicBezTo>
                    <a:pt x="113824" y="52864"/>
                    <a:pt x="113824" y="51911"/>
                    <a:pt x="114776" y="50959"/>
                  </a:cubicBezTo>
                  <a:close/>
                  <a:moveTo>
                    <a:pt x="116681" y="43339"/>
                  </a:moveTo>
                  <a:cubicBezTo>
                    <a:pt x="116681" y="41434"/>
                    <a:pt x="116681" y="39529"/>
                    <a:pt x="115729" y="38576"/>
                  </a:cubicBezTo>
                  <a:cubicBezTo>
                    <a:pt x="114776" y="37624"/>
                    <a:pt x="113824" y="36671"/>
                    <a:pt x="112871" y="36671"/>
                  </a:cubicBezTo>
                  <a:cubicBezTo>
                    <a:pt x="110966" y="36671"/>
                    <a:pt x="110014" y="36671"/>
                    <a:pt x="109061" y="37624"/>
                  </a:cubicBezTo>
                  <a:cubicBezTo>
                    <a:pt x="108109" y="38576"/>
                    <a:pt x="107156" y="40481"/>
                    <a:pt x="107156" y="42386"/>
                  </a:cubicBezTo>
                  <a:lnTo>
                    <a:pt x="116681" y="43339"/>
                  </a:lnTo>
                  <a:close/>
                </a:path>
              </a:pathLst>
            </a:custGeom>
            <a:solidFill>
              <a:srgbClr val="05763E"/>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70" name="Freeform: Shape 2419">
              <a:extLst>
                <a:ext uri="{FF2B5EF4-FFF2-40B4-BE49-F238E27FC236}">
                  <a16:creationId xmlns:a16="http://schemas.microsoft.com/office/drawing/2014/main" id="{9C9FC29B-0682-3D4A-A8BD-C059A1AA08FC}"/>
                </a:ext>
              </a:extLst>
            </p:cNvPr>
            <p:cNvSpPr>
              <a:spLocks/>
            </p:cNvSpPr>
            <p:nvPr/>
          </p:nvSpPr>
          <p:spPr bwMode="auto">
            <a:xfrm>
              <a:off x="1595438" y="4302125"/>
              <a:ext cx="114300" cy="171450"/>
            </a:xfrm>
            <a:custGeom>
              <a:avLst/>
              <a:gdLst>
                <a:gd name="T0" fmla="*/ 149631 w 38100"/>
                <a:gd name="T1" fmla="*/ 371940 h 57150"/>
                <a:gd name="T2" fmla="*/ 175278 w 38100"/>
                <a:gd name="T3" fmla="*/ 277884 h 57150"/>
                <a:gd name="T4" fmla="*/ 123978 w 38100"/>
                <a:gd name="T5" fmla="*/ 218034 h 57150"/>
                <a:gd name="T6" fmla="*/ 123978 w 38100"/>
                <a:gd name="T7" fmla="*/ 149631 h 57150"/>
                <a:gd name="T8" fmla="*/ 166734 w 38100"/>
                <a:gd name="T9" fmla="*/ 98331 h 57150"/>
                <a:gd name="T10" fmla="*/ 235134 w 38100"/>
                <a:gd name="T11" fmla="*/ 89775 h 57150"/>
                <a:gd name="T12" fmla="*/ 243681 w 38100"/>
                <a:gd name="T13" fmla="*/ 64128 h 57150"/>
                <a:gd name="T14" fmla="*/ 277884 w 38100"/>
                <a:gd name="T15" fmla="*/ 72675 h 57150"/>
                <a:gd name="T16" fmla="*/ 269337 w 38100"/>
                <a:gd name="T17" fmla="*/ 98331 h 57150"/>
                <a:gd name="T18" fmla="*/ 312084 w 38100"/>
                <a:gd name="T19" fmla="*/ 141078 h 57150"/>
                <a:gd name="T20" fmla="*/ 320637 w 38100"/>
                <a:gd name="T21" fmla="*/ 200934 h 57150"/>
                <a:gd name="T22" fmla="*/ 260781 w 38100"/>
                <a:gd name="T23" fmla="*/ 192381 h 57150"/>
                <a:gd name="T24" fmla="*/ 243681 w 38100"/>
                <a:gd name="T25" fmla="*/ 149631 h 57150"/>
                <a:gd name="T26" fmla="*/ 218034 w 38100"/>
                <a:gd name="T27" fmla="*/ 235134 h 57150"/>
                <a:gd name="T28" fmla="*/ 277884 w 38100"/>
                <a:gd name="T29" fmla="*/ 294984 h 57150"/>
                <a:gd name="T30" fmla="*/ 277884 w 38100"/>
                <a:gd name="T31" fmla="*/ 354840 h 57150"/>
                <a:gd name="T32" fmla="*/ 235134 w 38100"/>
                <a:gd name="T33" fmla="*/ 414687 h 57150"/>
                <a:gd name="T34" fmla="*/ 158178 w 38100"/>
                <a:gd name="T35" fmla="*/ 423243 h 57150"/>
                <a:gd name="T36" fmla="*/ 149631 w 38100"/>
                <a:gd name="T37" fmla="*/ 465990 h 57150"/>
                <a:gd name="T38" fmla="*/ 115431 w 38100"/>
                <a:gd name="T39" fmla="*/ 457443 h 57150"/>
                <a:gd name="T40" fmla="*/ 123978 w 38100"/>
                <a:gd name="T41" fmla="*/ 414687 h 57150"/>
                <a:gd name="T42" fmla="*/ 72675 w 38100"/>
                <a:gd name="T43" fmla="*/ 363387 h 57150"/>
                <a:gd name="T44" fmla="*/ 64128 w 38100"/>
                <a:gd name="T45" fmla="*/ 286437 h 57150"/>
                <a:gd name="T46" fmla="*/ 123978 w 38100"/>
                <a:gd name="T47" fmla="*/ 303537 h 57150"/>
                <a:gd name="T48" fmla="*/ 123978 w 38100"/>
                <a:gd name="T49" fmla="*/ 337740 h 57150"/>
                <a:gd name="T50" fmla="*/ 149631 w 38100"/>
                <a:gd name="T51" fmla="*/ 371940 h 57150"/>
                <a:gd name="T52" fmla="*/ 149631 w 38100"/>
                <a:gd name="T53" fmla="*/ 371940 h 57150"/>
                <a:gd name="T54" fmla="*/ 226581 w 38100"/>
                <a:gd name="T55" fmla="*/ 149631 h 57150"/>
                <a:gd name="T56" fmla="*/ 200934 w 38100"/>
                <a:gd name="T57" fmla="*/ 158178 h 57150"/>
                <a:gd name="T58" fmla="*/ 183834 w 38100"/>
                <a:gd name="T59" fmla="*/ 183834 h 57150"/>
                <a:gd name="T60" fmla="*/ 183834 w 38100"/>
                <a:gd name="T61" fmla="*/ 209481 h 57150"/>
                <a:gd name="T62" fmla="*/ 200934 w 38100"/>
                <a:gd name="T63" fmla="*/ 235134 h 57150"/>
                <a:gd name="T64" fmla="*/ 226581 w 38100"/>
                <a:gd name="T65" fmla="*/ 149631 h 57150"/>
                <a:gd name="T66" fmla="*/ 175278 w 38100"/>
                <a:gd name="T67" fmla="*/ 389040 h 57150"/>
                <a:gd name="T68" fmla="*/ 209481 w 38100"/>
                <a:gd name="T69" fmla="*/ 380487 h 57150"/>
                <a:gd name="T70" fmla="*/ 226581 w 38100"/>
                <a:gd name="T71" fmla="*/ 354840 h 57150"/>
                <a:gd name="T72" fmla="*/ 226581 w 38100"/>
                <a:gd name="T73" fmla="*/ 329184 h 57150"/>
                <a:gd name="T74" fmla="*/ 200934 w 38100"/>
                <a:gd name="T75" fmla="*/ 303537 h 57150"/>
                <a:gd name="T76" fmla="*/ 175278 w 38100"/>
                <a:gd name="T77" fmla="*/ 389040 h 571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100" h="57150">
                  <a:moveTo>
                    <a:pt x="16669" y="41434"/>
                  </a:moveTo>
                  <a:lnTo>
                    <a:pt x="19526" y="30956"/>
                  </a:lnTo>
                  <a:cubicBezTo>
                    <a:pt x="16669" y="29051"/>
                    <a:pt x="14764" y="27146"/>
                    <a:pt x="13811" y="24289"/>
                  </a:cubicBezTo>
                  <a:cubicBezTo>
                    <a:pt x="12859" y="22384"/>
                    <a:pt x="12859" y="19526"/>
                    <a:pt x="13811" y="16669"/>
                  </a:cubicBezTo>
                  <a:cubicBezTo>
                    <a:pt x="14764" y="13811"/>
                    <a:pt x="16669" y="11906"/>
                    <a:pt x="18574" y="10954"/>
                  </a:cubicBezTo>
                  <a:cubicBezTo>
                    <a:pt x="21431" y="10001"/>
                    <a:pt x="23336" y="9049"/>
                    <a:pt x="26194" y="10001"/>
                  </a:cubicBezTo>
                  <a:lnTo>
                    <a:pt x="27146" y="7144"/>
                  </a:lnTo>
                  <a:lnTo>
                    <a:pt x="30956" y="8096"/>
                  </a:lnTo>
                  <a:lnTo>
                    <a:pt x="30004" y="10954"/>
                  </a:lnTo>
                  <a:cubicBezTo>
                    <a:pt x="32861" y="11906"/>
                    <a:pt x="33814" y="13811"/>
                    <a:pt x="34766" y="15716"/>
                  </a:cubicBezTo>
                  <a:cubicBezTo>
                    <a:pt x="35719" y="17621"/>
                    <a:pt x="35719" y="20479"/>
                    <a:pt x="35719" y="22384"/>
                  </a:cubicBezTo>
                  <a:lnTo>
                    <a:pt x="29051" y="21431"/>
                  </a:lnTo>
                  <a:cubicBezTo>
                    <a:pt x="29051" y="19526"/>
                    <a:pt x="29051" y="17621"/>
                    <a:pt x="27146" y="16669"/>
                  </a:cubicBezTo>
                  <a:lnTo>
                    <a:pt x="24289" y="26194"/>
                  </a:lnTo>
                  <a:cubicBezTo>
                    <a:pt x="28099" y="29051"/>
                    <a:pt x="30004" y="30956"/>
                    <a:pt x="30956" y="32861"/>
                  </a:cubicBezTo>
                  <a:cubicBezTo>
                    <a:pt x="31909" y="34766"/>
                    <a:pt x="31909" y="37624"/>
                    <a:pt x="30956" y="39529"/>
                  </a:cubicBezTo>
                  <a:cubicBezTo>
                    <a:pt x="30004" y="42386"/>
                    <a:pt x="28099" y="44291"/>
                    <a:pt x="26194" y="46196"/>
                  </a:cubicBezTo>
                  <a:cubicBezTo>
                    <a:pt x="24289" y="48101"/>
                    <a:pt x="20479" y="48101"/>
                    <a:pt x="17621" y="47149"/>
                  </a:cubicBezTo>
                  <a:lnTo>
                    <a:pt x="16669" y="51911"/>
                  </a:lnTo>
                  <a:lnTo>
                    <a:pt x="12859" y="50959"/>
                  </a:lnTo>
                  <a:lnTo>
                    <a:pt x="13811" y="46196"/>
                  </a:lnTo>
                  <a:cubicBezTo>
                    <a:pt x="10954" y="45244"/>
                    <a:pt x="9049" y="43339"/>
                    <a:pt x="8096" y="40481"/>
                  </a:cubicBezTo>
                  <a:cubicBezTo>
                    <a:pt x="7144" y="37624"/>
                    <a:pt x="7144" y="35719"/>
                    <a:pt x="7144" y="31909"/>
                  </a:cubicBezTo>
                  <a:lnTo>
                    <a:pt x="13811" y="33814"/>
                  </a:lnTo>
                  <a:cubicBezTo>
                    <a:pt x="13811" y="34766"/>
                    <a:pt x="13811" y="36671"/>
                    <a:pt x="13811" y="37624"/>
                  </a:cubicBezTo>
                  <a:cubicBezTo>
                    <a:pt x="15716" y="40481"/>
                    <a:pt x="15716" y="41434"/>
                    <a:pt x="16669" y="41434"/>
                  </a:cubicBezTo>
                  <a:close/>
                  <a:moveTo>
                    <a:pt x="25241" y="16669"/>
                  </a:moveTo>
                  <a:cubicBezTo>
                    <a:pt x="24289" y="16669"/>
                    <a:pt x="23336" y="16669"/>
                    <a:pt x="22384" y="17621"/>
                  </a:cubicBezTo>
                  <a:cubicBezTo>
                    <a:pt x="21431" y="18574"/>
                    <a:pt x="21431" y="18574"/>
                    <a:pt x="20479" y="20479"/>
                  </a:cubicBezTo>
                  <a:cubicBezTo>
                    <a:pt x="20479" y="21431"/>
                    <a:pt x="20479" y="22384"/>
                    <a:pt x="20479" y="23336"/>
                  </a:cubicBezTo>
                  <a:cubicBezTo>
                    <a:pt x="20479" y="24289"/>
                    <a:pt x="21431" y="25241"/>
                    <a:pt x="22384" y="26194"/>
                  </a:cubicBezTo>
                  <a:lnTo>
                    <a:pt x="25241" y="16669"/>
                  </a:lnTo>
                  <a:close/>
                  <a:moveTo>
                    <a:pt x="19526" y="43339"/>
                  </a:moveTo>
                  <a:cubicBezTo>
                    <a:pt x="20479" y="43339"/>
                    <a:pt x="22384" y="43339"/>
                    <a:pt x="23336" y="42386"/>
                  </a:cubicBezTo>
                  <a:cubicBezTo>
                    <a:pt x="24289" y="41434"/>
                    <a:pt x="25241" y="41434"/>
                    <a:pt x="25241" y="39529"/>
                  </a:cubicBezTo>
                  <a:cubicBezTo>
                    <a:pt x="25241" y="38576"/>
                    <a:pt x="25241" y="37624"/>
                    <a:pt x="25241" y="36671"/>
                  </a:cubicBezTo>
                  <a:cubicBezTo>
                    <a:pt x="25241" y="35719"/>
                    <a:pt x="24289" y="34766"/>
                    <a:pt x="22384" y="33814"/>
                  </a:cubicBezTo>
                  <a:lnTo>
                    <a:pt x="19526" y="43339"/>
                  </a:lnTo>
                  <a:close/>
                </a:path>
              </a:pathLst>
            </a:custGeom>
            <a:solidFill>
              <a:srgbClr val="FFCB05"/>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71" name="Freeform: Shape 2420">
              <a:extLst>
                <a:ext uri="{FF2B5EF4-FFF2-40B4-BE49-F238E27FC236}">
                  <a16:creationId xmlns:a16="http://schemas.microsoft.com/office/drawing/2014/main" id="{7953D2C3-BFAF-1E41-A084-2BC549D5AF95}"/>
                </a:ext>
              </a:extLst>
            </p:cNvPr>
            <p:cNvSpPr>
              <a:spLocks/>
            </p:cNvSpPr>
            <p:nvPr/>
          </p:nvSpPr>
          <p:spPr bwMode="auto">
            <a:xfrm>
              <a:off x="1306513" y="2649538"/>
              <a:ext cx="741362" cy="996950"/>
            </a:xfrm>
            <a:custGeom>
              <a:avLst/>
              <a:gdLst>
                <a:gd name="T0" fmla="*/ 26194 w 247650"/>
                <a:gd name="T1" fmla="*/ 306229 h 333375"/>
                <a:gd name="T2" fmla="*/ 12859 w 247650"/>
                <a:gd name="T3" fmla="*/ 314801 h 333375"/>
                <a:gd name="T4" fmla="*/ 13811 w 247650"/>
                <a:gd name="T5" fmla="*/ 309086 h 333375"/>
                <a:gd name="T6" fmla="*/ 29051 w 247650"/>
                <a:gd name="T7" fmla="*/ 296704 h 333375"/>
                <a:gd name="T8" fmla="*/ 32861 w 247650"/>
                <a:gd name="T9" fmla="*/ 298609 h 333375"/>
                <a:gd name="T10" fmla="*/ 27146 w 247650"/>
                <a:gd name="T11" fmla="*/ 285274 h 333375"/>
                <a:gd name="T12" fmla="*/ 32861 w 247650"/>
                <a:gd name="T13" fmla="*/ 279559 h 333375"/>
                <a:gd name="T14" fmla="*/ 43339 w 247650"/>
                <a:gd name="T15" fmla="*/ 263366 h 333375"/>
                <a:gd name="T16" fmla="*/ 49054 w 247650"/>
                <a:gd name="T17" fmla="*/ 250031 h 333375"/>
                <a:gd name="T18" fmla="*/ 63341 w 247650"/>
                <a:gd name="T19" fmla="*/ 260509 h 333375"/>
                <a:gd name="T20" fmla="*/ 50959 w 247650"/>
                <a:gd name="T21" fmla="*/ 263366 h 333375"/>
                <a:gd name="T22" fmla="*/ 56674 w 247650"/>
                <a:gd name="T23" fmla="*/ 256699 h 333375"/>
                <a:gd name="T24" fmla="*/ 59531 w 247650"/>
                <a:gd name="T25" fmla="*/ 257651 h 333375"/>
                <a:gd name="T26" fmla="*/ 69056 w 247650"/>
                <a:gd name="T27" fmla="*/ 245269 h 333375"/>
                <a:gd name="T28" fmla="*/ 68104 w 247650"/>
                <a:gd name="T29" fmla="*/ 250984 h 333375"/>
                <a:gd name="T30" fmla="*/ 49054 w 247650"/>
                <a:gd name="T31" fmla="*/ 235744 h 333375"/>
                <a:gd name="T32" fmla="*/ 71914 w 247650"/>
                <a:gd name="T33" fmla="*/ 241459 h 333375"/>
                <a:gd name="T34" fmla="*/ 72866 w 247650"/>
                <a:gd name="T35" fmla="*/ 236696 h 333375"/>
                <a:gd name="T36" fmla="*/ 64294 w 247650"/>
                <a:gd name="T37" fmla="*/ 231934 h 333375"/>
                <a:gd name="T38" fmla="*/ 90964 w 247650"/>
                <a:gd name="T39" fmla="*/ 205264 h 333375"/>
                <a:gd name="T40" fmla="*/ 69056 w 247650"/>
                <a:gd name="T41" fmla="*/ 206216 h 333375"/>
                <a:gd name="T42" fmla="*/ 73819 w 247650"/>
                <a:gd name="T43" fmla="*/ 199549 h 333375"/>
                <a:gd name="T44" fmla="*/ 91916 w 247650"/>
                <a:gd name="T45" fmla="*/ 198596 h 333375"/>
                <a:gd name="T46" fmla="*/ 106204 w 247650"/>
                <a:gd name="T47" fmla="*/ 183356 h 333375"/>
                <a:gd name="T48" fmla="*/ 94774 w 247650"/>
                <a:gd name="T49" fmla="*/ 178594 h 333375"/>
                <a:gd name="T50" fmla="*/ 97631 w 247650"/>
                <a:gd name="T51" fmla="*/ 183356 h 333375"/>
                <a:gd name="T52" fmla="*/ 108109 w 247650"/>
                <a:gd name="T53" fmla="*/ 167164 h 333375"/>
                <a:gd name="T54" fmla="*/ 113824 w 247650"/>
                <a:gd name="T55" fmla="*/ 171926 h 333375"/>
                <a:gd name="T56" fmla="*/ 98584 w 247650"/>
                <a:gd name="T57" fmla="*/ 170974 h 333375"/>
                <a:gd name="T58" fmla="*/ 119539 w 247650"/>
                <a:gd name="T59" fmla="*/ 158591 h 333375"/>
                <a:gd name="T60" fmla="*/ 124301 w 247650"/>
                <a:gd name="T61" fmla="*/ 164306 h 333375"/>
                <a:gd name="T62" fmla="*/ 108109 w 247650"/>
                <a:gd name="T63" fmla="*/ 154781 h 333375"/>
                <a:gd name="T64" fmla="*/ 116681 w 247650"/>
                <a:gd name="T65" fmla="*/ 144304 h 333375"/>
                <a:gd name="T66" fmla="*/ 125254 w 247650"/>
                <a:gd name="T67" fmla="*/ 155734 h 333375"/>
                <a:gd name="T68" fmla="*/ 125254 w 247650"/>
                <a:gd name="T69" fmla="*/ 139541 h 333375"/>
                <a:gd name="T70" fmla="*/ 129064 w 247650"/>
                <a:gd name="T71" fmla="*/ 125254 h 333375"/>
                <a:gd name="T72" fmla="*/ 133826 w 247650"/>
                <a:gd name="T73" fmla="*/ 127159 h 333375"/>
                <a:gd name="T74" fmla="*/ 147161 w 247650"/>
                <a:gd name="T75" fmla="*/ 94774 h 333375"/>
                <a:gd name="T76" fmla="*/ 164306 w 247650"/>
                <a:gd name="T77" fmla="*/ 105251 h 333375"/>
                <a:gd name="T78" fmla="*/ 146209 w 247650"/>
                <a:gd name="T79" fmla="*/ 109061 h 333375"/>
                <a:gd name="T80" fmla="*/ 143351 w 247650"/>
                <a:gd name="T81" fmla="*/ 103346 h 333375"/>
                <a:gd name="T82" fmla="*/ 158591 w 247650"/>
                <a:gd name="T83" fmla="*/ 106204 h 333375"/>
                <a:gd name="T84" fmla="*/ 177641 w 247650"/>
                <a:gd name="T85" fmla="*/ 95726 h 333375"/>
                <a:gd name="T86" fmla="*/ 166211 w 247650"/>
                <a:gd name="T87" fmla="*/ 92869 h 333375"/>
                <a:gd name="T88" fmla="*/ 162401 w 247650"/>
                <a:gd name="T89" fmla="*/ 81439 h 333375"/>
                <a:gd name="T90" fmla="*/ 179546 w 247650"/>
                <a:gd name="T91" fmla="*/ 66199 h 333375"/>
                <a:gd name="T92" fmla="*/ 191929 w 247650"/>
                <a:gd name="T93" fmla="*/ 90964 h 333375"/>
                <a:gd name="T94" fmla="*/ 200501 w 247650"/>
                <a:gd name="T95" fmla="*/ 60484 h 333375"/>
                <a:gd name="T96" fmla="*/ 186214 w 247650"/>
                <a:gd name="T97" fmla="*/ 53816 h 333375"/>
                <a:gd name="T98" fmla="*/ 200501 w 247650"/>
                <a:gd name="T99" fmla="*/ 60484 h 333375"/>
                <a:gd name="T100" fmla="*/ 213836 w 247650"/>
                <a:gd name="T101" fmla="*/ 54769 h 333375"/>
                <a:gd name="T102" fmla="*/ 204311 w 247650"/>
                <a:gd name="T103" fmla="*/ 37624 h 333375"/>
                <a:gd name="T104" fmla="*/ 230981 w 247650"/>
                <a:gd name="T105" fmla="*/ 48101 h 333375"/>
                <a:gd name="T106" fmla="*/ 211931 w 247650"/>
                <a:gd name="T107" fmla="*/ 32861 h 333375"/>
                <a:gd name="T108" fmla="*/ 228124 w 247650"/>
                <a:gd name="T109" fmla="*/ 35719 h 333375"/>
                <a:gd name="T110" fmla="*/ 217646 w 247650"/>
                <a:gd name="T111" fmla="*/ 33814 h 333375"/>
                <a:gd name="T112" fmla="*/ 221456 w 247650"/>
                <a:gd name="T113" fmla="*/ 25241 h 333375"/>
                <a:gd name="T114" fmla="*/ 236696 w 247650"/>
                <a:gd name="T115" fmla="*/ 30004 h 333375"/>
                <a:gd name="T116" fmla="*/ 239554 w 247650"/>
                <a:gd name="T117" fmla="*/ 21431 h 333375"/>
                <a:gd name="T118" fmla="*/ 244316 w 247650"/>
                <a:gd name="T119" fmla="*/ 21431 h 33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650" h="333375">
                  <a:moveTo>
                    <a:pt x="30956" y="328136"/>
                  </a:moveTo>
                  <a:lnTo>
                    <a:pt x="7144" y="317659"/>
                  </a:lnTo>
                  <a:lnTo>
                    <a:pt x="10954" y="310039"/>
                  </a:lnTo>
                  <a:cubicBezTo>
                    <a:pt x="11906" y="307181"/>
                    <a:pt x="12859" y="305276"/>
                    <a:pt x="13811" y="304324"/>
                  </a:cubicBezTo>
                  <a:cubicBezTo>
                    <a:pt x="14764" y="303371"/>
                    <a:pt x="15716" y="302419"/>
                    <a:pt x="17621" y="302419"/>
                  </a:cubicBezTo>
                  <a:cubicBezTo>
                    <a:pt x="19526" y="301466"/>
                    <a:pt x="21431" y="302419"/>
                    <a:pt x="23336" y="303371"/>
                  </a:cubicBezTo>
                  <a:cubicBezTo>
                    <a:pt x="24289" y="304324"/>
                    <a:pt x="26194" y="305276"/>
                    <a:pt x="26194" y="306229"/>
                  </a:cubicBezTo>
                  <a:cubicBezTo>
                    <a:pt x="27146" y="307181"/>
                    <a:pt x="27146" y="308134"/>
                    <a:pt x="27146" y="309086"/>
                  </a:cubicBezTo>
                  <a:cubicBezTo>
                    <a:pt x="27146" y="310039"/>
                    <a:pt x="27146" y="310991"/>
                    <a:pt x="27146" y="311944"/>
                  </a:cubicBezTo>
                  <a:cubicBezTo>
                    <a:pt x="27146" y="312896"/>
                    <a:pt x="26194" y="314801"/>
                    <a:pt x="25241" y="316706"/>
                  </a:cubicBezTo>
                  <a:lnTo>
                    <a:pt x="24289" y="319564"/>
                  </a:lnTo>
                  <a:lnTo>
                    <a:pt x="32861" y="323374"/>
                  </a:lnTo>
                  <a:lnTo>
                    <a:pt x="30956" y="328136"/>
                  </a:lnTo>
                  <a:close/>
                  <a:moveTo>
                    <a:pt x="12859" y="314801"/>
                  </a:moveTo>
                  <a:lnTo>
                    <a:pt x="19526" y="317659"/>
                  </a:lnTo>
                  <a:lnTo>
                    <a:pt x="20479" y="314801"/>
                  </a:lnTo>
                  <a:cubicBezTo>
                    <a:pt x="21431" y="312896"/>
                    <a:pt x="21431" y="311944"/>
                    <a:pt x="21431" y="310991"/>
                  </a:cubicBezTo>
                  <a:cubicBezTo>
                    <a:pt x="21431" y="310039"/>
                    <a:pt x="21431" y="309086"/>
                    <a:pt x="20479" y="309086"/>
                  </a:cubicBezTo>
                  <a:cubicBezTo>
                    <a:pt x="20479" y="308134"/>
                    <a:pt x="19526" y="308134"/>
                    <a:pt x="18574" y="308134"/>
                  </a:cubicBezTo>
                  <a:cubicBezTo>
                    <a:pt x="17621" y="307181"/>
                    <a:pt x="16669" y="307181"/>
                    <a:pt x="15716" y="308134"/>
                  </a:cubicBezTo>
                  <a:cubicBezTo>
                    <a:pt x="14764" y="308134"/>
                    <a:pt x="14764" y="309086"/>
                    <a:pt x="13811" y="309086"/>
                  </a:cubicBezTo>
                  <a:cubicBezTo>
                    <a:pt x="12859" y="310039"/>
                    <a:pt x="12859" y="310991"/>
                    <a:pt x="11906" y="312896"/>
                  </a:cubicBezTo>
                  <a:lnTo>
                    <a:pt x="12859" y="314801"/>
                  </a:lnTo>
                  <a:close/>
                  <a:moveTo>
                    <a:pt x="43339" y="303371"/>
                  </a:moveTo>
                  <a:lnTo>
                    <a:pt x="41434" y="308134"/>
                  </a:lnTo>
                  <a:lnTo>
                    <a:pt x="24289" y="299561"/>
                  </a:lnTo>
                  <a:lnTo>
                    <a:pt x="26194" y="295751"/>
                  </a:lnTo>
                  <a:lnTo>
                    <a:pt x="29051" y="296704"/>
                  </a:lnTo>
                  <a:cubicBezTo>
                    <a:pt x="28099" y="295751"/>
                    <a:pt x="28099" y="294799"/>
                    <a:pt x="28099" y="293846"/>
                  </a:cubicBezTo>
                  <a:cubicBezTo>
                    <a:pt x="28099" y="292894"/>
                    <a:pt x="28099" y="291941"/>
                    <a:pt x="29051" y="291941"/>
                  </a:cubicBezTo>
                  <a:cubicBezTo>
                    <a:pt x="30004" y="290989"/>
                    <a:pt x="30004" y="290036"/>
                    <a:pt x="30956" y="289084"/>
                  </a:cubicBezTo>
                  <a:lnTo>
                    <a:pt x="33814" y="292894"/>
                  </a:lnTo>
                  <a:cubicBezTo>
                    <a:pt x="32861" y="292894"/>
                    <a:pt x="32861" y="293846"/>
                    <a:pt x="31909" y="294799"/>
                  </a:cubicBezTo>
                  <a:cubicBezTo>
                    <a:pt x="30956" y="295751"/>
                    <a:pt x="30956" y="295751"/>
                    <a:pt x="31909" y="296704"/>
                  </a:cubicBezTo>
                  <a:cubicBezTo>
                    <a:pt x="31909" y="297656"/>
                    <a:pt x="32861" y="297656"/>
                    <a:pt x="32861" y="298609"/>
                  </a:cubicBezTo>
                  <a:cubicBezTo>
                    <a:pt x="33814" y="299561"/>
                    <a:pt x="35719" y="300514"/>
                    <a:pt x="38576" y="301466"/>
                  </a:cubicBezTo>
                  <a:lnTo>
                    <a:pt x="43339" y="303371"/>
                  </a:lnTo>
                  <a:close/>
                  <a:moveTo>
                    <a:pt x="27146" y="285274"/>
                  </a:moveTo>
                  <a:lnTo>
                    <a:pt x="22384" y="283369"/>
                  </a:lnTo>
                  <a:lnTo>
                    <a:pt x="25241" y="278606"/>
                  </a:lnTo>
                  <a:lnTo>
                    <a:pt x="29051" y="280511"/>
                  </a:lnTo>
                  <a:lnTo>
                    <a:pt x="27146" y="285274"/>
                  </a:lnTo>
                  <a:close/>
                  <a:moveTo>
                    <a:pt x="47149" y="295751"/>
                  </a:moveTo>
                  <a:lnTo>
                    <a:pt x="30004" y="287179"/>
                  </a:lnTo>
                  <a:lnTo>
                    <a:pt x="32861" y="282416"/>
                  </a:lnTo>
                  <a:lnTo>
                    <a:pt x="50006" y="290989"/>
                  </a:lnTo>
                  <a:lnTo>
                    <a:pt x="47149" y="295751"/>
                  </a:lnTo>
                  <a:close/>
                  <a:moveTo>
                    <a:pt x="52864" y="282416"/>
                  </a:moveTo>
                  <a:lnTo>
                    <a:pt x="32861" y="279559"/>
                  </a:lnTo>
                  <a:lnTo>
                    <a:pt x="35719" y="274796"/>
                  </a:lnTo>
                  <a:lnTo>
                    <a:pt x="46196" y="276701"/>
                  </a:lnTo>
                  <a:lnTo>
                    <a:pt x="49054" y="277654"/>
                  </a:lnTo>
                  <a:cubicBezTo>
                    <a:pt x="48101" y="276701"/>
                    <a:pt x="48101" y="276701"/>
                    <a:pt x="48101" y="276701"/>
                  </a:cubicBezTo>
                  <a:cubicBezTo>
                    <a:pt x="47149" y="276701"/>
                    <a:pt x="47149" y="275749"/>
                    <a:pt x="47149" y="275749"/>
                  </a:cubicBezTo>
                  <a:lnTo>
                    <a:pt x="40481" y="268129"/>
                  </a:lnTo>
                  <a:lnTo>
                    <a:pt x="43339" y="263366"/>
                  </a:lnTo>
                  <a:lnTo>
                    <a:pt x="56674" y="279559"/>
                  </a:lnTo>
                  <a:lnTo>
                    <a:pt x="52864" y="282416"/>
                  </a:lnTo>
                  <a:close/>
                  <a:moveTo>
                    <a:pt x="50006" y="260509"/>
                  </a:moveTo>
                  <a:lnTo>
                    <a:pt x="47149" y="264319"/>
                  </a:lnTo>
                  <a:cubicBezTo>
                    <a:pt x="46196" y="263366"/>
                    <a:pt x="45244" y="261461"/>
                    <a:pt x="45244" y="259556"/>
                  </a:cubicBezTo>
                  <a:cubicBezTo>
                    <a:pt x="45244" y="258604"/>
                    <a:pt x="45244" y="256699"/>
                    <a:pt x="46196" y="253841"/>
                  </a:cubicBezTo>
                  <a:cubicBezTo>
                    <a:pt x="47149" y="251936"/>
                    <a:pt x="48101" y="250984"/>
                    <a:pt x="49054" y="250031"/>
                  </a:cubicBezTo>
                  <a:cubicBezTo>
                    <a:pt x="50006" y="249079"/>
                    <a:pt x="50959" y="249079"/>
                    <a:pt x="51911" y="249079"/>
                  </a:cubicBezTo>
                  <a:cubicBezTo>
                    <a:pt x="52864" y="249079"/>
                    <a:pt x="54769" y="250031"/>
                    <a:pt x="56674" y="250984"/>
                  </a:cubicBezTo>
                  <a:lnTo>
                    <a:pt x="61436" y="253841"/>
                  </a:lnTo>
                  <a:cubicBezTo>
                    <a:pt x="62389" y="254794"/>
                    <a:pt x="64294" y="254794"/>
                    <a:pt x="64294" y="255746"/>
                  </a:cubicBezTo>
                  <a:cubicBezTo>
                    <a:pt x="65246" y="255746"/>
                    <a:pt x="66199" y="255746"/>
                    <a:pt x="67151" y="255746"/>
                  </a:cubicBezTo>
                  <a:lnTo>
                    <a:pt x="64294" y="260509"/>
                  </a:lnTo>
                  <a:cubicBezTo>
                    <a:pt x="64294" y="260509"/>
                    <a:pt x="63341" y="260509"/>
                    <a:pt x="63341" y="260509"/>
                  </a:cubicBezTo>
                  <a:cubicBezTo>
                    <a:pt x="63341" y="260509"/>
                    <a:pt x="62389" y="260509"/>
                    <a:pt x="62389" y="260509"/>
                  </a:cubicBezTo>
                  <a:cubicBezTo>
                    <a:pt x="63341" y="261461"/>
                    <a:pt x="63341" y="262414"/>
                    <a:pt x="63341" y="263366"/>
                  </a:cubicBezTo>
                  <a:cubicBezTo>
                    <a:pt x="63341" y="264319"/>
                    <a:pt x="62389" y="265271"/>
                    <a:pt x="62389" y="266224"/>
                  </a:cubicBezTo>
                  <a:cubicBezTo>
                    <a:pt x="61436" y="268129"/>
                    <a:pt x="60484" y="269081"/>
                    <a:pt x="58579" y="269081"/>
                  </a:cubicBezTo>
                  <a:cubicBezTo>
                    <a:pt x="57626" y="270034"/>
                    <a:pt x="55721" y="269081"/>
                    <a:pt x="53816" y="268129"/>
                  </a:cubicBezTo>
                  <a:cubicBezTo>
                    <a:pt x="52864" y="267176"/>
                    <a:pt x="51911" y="267176"/>
                    <a:pt x="51911" y="266224"/>
                  </a:cubicBezTo>
                  <a:cubicBezTo>
                    <a:pt x="50959" y="265271"/>
                    <a:pt x="50959" y="264319"/>
                    <a:pt x="50959" y="263366"/>
                  </a:cubicBezTo>
                  <a:cubicBezTo>
                    <a:pt x="50959" y="262414"/>
                    <a:pt x="50959" y="261461"/>
                    <a:pt x="51911" y="259556"/>
                  </a:cubicBezTo>
                  <a:cubicBezTo>
                    <a:pt x="52864" y="257651"/>
                    <a:pt x="52864" y="255746"/>
                    <a:pt x="52864" y="254794"/>
                  </a:cubicBezTo>
                  <a:cubicBezTo>
                    <a:pt x="51911" y="254794"/>
                    <a:pt x="50959" y="253841"/>
                    <a:pt x="50959" y="254794"/>
                  </a:cubicBezTo>
                  <a:cubicBezTo>
                    <a:pt x="50006" y="254794"/>
                    <a:pt x="50006" y="255746"/>
                    <a:pt x="49054" y="256699"/>
                  </a:cubicBezTo>
                  <a:cubicBezTo>
                    <a:pt x="48101" y="257651"/>
                    <a:pt x="48101" y="257651"/>
                    <a:pt x="48101" y="258604"/>
                  </a:cubicBezTo>
                  <a:cubicBezTo>
                    <a:pt x="49054" y="259556"/>
                    <a:pt x="49054" y="259556"/>
                    <a:pt x="50006" y="260509"/>
                  </a:cubicBezTo>
                  <a:close/>
                  <a:moveTo>
                    <a:pt x="56674" y="256699"/>
                  </a:moveTo>
                  <a:cubicBezTo>
                    <a:pt x="56674" y="257651"/>
                    <a:pt x="56674" y="258604"/>
                    <a:pt x="55721" y="259556"/>
                  </a:cubicBezTo>
                  <a:cubicBezTo>
                    <a:pt x="55721" y="260509"/>
                    <a:pt x="54769" y="262414"/>
                    <a:pt x="54769" y="262414"/>
                  </a:cubicBezTo>
                  <a:cubicBezTo>
                    <a:pt x="54769" y="263366"/>
                    <a:pt x="55721" y="263366"/>
                    <a:pt x="55721" y="264319"/>
                  </a:cubicBezTo>
                  <a:cubicBezTo>
                    <a:pt x="56674" y="264319"/>
                    <a:pt x="56674" y="264319"/>
                    <a:pt x="57626" y="264319"/>
                  </a:cubicBezTo>
                  <a:cubicBezTo>
                    <a:pt x="58579" y="264319"/>
                    <a:pt x="58579" y="263366"/>
                    <a:pt x="59531" y="262414"/>
                  </a:cubicBezTo>
                  <a:cubicBezTo>
                    <a:pt x="60484" y="261461"/>
                    <a:pt x="60484" y="260509"/>
                    <a:pt x="60484" y="259556"/>
                  </a:cubicBezTo>
                  <a:cubicBezTo>
                    <a:pt x="60484" y="258604"/>
                    <a:pt x="60484" y="257651"/>
                    <a:pt x="59531" y="257651"/>
                  </a:cubicBezTo>
                  <a:cubicBezTo>
                    <a:pt x="59531" y="257651"/>
                    <a:pt x="58579" y="257651"/>
                    <a:pt x="56674" y="256699"/>
                  </a:cubicBezTo>
                  <a:close/>
                  <a:moveTo>
                    <a:pt x="56674" y="235744"/>
                  </a:moveTo>
                  <a:lnTo>
                    <a:pt x="60484" y="237649"/>
                  </a:lnTo>
                  <a:lnTo>
                    <a:pt x="58579" y="240506"/>
                  </a:lnTo>
                  <a:lnTo>
                    <a:pt x="65246" y="244316"/>
                  </a:lnTo>
                  <a:cubicBezTo>
                    <a:pt x="66199" y="245269"/>
                    <a:pt x="67151" y="245269"/>
                    <a:pt x="68104" y="245269"/>
                  </a:cubicBezTo>
                  <a:cubicBezTo>
                    <a:pt x="68104" y="245269"/>
                    <a:pt x="69056" y="245269"/>
                    <a:pt x="69056" y="245269"/>
                  </a:cubicBezTo>
                  <a:cubicBezTo>
                    <a:pt x="69056" y="245269"/>
                    <a:pt x="70009" y="245269"/>
                    <a:pt x="70009" y="244316"/>
                  </a:cubicBezTo>
                  <a:cubicBezTo>
                    <a:pt x="70009" y="243364"/>
                    <a:pt x="70961" y="243364"/>
                    <a:pt x="70961" y="242411"/>
                  </a:cubicBezTo>
                  <a:lnTo>
                    <a:pt x="74771" y="244316"/>
                  </a:lnTo>
                  <a:cubicBezTo>
                    <a:pt x="74771" y="245269"/>
                    <a:pt x="73819" y="247174"/>
                    <a:pt x="73819" y="248126"/>
                  </a:cubicBezTo>
                  <a:cubicBezTo>
                    <a:pt x="72866" y="249079"/>
                    <a:pt x="72866" y="249079"/>
                    <a:pt x="71914" y="250031"/>
                  </a:cubicBezTo>
                  <a:cubicBezTo>
                    <a:pt x="70961" y="250984"/>
                    <a:pt x="70961" y="250984"/>
                    <a:pt x="70009" y="250984"/>
                  </a:cubicBezTo>
                  <a:cubicBezTo>
                    <a:pt x="69056" y="250984"/>
                    <a:pt x="69056" y="250984"/>
                    <a:pt x="68104" y="250984"/>
                  </a:cubicBezTo>
                  <a:cubicBezTo>
                    <a:pt x="67151" y="250984"/>
                    <a:pt x="66199" y="250031"/>
                    <a:pt x="65246" y="249079"/>
                  </a:cubicBezTo>
                  <a:lnTo>
                    <a:pt x="57626" y="244316"/>
                  </a:lnTo>
                  <a:lnTo>
                    <a:pt x="56674" y="246221"/>
                  </a:lnTo>
                  <a:lnTo>
                    <a:pt x="52864" y="244316"/>
                  </a:lnTo>
                  <a:lnTo>
                    <a:pt x="53816" y="242411"/>
                  </a:lnTo>
                  <a:lnTo>
                    <a:pt x="49054" y="241459"/>
                  </a:lnTo>
                  <a:lnTo>
                    <a:pt x="49054" y="235744"/>
                  </a:lnTo>
                  <a:lnTo>
                    <a:pt x="54769" y="239554"/>
                  </a:lnTo>
                  <a:lnTo>
                    <a:pt x="56674" y="235744"/>
                  </a:lnTo>
                  <a:close/>
                  <a:moveTo>
                    <a:pt x="74771" y="230981"/>
                  </a:moveTo>
                  <a:lnTo>
                    <a:pt x="78581" y="227171"/>
                  </a:lnTo>
                  <a:cubicBezTo>
                    <a:pt x="79534" y="229076"/>
                    <a:pt x="80486" y="230029"/>
                    <a:pt x="80486" y="231934"/>
                  </a:cubicBezTo>
                  <a:cubicBezTo>
                    <a:pt x="80486" y="233839"/>
                    <a:pt x="79534" y="234791"/>
                    <a:pt x="78581" y="236696"/>
                  </a:cubicBezTo>
                  <a:cubicBezTo>
                    <a:pt x="76676" y="239554"/>
                    <a:pt x="74771" y="241459"/>
                    <a:pt x="71914" y="241459"/>
                  </a:cubicBezTo>
                  <a:cubicBezTo>
                    <a:pt x="70009" y="241459"/>
                    <a:pt x="67151" y="240506"/>
                    <a:pt x="65246" y="239554"/>
                  </a:cubicBezTo>
                  <a:cubicBezTo>
                    <a:pt x="62389" y="237649"/>
                    <a:pt x="60484" y="235744"/>
                    <a:pt x="60484" y="233839"/>
                  </a:cubicBezTo>
                  <a:cubicBezTo>
                    <a:pt x="59531" y="231934"/>
                    <a:pt x="60484" y="229076"/>
                    <a:pt x="61436" y="227171"/>
                  </a:cubicBezTo>
                  <a:cubicBezTo>
                    <a:pt x="62389" y="224314"/>
                    <a:pt x="65246" y="223361"/>
                    <a:pt x="67151" y="222409"/>
                  </a:cubicBezTo>
                  <a:cubicBezTo>
                    <a:pt x="70009" y="221456"/>
                    <a:pt x="71914" y="222409"/>
                    <a:pt x="75724" y="225266"/>
                  </a:cubicBezTo>
                  <a:lnTo>
                    <a:pt x="69056" y="235744"/>
                  </a:lnTo>
                  <a:cubicBezTo>
                    <a:pt x="70009" y="236696"/>
                    <a:pt x="71914" y="236696"/>
                    <a:pt x="72866" y="236696"/>
                  </a:cubicBezTo>
                  <a:cubicBezTo>
                    <a:pt x="73819" y="236696"/>
                    <a:pt x="74771" y="235744"/>
                    <a:pt x="75724" y="234791"/>
                  </a:cubicBezTo>
                  <a:cubicBezTo>
                    <a:pt x="75724" y="233839"/>
                    <a:pt x="76676" y="233839"/>
                    <a:pt x="76676" y="232886"/>
                  </a:cubicBezTo>
                  <a:cubicBezTo>
                    <a:pt x="75724" y="231934"/>
                    <a:pt x="75724" y="230981"/>
                    <a:pt x="74771" y="230981"/>
                  </a:cubicBezTo>
                  <a:close/>
                  <a:moveTo>
                    <a:pt x="70961" y="228124"/>
                  </a:moveTo>
                  <a:cubicBezTo>
                    <a:pt x="70009" y="227171"/>
                    <a:pt x="68104" y="227171"/>
                    <a:pt x="67151" y="227171"/>
                  </a:cubicBezTo>
                  <a:cubicBezTo>
                    <a:pt x="66199" y="227171"/>
                    <a:pt x="65246" y="228124"/>
                    <a:pt x="65246" y="229076"/>
                  </a:cubicBezTo>
                  <a:cubicBezTo>
                    <a:pt x="64294" y="230029"/>
                    <a:pt x="64294" y="230981"/>
                    <a:pt x="64294" y="231934"/>
                  </a:cubicBezTo>
                  <a:cubicBezTo>
                    <a:pt x="64294" y="232886"/>
                    <a:pt x="65246" y="233839"/>
                    <a:pt x="66199" y="234791"/>
                  </a:cubicBezTo>
                  <a:lnTo>
                    <a:pt x="70961" y="228124"/>
                  </a:lnTo>
                  <a:close/>
                  <a:moveTo>
                    <a:pt x="80486" y="215741"/>
                  </a:moveTo>
                  <a:lnTo>
                    <a:pt x="82391" y="210979"/>
                  </a:lnTo>
                  <a:cubicBezTo>
                    <a:pt x="84296" y="211931"/>
                    <a:pt x="85249" y="211931"/>
                    <a:pt x="87154" y="211931"/>
                  </a:cubicBezTo>
                  <a:cubicBezTo>
                    <a:pt x="88106" y="210979"/>
                    <a:pt x="89059" y="210979"/>
                    <a:pt x="90011" y="209074"/>
                  </a:cubicBezTo>
                  <a:cubicBezTo>
                    <a:pt x="90964" y="208121"/>
                    <a:pt x="90964" y="206216"/>
                    <a:pt x="90964" y="205264"/>
                  </a:cubicBezTo>
                  <a:cubicBezTo>
                    <a:pt x="90964" y="204311"/>
                    <a:pt x="90011" y="203359"/>
                    <a:pt x="90011" y="202406"/>
                  </a:cubicBezTo>
                  <a:cubicBezTo>
                    <a:pt x="89059" y="202406"/>
                    <a:pt x="89059" y="201454"/>
                    <a:pt x="88106" y="202406"/>
                  </a:cubicBezTo>
                  <a:cubicBezTo>
                    <a:pt x="87154" y="202406"/>
                    <a:pt x="87154" y="202406"/>
                    <a:pt x="86201" y="203359"/>
                  </a:cubicBezTo>
                  <a:cubicBezTo>
                    <a:pt x="85249" y="204311"/>
                    <a:pt x="84296" y="204311"/>
                    <a:pt x="83344" y="206216"/>
                  </a:cubicBezTo>
                  <a:cubicBezTo>
                    <a:pt x="81439" y="208121"/>
                    <a:pt x="79534" y="209074"/>
                    <a:pt x="77629" y="210026"/>
                  </a:cubicBezTo>
                  <a:cubicBezTo>
                    <a:pt x="75724" y="210979"/>
                    <a:pt x="73819" y="210026"/>
                    <a:pt x="71914" y="209074"/>
                  </a:cubicBezTo>
                  <a:cubicBezTo>
                    <a:pt x="70961" y="208121"/>
                    <a:pt x="70009" y="207169"/>
                    <a:pt x="69056" y="206216"/>
                  </a:cubicBezTo>
                  <a:cubicBezTo>
                    <a:pt x="68104" y="205264"/>
                    <a:pt x="68104" y="203359"/>
                    <a:pt x="68104" y="201454"/>
                  </a:cubicBezTo>
                  <a:cubicBezTo>
                    <a:pt x="68104" y="200501"/>
                    <a:pt x="69056" y="198596"/>
                    <a:pt x="70009" y="196691"/>
                  </a:cubicBezTo>
                  <a:cubicBezTo>
                    <a:pt x="71914" y="193834"/>
                    <a:pt x="73819" y="191929"/>
                    <a:pt x="75724" y="191929"/>
                  </a:cubicBezTo>
                  <a:cubicBezTo>
                    <a:pt x="77629" y="190976"/>
                    <a:pt x="80486" y="191929"/>
                    <a:pt x="82391" y="192881"/>
                  </a:cubicBezTo>
                  <a:lnTo>
                    <a:pt x="79534" y="197644"/>
                  </a:lnTo>
                  <a:cubicBezTo>
                    <a:pt x="78581" y="196691"/>
                    <a:pt x="76676" y="196691"/>
                    <a:pt x="76676" y="196691"/>
                  </a:cubicBezTo>
                  <a:cubicBezTo>
                    <a:pt x="75724" y="196691"/>
                    <a:pt x="74771" y="197644"/>
                    <a:pt x="73819" y="199549"/>
                  </a:cubicBezTo>
                  <a:cubicBezTo>
                    <a:pt x="72866" y="200501"/>
                    <a:pt x="72866" y="202406"/>
                    <a:pt x="72866" y="203359"/>
                  </a:cubicBezTo>
                  <a:cubicBezTo>
                    <a:pt x="72866" y="204311"/>
                    <a:pt x="72866" y="204311"/>
                    <a:pt x="73819" y="205264"/>
                  </a:cubicBezTo>
                  <a:cubicBezTo>
                    <a:pt x="74771" y="205264"/>
                    <a:pt x="74771" y="205264"/>
                    <a:pt x="75724" y="205264"/>
                  </a:cubicBezTo>
                  <a:cubicBezTo>
                    <a:pt x="76676" y="205264"/>
                    <a:pt x="77629" y="204311"/>
                    <a:pt x="79534" y="202406"/>
                  </a:cubicBezTo>
                  <a:cubicBezTo>
                    <a:pt x="81439" y="200501"/>
                    <a:pt x="83344" y="199549"/>
                    <a:pt x="84296" y="198596"/>
                  </a:cubicBezTo>
                  <a:cubicBezTo>
                    <a:pt x="85249" y="197644"/>
                    <a:pt x="87154" y="197644"/>
                    <a:pt x="88106" y="197644"/>
                  </a:cubicBezTo>
                  <a:cubicBezTo>
                    <a:pt x="89059" y="197644"/>
                    <a:pt x="90964" y="197644"/>
                    <a:pt x="91916" y="198596"/>
                  </a:cubicBezTo>
                  <a:cubicBezTo>
                    <a:pt x="92869" y="199549"/>
                    <a:pt x="93821" y="200501"/>
                    <a:pt x="94774" y="201454"/>
                  </a:cubicBezTo>
                  <a:cubicBezTo>
                    <a:pt x="95726" y="202406"/>
                    <a:pt x="95726" y="204311"/>
                    <a:pt x="95726" y="206216"/>
                  </a:cubicBezTo>
                  <a:cubicBezTo>
                    <a:pt x="95726" y="208121"/>
                    <a:pt x="94774" y="210026"/>
                    <a:pt x="92869" y="211931"/>
                  </a:cubicBezTo>
                  <a:cubicBezTo>
                    <a:pt x="90964" y="214789"/>
                    <a:pt x="89059" y="216694"/>
                    <a:pt x="87154" y="216694"/>
                  </a:cubicBezTo>
                  <a:cubicBezTo>
                    <a:pt x="85249" y="217646"/>
                    <a:pt x="83344" y="217646"/>
                    <a:pt x="80486" y="215741"/>
                  </a:cubicBezTo>
                  <a:close/>
                  <a:moveTo>
                    <a:pt x="102394" y="187166"/>
                  </a:moveTo>
                  <a:lnTo>
                    <a:pt x="106204" y="183356"/>
                  </a:lnTo>
                  <a:cubicBezTo>
                    <a:pt x="107156" y="185261"/>
                    <a:pt x="108109" y="186214"/>
                    <a:pt x="108109" y="188119"/>
                  </a:cubicBezTo>
                  <a:cubicBezTo>
                    <a:pt x="108109" y="190024"/>
                    <a:pt x="108109" y="191929"/>
                    <a:pt x="106204" y="192881"/>
                  </a:cubicBezTo>
                  <a:cubicBezTo>
                    <a:pt x="104299" y="195739"/>
                    <a:pt x="102394" y="197644"/>
                    <a:pt x="99536" y="197644"/>
                  </a:cubicBezTo>
                  <a:cubicBezTo>
                    <a:pt x="97631" y="197644"/>
                    <a:pt x="94774" y="196691"/>
                    <a:pt x="92869" y="195739"/>
                  </a:cubicBezTo>
                  <a:cubicBezTo>
                    <a:pt x="90011" y="193834"/>
                    <a:pt x="88106" y="191929"/>
                    <a:pt x="88106" y="189071"/>
                  </a:cubicBezTo>
                  <a:cubicBezTo>
                    <a:pt x="87154" y="187166"/>
                    <a:pt x="88106" y="184309"/>
                    <a:pt x="89059" y="182404"/>
                  </a:cubicBezTo>
                  <a:cubicBezTo>
                    <a:pt x="90964" y="179546"/>
                    <a:pt x="92869" y="178594"/>
                    <a:pt x="94774" y="178594"/>
                  </a:cubicBezTo>
                  <a:cubicBezTo>
                    <a:pt x="97631" y="178594"/>
                    <a:pt x="100489" y="179546"/>
                    <a:pt x="103346" y="181451"/>
                  </a:cubicBezTo>
                  <a:lnTo>
                    <a:pt x="96679" y="191929"/>
                  </a:lnTo>
                  <a:cubicBezTo>
                    <a:pt x="97631" y="192881"/>
                    <a:pt x="99536" y="192881"/>
                    <a:pt x="100489" y="192881"/>
                  </a:cubicBezTo>
                  <a:cubicBezTo>
                    <a:pt x="101441" y="192881"/>
                    <a:pt x="102394" y="191929"/>
                    <a:pt x="103346" y="190976"/>
                  </a:cubicBezTo>
                  <a:cubicBezTo>
                    <a:pt x="103346" y="190024"/>
                    <a:pt x="104299" y="190024"/>
                    <a:pt x="104299" y="189071"/>
                  </a:cubicBezTo>
                  <a:cubicBezTo>
                    <a:pt x="103346" y="188119"/>
                    <a:pt x="102394" y="187166"/>
                    <a:pt x="102394" y="187166"/>
                  </a:cubicBezTo>
                  <a:close/>
                  <a:moveTo>
                    <a:pt x="97631" y="183356"/>
                  </a:moveTo>
                  <a:cubicBezTo>
                    <a:pt x="96679" y="182404"/>
                    <a:pt x="94774" y="182404"/>
                    <a:pt x="93821" y="182404"/>
                  </a:cubicBezTo>
                  <a:cubicBezTo>
                    <a:pt x="92869" y="182404"/>
                    <a:pt x="91916" y="183356"/>
                    <a:pt x="91916" y="184309"/>
                  </a:cubicBezTo>
                  <a:cubicBezTo>
                    <a:pt x="90964" y="185261"/>
                    <a:pt x="90964" y="186214"/>
                    <a:pt x="90964" y="187166"/>
                  </a:cubicBezTo>
                  <a:cubicBezTo>
                    <a:pt x="90964" y="188119"/>
                    <a:pt x="91916" y="189071"/>
                    <a:pt x="92869" y="190024"/>
                  </a:cubicBezTo>
                  <a:lnTo>
                    <a:pt x="97631" y="183356"/>
                  </a:lnTo>
                  <a:close/>
                  <a:moveTo>
                    <a:pt x="110014" y="162401"/>
                  </a:moveTo>
                  <a:lnTo>
                    <a:pt x="108109" y="167164"/>
                  </a:lnTo>
                  <a:cubicBezTo>
                    <a:pt x="107156" y="167164"/>
                    <a:pt x="106204" y="166211"/>
                    <a:pt x="105251" y="167164"/>
                  </a:cubicBezTo>
                  <a:cubicBezTo>
                    <a:pt x="104299" y="167164"/>
                    <a:pt x="104299" y="168116"/>
                    <a:pt x="103346" y="168116"/>
                  </a:cubicBezTo>
                  <a:cubicBezTo>
                    <a:pt x="102394" y="169069"/>
                    <a:pt x="102394" y="170021"/>
                    <a:pt x="102394" y="170974"/>
                  </a:cubicBezTo>
                  <a:cubicBezTo>
                    <a:pt x="102394" y="171926"/>
                    <a:pt x="103346" y="172879"/>
                    <a:pt x="105251" y="174784"/>
                  </a:cubicBezTo>
                  <a:cubicBezTo>
                    <a:pt x="107156" y="175736"/>
                    <a:pt x="108109" y="176689"/>
                    <a:pt x="110014" y="176689"/>
                  </a:cubicBezTo>
                  <a:cubicBezTo>
                    <a:pt x="110966" y="176689"/>
                    <a:pt x="111919" y="175736"/>
                    <a:pt x="112871" y="174784"/>
                  </a:cubicBezTo>
                  <a:cubicBezTo>
                    <a:pt x="113824" y="173831"/>
                    <a:pt x="113824" y="172879"/>
                    <a:pt x="113824" y="171926"/>
                  </a:cubicBezTo>
                  <a:cubicBezTo>
                    <a:pt x="113824" y="170974"/>
                    <a:pt x="112871" y="170021"/>
                    <a:pt x="111919" y="169069"/>
                  </a:cubicBezTo>
                  <a:lnTo>
                    <a:pt x="115729" y="165259"/>
                  </a:lnTo>
                  <a:cubicBezTo>
                    <a:pt x="117634" y="167164"/>
                    <a:pt x="118586" y="169069"/>
                    <a:pt x="118586" y="170021"/>
                  </a:cubicBezTo>
                  <a:cubicBezTo>
                    <a:pt x="118586" y="171926"/>
                    <a:pt x="118586" y="173831"/>
                    <a:pt x="116681" y="175736"/>
                  </a:cubicBezTo>
                  <a:cubicBezTo>
                    <a:pt x="115729" y="177641"/>
                    <a:pt x="112871" y="179546"/>
                    <a:pt x="110966" y="179546"/>
                  </a:cubicBezTo>
                  <a:cubicBezTo>
                    <a:pt x="108109" y="179546"/>
                    <a:pt x="106204" y="179546"/>
                    <a:pt x="103346" y="177641"/>
                  </a:cubicBezTo>
                  <a:cubicBezTo>
                    <a:pt x="100489" y="175736"/>
                    <a:pt x="99536" y="173831"/>
                    <a:pt x="98584" y="170974"/>
                  </a:cubicBezTo>
                  <a:cubicBezTo>
                    <a:pt x="97631" y="169069"/>
                    <a:pt x="98584" y="166211"/>
                    <a:pt x="100489" y="164306"/>
                  </a:cubicBezTo>
                  <a:cubicBezTo>
                    <a:pt x="101441" y="162401"/>
                    <a:pt x="103346" y="161449"/>
                    <a:pt x="105251" y="160496"/>
                  </a:cubicBezTo>
                  <a:cubicBezTo>
                    <a:pt x="106204" y="161449"/>
                    <a:pt x="108109" y="161449"/>
                    <a:pt x="110014" y="162401"/>
                  </a:cubicBezTo>
                  <a:close/>
                  <a:moveTo>
                    <a:pt x="111919" y="149066"/>
                  </a:moveTo>
                  <a:lnTo>
                    <a:pt x="114776" y="150971"/>
                  </a:lnTo>
                  <a:lnTo>
                    <a:pt x="112871" y="153829"/>
                  </a:lnTo>
                  <a:lnTo>
                    <a:pt x="119539" y="158591"/>
                  </a:lnTo>
                  <a:cubicBezTo>
                    <a:pt x="120491" y="159544"/>
                    <a:pt x="121444" y="159544"/>
                    <a:pt x="122396" y="159544"/>
                  </a:cubicBezTo>
                  <a:cubicBezTo>
                    <a:pt x="122396" y="159544"/>
                    <a:pt x="122396" y="159544"/>
                    <a:pt x="123349" y="159544"/>
                  </a:cubicBezTo>
                  <a:cubicBezTo>
                    <a:pt x="123349" y="159544"/>
                    <a:pt x="124301" y="159544"/>
                    <a:pt x="124301" y="158591"/>
                  </a:cubicBezTo>
                  <a:cubicBezTo>
                    <a:pt x="124301" y="158591"/>
                    <a:pt x="125254" y="157639"/>
                    <a:pt x="125254" y="156686"/>
                  </a:cubicBezTo>
                  <a:lnTo>
                    <a:pt x="128111" y="158591"/>
                  </a:lnTo>
                  <a:cubicBezTo>
                    <a:pt x="128111" y="159544"/>
                    <a:pt x="127159" y="161449"/>
                    <a:pt x="126206" y="162401"/>
                  </a:cubicBezTo>
                  <a:cubicBezTo>
                    <a:pt x="125254" y="163354"/>
                    <a:pt x="125254" y="163354"/>
                    <a:pt x="124301" y="164306"/>
                  </a:cubicBezTo>
                  <a:cubicBezTo>
                    <a:pt x="123349" y="165259"/>
                    <a:pt x="123349" y="165259"/>
                    <a:pt x="122396" y="165259"/>
                  </a:cubicBezTo>
                  <a:cubicBezTo>
                    <a:pt x="121444" y="165259"/>
                    <a:pt x="121444" y="165259"/>
                    <a:pt x="120491" y="164306"/>
                  </a:cubicBezTo>
                  <a:cubicBezTo>
                    <a:pt x="119539" y="164306"/>
                    <a:pt x="119539" y="163354"/>
                    <a:pt x="117634" y="162401"/>
                  </a:cubicBezTo>
                  <a:lnTo>
                    <a:pt x="110966" y="157639"/>
                  </a:lnTo>
                  <a:lnTo>
                    <a:pt x="110014" y="159544"/>
                  </a:lnTo>
                  <a:lnTo>
                    <a:pt x="107156" y="156686"/>
                  </a:lnTo>
                  <a:lnTo>
                    <a:pt x="108109" y="154781"/>
                  </a:lnTo>
                  <a:lnTo>
                    <a:pt x="105251" y="152876"/>
                  </a:lnTo>
                  <a:lnTo>
                    <a:pt x="106204" y="147161"/>
                  </a:lnTo>
                  <a:lnTo>
                    <a:pt x="111919" y="150971"/>
                  </a:lnTo>
                  <a:lnTo>
                    <a:pt x="111919" y="149066"/>
                  </a:lnTo>
                  <a:close/>
                  <a:moveTo>
                    <a:pt x="120491" y="152876"/>
                  </a:moveTo>
                  <a:cubicBezTo>
                    <a:pt x="119539" y="151924"/>
                    <a:pt x="117634" y="150971"/>
                    <a:pt x="117634" y="149066"/>
                  </a:cubicBezTo>
                  <a:cubicBezTo>
                    <a:pt x="116681" y="147161"/>
                    <a:pt x="116681" y="146209"/>
                    <a:pt x="116681" y="144304"/>
                  </a:cubicBezTo>
                  <a:cubicBezTo>
                    <a:pt x="116681" y="142399"/>
                    <a:pt x="117634" y="141446"/>
                    <a:pt x="118586" y="139541"/>
                  </a:cubicBezTo>
                  <a:cubicBezTo>
                    <a:pt x="120491" y="136684"/>
                    <a:pt x="122396" y="135731"/>
                    <a:pt x="125254" y="135731"/>
                  </a:cubicBezTo>
                  <a:cubicBezTo>
                    <a:pt x="128111" y="135731"/>
                    <a:pt x="130016" y="136684"/>
                    <a:pt x="132874" y="137636"/>
                  </a:cubicBezTo>
                  <a:cubicBezTo>
                    <a:pt x="134779" y="139541"/>
                    <a:pt x="136684" y="141446"/>
                    <a:pt x="136684" y="144304"/>
                  </a:cubicBezTo>
                  <a:cubicBezTo>
                    <a:pt x="136684" y="147161"/>
                    <a:pt x="136684" y="149066"/>
                    <a:pt x="134779" y="151924"/>
                  </a:cubicBezTo>
                  <a:cubicBezTo>
                    <a:pt x="133826" y="152876"/>
                    <a:pt x="132874" y="154781"/>
                    <a:pt x="130969" y="154781"/>
                  </a:cubicBezTo>
                  <a:cubicBezTo>
                    <a:pt x="129064" y="155734"/>
                    <a:pt x="127159" y="155734"/>
                    <a:pt x="125254" y="155734"/>
                  </a:cubicBezTo>
                  <a:cubicBezTo>
                    <a:pt x="123349" y="154781"/>
                    <a:pt x="122396" y="154781"/>
                    <a:pt x="120491" y="152876"/>
                  </a:cubicBezTo>
                  <a:close/>
                  <a:moveTo>
                    <a:pt x="123349" y="149066"/>
                  </a:moveTo>
                  <a:cubicBezTo>
                    <a:pt x="124301" y="150019"/>
                    <a:pt x="126206" y="150971"/>
                    <a:pt x="128111" y="150019"/>
                  </a:cubicBezTo>
                  <a:cubicBezTo>
                    <a:pt x="129064" y="150019"/>
                    <a:pt x="130016" y="149066"/>
                    <a:pt x="130969" y="148114"/>
                  </a:cubicBezTo>
                  <a:cubicBezTo>
                    <a:pt x="131921" y="147161"/>
                    <a:pt x="131921" y="146209"/>
                    <a:pt x="131921" y="144304"/>
                  </a:cubicBezTo>
                  <a:cubicBezTo>
                    <a:pt x="131921" y="142399"/>
                    <a:pt x="130969" y="141446"/>
                    <a:pt x="129064" y="140494"/>
                  </a:cubicBezTo>
                  <a:cubicBezTo>
                    <a:pt x="128111" y="139541"/>
                    <a:pt x="126206" y="138589"/>
                    <a:pt x="125254" y="139541"/>
                  </a:cubicBezTo>
                  <a:cubicBezTo>
                    <a:pt x="124301" y="139541"/>
                    <a:pt x="122396" y="140494"/>
                    <a:pt x="122396" y="141446"/>
                  </a:cubicBezTo>
                  <a:cubicBezTo>
                    <a:pt x="122396" y="142399"/>
                    <a:pt x="121444" y="143351"/>
                    <a:pt x="121444" y="145256"/>
                  </a:cubicBezTo>
                  <a:cubicBezTo>
                    <a:pt x="121444" y="147161"/>
                    <a:pt x="122396" y="148114"/>
                    <a:pt x="123349" y="149066"/>
                  </a:cubicBezTo>
                  <a:close/>
                  <a:moveTo>
                    <a:pt x="144304" y="136684"/>
                  </a:moveTo>
                  <a:lnTo>
                    <a:pt x="141446" y="140494"/>
                  </a:lnTo>
                  <a:lnTo>
                    <a:pt x="126206" y="129064"/>
                  </a:lnTo>
                  <a:lnTo>
                    <a:pt x="129064" y="125254"/>
                  </a:lnTo>
                  <a:lnTo>
                    <a:pt x="130969" y="127159"/>
                  </a:lnTo>
                  <a:cubicBezTo>
                    <a:pt x="130016" y="126206"/>
                    <a:pt x="130016" y="124301"/>
                    <a:pt x="130016" y="124301"/>
                  </a:cubicBezTo>
                  <a:cubicBezTo>
                    <a:pt x="130016" y="123349"/>
                    <a:pt x="130016" y="123349"/>
                    <a:pt x="130969" y="122396"/>
                  </a:cubicBezTo>
                  <a:cubicBezTo>
                    <a:pt x="131921" y="121444"/>
                    <a:pt x="132874" y="120491"/>
                    <a:pt x="133826" y="120491"/>
                  </a:cubicBezTo>
                  <a:lnTo>
                    <a:pt x="136684" y="124301"/>
                  </a:lnTo>
                  <a:cubicBezTo>
                    <a:pt x="135731" y="124301"/>
                    <a:pt x="134779" y="125254"/>
                    <a:pt x="134779" y="125254"/>
                  </a:cubicBezTo>
                  <a:cubicBezTo>
                    <a:pt x="133826" y="126206"/>
                    <a:pt x="133826" y="126206"/>
                    <a:pt x="133826" y="127159"/>
                  </a:cubicBezTo>
                  <a:cubicBezTo>
                    <a:pt x="133826" y="128111"/>
                    <a:pt x="133826" y="128111"/>
                    <a:pt x="134779" y="129064"/>
                  </a:cubicBezTo>
                  <a:cubicBezTo>
                    <a:pt x="135731" y="130016"/>
                    <a:pt x="136684" y="131921"/>
                    <a:pt x="139541" y="133826"/>
                  </a:cubicBezTo>
                  <a:lnTo>
                    <a:pt x="144304" y="136684"/>
                  </a:lnTo>
                  <a:close/>
                  <a:moveTo>
                    <a:pt x="134779" y="107156"/>
                  </a:moveTo>
                  <a:lnTo>
                    <a:pt x="141446" y="99536"/>
                  </a:lnTo>
                  <a:cubicBezTo>
                    <a:pt x="142399" y="97631"/>
                    <a:pt x="144304" y="96679"/>
                    <a:pt x="144304" y="95726"/>
                  </a:cubicBezTo>
                  <a:cubicBezTo>
                    <a:pt x="145256" y="94774"/>
                    <a:pt x="146209" y="94774"/>
                    <a:pt x="147161" y="94774"/>
                  </a:cubicBezTo>
                  <a:cubicBezTo>
                    <a:pt x="148114" y="94774"/>
                    <a:pt x="149066" y="93821"/>
                    <a:pt x="150019" y="94774"/>
                  </a:cubicBezTo>
                  <a:cubicBezTo>
                    <a:pt x="150971" y="94774"/>
                    <a:pt x="151924" y="95726"/>
                    <a:pt x="152876" y="95726"/>
                  </a:cubicBezTo>
                  <a:cubicBezTo>
                    <a:pt x="153829" y="96679"/>
                    <a:pt x="154781" y="97631"/>
                    <a:pt x="154781" y="98584"/>
                  </a:cubicBezTo>
                  <a:cubicBezTo>
                    <a:pt x="155734" y="99536"/>
                    <a:pt x="155734" y="101441"/>
                    <a:pt x="154781" y="102394"/>
                  </a:cubicBezTo>
                  <a:cubicBezTo>
                    <a:pt x="155734" y="101441"/>
                    <a:pt x="157639" y="100489"/>
                    <a:pt x="158591" y="101441"/>
                  </a:cubicBezTo>
                  <a:cubicBezTo>
                    <a:pt x="159544" y="101441"/>
                    <a:pt x="161449" y="102394"/>
                    <a:pt x="162401" y="102394"/>
                  </a:cubicBezTo>
                  <a:cubicBezTo>
                    <a:pt x="163354" y="103346"/>
                    <a:pt x="164306" y="104299"/>
                    <a:pt x="164306" y="105251"/>
                  </a:cubicBezTo>
                  <a:cubicBezTo>
                    <a:pt x="165259" y="106204"/>
                    <a:pt x="165259" y="107156"/>
                    <a:pt x="165259" y="108109"/>
                  </a:cubicBezTo>
                  <a:cubicBezTo>
                    <a:pt x="165259" y="109061"/>
                    <a:pt x="164306" y="110966"/>
                    <a:pt x="164306" y="111919"/>
                  </a:cubicBezTo>
                  <a:cubicBezTo>
                    <a:pt x="163354" y="112871"/>
                    <a:pt x="162401" y="114776"/>
                    <a:pt x="160496" y="116681"/>
                  </a:cubicBezTo>
                  <a:lnTo>
                    <a:pt x="154781" y="123349"/>
                  </a:lnTo>
                  <a:lnTo>
                    <a:pt x="134779" y="107156"/>
                  </a:lnTo>
                  <a:close/>
                  <a:moveTo>
                    <a:pt x="141446" y="105251"/>
                  </a:moveTo>
                  <a:lnTo>
                    <a:pt x="146209" y="109061"/>
                  </a:lnTo>
                  <a:lnTo>
                    <a:pt x="148114" y="106204"/>
                  </a:lnTo>
                  <a:cubicBezTo>
                    <a:pt x="149066" y="104299"/>
                    <a:pt x="150019" y="103346"/>
                    <a:pt x="150971" y="103346"/>
                  </a:cubicBezTo>
                  <a:cubicBezTo>
                    <a:pt x="151924" y="102394"/>
                    <a:pt x="151924" y="101441"/>
                    <a:pt x="151924" y="100489"/>
                  </a:cubicBezTo>
                  <a:cubicBezTo>
                    <a:pt x="151924" y="99536"/>
                    <a:pt x="151924" y="99536"/>
                    <a:pt x="150971" y="98584"/>
                  </a:cubicBezTo>
                  <a:cubicBezTo>
                    <a:pt x="149066" y="98584"/>
                    <a:pt x="148114" y="98584"/>
                    <a:pt x="148114" y="98584"/>
                  </a:cubicBezTo>
                  <a:cubicBezTo>
                    <a:pt x="147161" y="98584"/>
                    <a:pt x="147161" y="98584"/>
                    <a:pt x="146209" y="99536"/>
                  </a:cubicBezTo>
                  <a:cubicBezTo>
                    <a:pt x="145256" y="99536"/>
                    <a:pt x="145256" y="101441"/>
                    <a:pt x="143351" y="103346"/>
                  </a:cubicBezTo>
                  <a:lnTo>
                    <a:pt x="141446" y="105251"/>
                  </a:lnTo>
                  <a:close/>
                  <a:moveTo>
                    <a:pt x="149066" y="111919"/>
                  </a:moveTo>
                  <a:lnTo>
                    <a:pt x="154781" y="116681"/>
                  </a:lnTo>
                  <a:lnTo>
                    <a:pt x="157639" y="112871"/>
                  </a:lnTo>
                  <a:cubicBezTo>
                    <a:pt x="158591" y="111919"/>
                    <a:pt x="159544" y="110014"/>
                    <a:pt x="159544" y="110014"/>
                  </a:cubicBezTo>
                  <a:cubicBezTo>
                    <a:pt x="159544" y="109061"/>
                    <a:pt x="160496" y="109061"/>
                    <a:pt x="159544" y="108109"/>
                  </a:cubicBezTo>
                  <a:cubicBezTo>
                    <a:pt x="159544" y="107156"/>
                    <a:pt x="158591" y="107156"/>
                    <a:pt x="158591" y="106204"/>
                  </a:cubicBezTo>
                  <a:cubicBezTo>
                    <a:pt x="157639" y="105251"/>
                    <a:pt x="157639" y="105251"/>
                    <a:pt x="156686" y="105251"/>
                  </a:cubicBezTo>
                  <a:cubicBezTo>
                    <a:pt x="155734" y="105251"/>
                    <a:pt x="155734" y="105251"/>
                    <a:pt x="154781" y="106204"/>
                  </a:cubicBezTo>
                  <a:cubicBezTo>
                    <a:pt x="153829" y="107156"/>
                    <a:pt x="152876" y="108109"/>
                    <a:pt x="151924" y="110014"/>
                  </a:cubicBezTo>
                  <a:lnTo>
                    <a:pt x="149066" y="111919"/>
                  </a:lnTo>
                  <a:close/>
                  <a:moveTo>
                    <a:pt x="179546" y="93821"/>
                  </a:moveTo>
                  <a:lnTo>
                    <a:pt x="177641" y="91916"/>
                  </a:lnTo>
                  <a:cubicBezTo>
                    <a:pt x="177641" y="92869"/>
                    <a:pt x="177641" y="94774"/>
                    <a:pt x="177641" y="95726"/>
                  </a:cubicBezTo>
                  <a:cubicBezTo>
                    <a:pt x="177641" y="96679"/>
                    <a:pt x="176689" y="97631"/>
                    <a:pt x="175736" y="98584"/>
                  </a:cubicBezTo>
                  <a:cubicBezTo>
                    <a:pt x="174784" y="99536"/>
                    <a:pt x="173831" y="100489"/>
                    <a:pt x="172879" y="100489"/>
                  </a:cubicBezTo>
                  <a:cubicBezTo>
                    <a:pt x="171926" y="100489"/>
                    <a:pt x="170974" y="100489"/>
                    <a:pt x="170021" y="100489"/>
                  </a:cubicBezTo>
                  <a:cubicBezTo>
                    <a:pt x="169069" y="100489"/>
                    <a:pt x="168116" y="99536"/>
                    <a:pt x="166211" y="98584"/>
                  </a:cubicBezTo>
                  <a:lnTo>
                    <a:pt x="156686" y="90964"/>
                  </a:lnTo>
                  <a:lnTo>
                    <a:pt x="159544" y="87154"/>
                  </a:lnTo>
                  <a:lnTo>
                    <a:pt x="166211" y="92869"/>
                  </a:lnTo>
                  <a:cubicBezTo>
                    <a:pt x="168116" y="94774"/>
                    <a:pt x="169069" y="95726"/>
                    <a:pt x="170021" y="95726"/>
                  </a:cubicBezTo>
                  <a:cubicBezTo>
                    <a:pt x="170974" y="95726"/>
                    <a:pt x="170974" y="95726"/>
                    <a:pt x="171926" y="95726"/>
                  </a:cubicBezTo>
                  <a:cubicBezTo>
                    <a:pt x="172879" y="95726"/>
                    <a:pt x="172879" y="94774"/>
                    <a:pt x="172879" y="94774"/>
                  </a:cubicBezTo>
                  <a:cubicBezTo>
                    <a:pt x="173831" y="93821"/>
                    <a:pt x="173831" y="92869"/>
                    <a:pt x="173831" y="91916"/>
                  </a:cubicBezTo>
                  <a:cubicBezTo>
                    <a:pt x="173831" y="90964"/>
                    <a:pt x="173831" y="90964"/>
                    <a:pt x="172879" y="90011"/>
                  </a:cubicBezTo>
                  <a:cubicBezTo>
                    <a:pt x="172879" y="89059"/>
                    <a:pt x="170974" y="88106"/>
                    <a:pt x="169069" y="86201"/>
                  </a:cubicBezTo>
                  <a:lnTo>
                    <a:pt x="162401" y="81439"/>
                  </a:lnTo>
                  <a:lnTo>
                    <a:pt x="165259" y="77629"/>
                  </a:lnTo>
                  <a:lnTo>
                    <a:pt x="179546" y="90011"/>
                  </a:lnTo>
                  <a:lnTo>
                    <a:pt x="179546" y="93821"/>
                  </a:lnTo>
                  <a:close/>
                  <a:moveTo>
                    <a:pt x="169069" y="76676"/>
                  </a:moveTo>
                  <a:lnTo>
                    <a:pt x="172879" y="72866"/>
                  </a:lnTo>
                  <a:lnTo>
                    <a:pt x="186214" y="78581"/>
                  </a:lnTo>
                  <a:lnTo>
                    <a:pt x="179546" y="66199"/>
                  </a:lnTo>
                  <a:lnTo>
                    <a:pt x="183356" y="62389"/>
                  </a:lnTo>
                  <a:lnTo>
                    <a:pt x="190976" y="79534"/>
                  </a:lnTo>
                  <a:lnTo>
                    <a:pt x="192881" y="82391"/>
                  </a:lnTo>
                  <a:cubicBezTo>
                    <a:pt x="193834" y="83344"/>
                    <a:pt x="193834" y="84296"/>
                    <a:pt x="193834" y="85249"/>
                  </a:cubicBezTo>
                  <a:cubicBezTo>
                    <a:pt x="193834" y="86201"/>
                    <a:pt x="193834" y="86201"/>
                    <a:pt x="193834" y="87154"/>
                  </a:cubicBezTo>
                  <a:cubicBezTo>
                    <a:pt x="193834" y="88106"/>
                    <a:pt x="193834" y="88106"/>
                    <a:pt x="192881" y="89059"/>
                  </a:cubicBezTo>
                  <a:cubicBezTo>
                    <a:pt x="192881" y="90011"/>
                    <a:pt x="191929" y="90011"/>
                    <a:pt x="191929" y="90964"/>
                  </a:cubicBezTo>
                  <a:cubicBezTo>
                    <a:pt x="190976" y="91916"/>
                    <a:pt x="190976" y="91916"/>
                    <a:pt x="190024" y="92869"/>
                  </a:cubicBezTo>
                  <a:lnTo>
                    <a:pt x="187166" y="90011"/>
                  </a:lnTo>
                  <a:cubicBezTo>
                    <a:pt x="188119" y="89059"/>
                    <a:pt x="188119" y="89059"/>
                    <a:pt x="189071" y="89059"/>
                  </a:cubicBezTo>
                  <a:cubicBezTo>
                    <a:pt x="190024" y="88106"/>
                    <a:pt x="190024" y="87154"/>
                    <a:pt x="190024" y="86201"/>
                  </a:cubicBezTo>
                  <a:cubicBezTo>
                    <a:pt x="190024" y="85249"/>
                    <a:pt x="189071" y="84296"/>
                    <a:pt x="189071" y="83344"/>
                  </a:cubicBezTo>
                  <a:lnTo>
                    <a:pt x="169069" y="76676"/>
                  </a:lnTo>
                  <a:close/>
                  <a:moveTo>
                    <a:pt x="200501" y="60484"/>
                  </a:moveTo>
                  <a:lnTo>
                    <a:pt x="204311" y="57626"/>
                  </a:lnTo>
                  <a:cubicBezTo>
                    <a:pt x="205264" y="59531"/>
                    <a:pt x="205264" y="61436"/>
                    <a:pt x="205264" y="62389"/>
                  </a:cubicBezTo>
                  <a:cubicBezTo>
                    <a:pt x="205264" y="64294"/>
                    <a:pt x="204311" y="65246"/>
                    <a:pt x="202406" y="67151"/>
                  </a:cubicBezTo>
                  <a:cubicBezTo>
                    <a:pt x="199549" y="70009"/>
                    <a:pt x="197644" y="70961"/>
                    <a:pt x="194786" y="70009"/>
                  </a:cubicBezTo>
                  <a:cubicBezTo>
                    <a:pt x="192881" y="70009"/>
                    <a:pt x="190024" y="69056"/>
                    <a:pt x="188119" y="67151"/>
                  </a:cubicBezTo>
                  <a:cubicBezTo>
                    <a:pt x="186214" y="65246"/>
                    <a:pt x="184309" y="62389"/>
                    <a:pt x="184309" y="60484"/>
                  </a:cubicBezTo>
                  <a:cubicBezTo>
                    <a:pt x="184309" y="57626"/>
                    <a:pt x="185261" y="55721"/>
                    <a:pt x="186214" y="53816"/>
                  </a:cubicBezTo>
                  <a:cubicBezTo>
                    <a:pt x="188119" y="51911"/>
                    <a:pt x="190024" y="50959"/>
                    <a:pt x="192881" y="50959"/>
                  </a:cubicBezTo>
                  <a:cubicBezTo>
                    <a:pt x="195739" y="50959"/>
                    <a:pt x="197644" y="51911"/>
                    <a:pt x="200501" y="54769"/>
                  </a:cubicBezTo>
                  <a:lnTo>
                    <a:pt x="191929" y="64294"/>
                  </a:lnTo>
                  <a:cubicBezTo>
                    <a:pt x="192881" y="65246"/>
                    <a:pt x="193834" y="65246"/>
                    <a:pt x="194786" y="65246"/>
                  </a:cubicBezTo>
                  <a:cubicBezTo>
                    <a:pt x="195739" y="65246"/>
                    <a:pt x="196691" y="65246"/>
                    <a:pt x="197644" y="64294"/>
                  </a:cubicBezTo>
                  <a:cubicBezTo>
                    <a:pt x="198596" y="63341"/>
                    <a:pt x="198596" y="63341"/>
                    <a:pt x="198596" y="62389"/>
                  </a:cubicBezTo>
                  <a:cubicBezTo>
                    <a:pt x="201454" y="62389"/>
                    <a:pt x="201454" y="61436"/>
                    <a:pt x="200501" y="60484"/>
                  </a:cubicBezTo>
                  <a:close/>
                  <a:moveTo>
                    <a:pt x="197644" y="57626"/>
                  </a:moveTo>
                  <a:cubicBezTo>
                    <a:pt x="196691" y="56674"/>
                    <a:pt x="195739" y="55721"/>
                    <a:pt x="194786" y="55721"/>
                  </a:cubicBezTo>
                  <a:cubicBezTo>
                    <a:pt x="193834" y="55721"/>
                    <a:pt x="192881" y="56674"/>
                    <a:pt x="191929" y="56674"/>
                  </a:cubicBezTo>
                  <a:cubicBezTo>
                    <a:pt x="190976" y="57626"/>
                    <a:pt x="190976" y="58579"/>
                    <a:pt x="190976" y="59531"/>
                  </a:cubicBezTo>
                  <a:cubicBezTo>
                    <a:pt x="190976" y="60484"/>
                    <a:pt x="191929" y="61436"/>
                    <a:pt x="192881" y="62389"/>
                  </a:cubicBezTo>
                  <a:lnTo>
                    <a:pt x="197644" y="57626"/>
                  </a:lnTo>
                  <a:close/>
                  <a:moveTo>
                    <a:pt x="213836" y="54769"/>
                  </a:moveTo>
                  <a:lnTo>
                    <a:pt x="210026" y="58579"/>
                  </a:lnTo>
                  <a:lnTo>
                    <a:pt x="195739" y="45244"/>
                  </a:lnTo>
                  <a:lnTo>
                    <a:pt x="198596" y="42386"/>
                  </a:lnTo>
                  <a:lnTo>
                    <a:pt x="200501" y="44291"/>
                  </a:lnTo>
                  <a:cubicBezTo>
                    <a:pt x="200501" y="42386"/>
                    <a:pt x="199549" y="41434"/>
                    <a:pt x="200501" y="41434"/>
                  </a:cubicBezTo>
                  <a:cubicBezTo>
                    <a:pt x="200501" y="40481"/>
                    <a:pt x="201454" y="39529"/>
                    <a:pt x="201454" y="39529"/>
                  </a:cubicBezTo>
                  <a:cubicBezTo>
                    <a:pt x="202406" y="38576"/>
                    <a:pt x="203359" y="38576"/>
                    <a:pt x="204311" y="37624"/>
                  </a:cubicBezTo>
                  <a:lnTo>
                    <a:pt x="206216" y="41434"/>
                  </a:lnTo>
                  <a:cubicBezTo>
                    <a:pt x="205264" y="41434"/>
                    <a:pt x="204311" y="42386"/>
                    <a:pt x="203359" y="42386"/>
                  </a:cubicBezTo>
                  <a:cubicBezTo>
                    <a:pt x="203359" y="43339"/>
                    <a:pt x="202406" y="43339"/>
                    <a:pt x="202406" y="44291"/>
                  </a:cubicBezTo>
                  <a:cubicBezTo>
                    <a:pt x="202406" y="45244"/>
                    <a:pt x="202406" y="46196"/>
                    <a:pt x="203359" y="47149"/>
                  </a:cubicBezTo>
                  <a:cubicBezTo>
                    <a:pt x="204311" y="48101"/>
                    <a:pt x="205264" y="50006"/>
                    <a:pt x="208121" y="51911"/>
                  </a:cubicBezTo>
                  <a:lnTo>
                    <a:pt x="213836" y="54769"/>
                  </a:lnTo>
                  <a:close/>
                  <a:moveTo>
                    <a:pt x="230981" y="48101"/>
                  </a:moveTo>
                  <a:lnTo>
                    <a:pt x="229076" y="50959"/>
                  </a:lnTo>
                  <a:cubicBezTo>
                    <a:pt x="226219" y="50006"/>
                    <a:pt x="222409" y="49054"/>
                    <a:pt x="220504" y="48101"/>
                  </a:cubicBezTo>
                  <a:cubicBezTo>
                    <a:pt x="217646" y="47149"/>
                    <a:pt x="214789" y="45244"/>
                    <a:pt x="212884" y="43339"/>
                  </a:cubicBezTo>
                  <a:cubicBezTo>
                    <a:pt x="210026" y="40481"/>
                    <a:pt x="208121" y="38576"/>
                    <a:pt x="207169" y="34766"/>
                  </a:cubicBezTo>
                  <a:cubicBezTo>
                    <a:pt x="206216" y="31909"/>
                    <a:pt x="205264" y="30004"/>
                    <a:pt x="204311" y="27146"/>
                  </a:cubicBezTo>
                  <a:lnTo>
                    <a:pt x="207169" y="24289"/>
                  </a:lnTo>
                  <a:cubicBezTo>
                    <a:pt x="209074" y="28099"/>
                    <a:pt x="210026" y="30956"/>
                    <a:pt x="211931" y="32861"/>
                  </a:cubicBezTo>
                  <a:cubicBezTo>
                    <a:pt x="212884" y="35719"/>
                    <a:pt x="214789" y="37624"/>
                    <a:pt x="216694" y="39529"/>
                  </a:cubicBezTo>
                  <a:cubicBezTo>
                    <a:pt x="217646" y="40481"/>
                    <a:pt x="219551" y="42386"/>
                    <a:pt x="221456" y="43339"/>
                  </a:cubicBezTo>
                  <a:cubicBezTo>
                    <a:pt x="223361" y="44291"/>
                    <a:pt x="225266" y="45244"/>
                    <a:pt x="226219" y="46196"/>
                  </a:cubicBezTo>
                  <a:cubicBezTo>
                    <a:pt x="227171" y="47149"/>
                    <a:pt x="229076" y="47149"/>
                    <a:pt x="230981" y="48101"/>
                  </a:cubicBezTo>
                  <a:close/>
                  <a:moveTo>
                    <a:pt x="222409" y="38576"/>
                  </a:moveTo>
                  <a:lnTo>
                    <a:pt x="225266" y="34766"/>
                  </a:lnTo>
                  <a:cubicBezTo>
                    <a:pt x="226219" y="35719"/>
                    <a:pt x="227171" y="35719"/>
                    <a:pt x="228124" y="35719"/>
                  </a:cubicBezTo>
                  <a:cubicBezTo>
                    <a:pt x="229076" y="35719"/>
                    <a:pt x="230029" y="34766"/>
                    <a:pt x="230981" y="34766"/>
                  </a:cubicBezTo>
                  <a:cubicBezTo>
                    <a:pt x="231934" y="34766"/>
                    <a:pt x="231934" y="32861"/>
                    <a:pt x="231934" y="31909"/>
                  </a:cubicBezTo>
                  <a:cubicBezTo>
                    <a:pt x="231934" y="30956"/>
                    <a:pt x="231934" y="30956"/>
                    <a:pt x="231934" y="30004"/>
                  </a:cubicBezTo>
                  <a:cubicBezTo>
                    <a:pt x="231934" y="30004"/>
                    <a:pt x="230981" y="30004"/>
                    <a:pt x="230981" y="30004"/>
                  </a:cubicBezTo>
                  <a:cubicBezTo>
                    <a:pt x="230981" y="30004"/>
                    <a:pt x="230029" y="30004"/>
                    <a:pt x="229076" y="30956"/>
                  </a:cubicBezTo>
                  <a:cubicBezTo>
                    <a:pt x="225266" y="33814"/>
                    <a:pt x="223361" y="34766"/>
                    <a:pt x="222409" y="34766"/>
                  </a:cubicBezTo>
                  <a:cubicBezTo>
                    <a:pt x="220504" y="34766"/>
                    <a:pt x="218599" y="34766"/>
                    <a:pt x="217646" y="33814"/>
                  </a:cubicBezTo>
                  <a:cubicBezTo>
                    <a:pt x="216694" y="32861"/>
                    <a:pt x="215741" y="30956"/>
                    <a:pt x="215741" y="29051"/>
                  </a:cubicBezTo>
                  <a:cubicBezTo>
                    <a:pt x="215741" y="27146"/>
                    <a:pt x="216694" y="25241"/>
                    <a:pt x="218599" y="23336"/>
                  </a:cubicBezTo>
                  <a:cubicBezTo>
                    <a:pt x="220504" y="21431"/>
                    <a:pt x="222409" y="20479"/>
                    <a:pt x="223361" y="20479"/>
                  </a:cubicBezTo>
                  <a:cubicBezTo>
                    <a:pt x="224314" y="20479"/>
                    <a:pt x="226219" y="20479"/>
                    <a:pt x="228124" y="21431"/>
                  </a:cubicBezTo>
                  <a:lnTo>
                    <a:pt x="225266" y="25241"/>
                  </a:lnTo>
                  <a:cubicBezTo>
                    <a:pt x="224314" y="24289"/>
                    <a:pt x="224314" y="24289"/>
                    <a:pt x="223361" y="24289"/>
                  </a:cubicBezTo>
                  <a:cubicBezTo>
                    <a:pt x="222409" y="24289"/>
                    <a:pt x="222409" y="25241"/>
                    <a:pt x="221456" y="25241"/>
                  </a:cubicBezTo>
                  <a:cubicBezTo>
                    <a:pt x="220504" y="26194"/>
                    <a:pt x="220504" y="27146"/>
                    <a:pt x="219551" y="28099"/>
                  </a:cubicBezTo>
                  <a:cubicBezTo>
                    <a:pt x="219551" y="28099"/>
                    <a:pt x="219551" y="29051"/>
                    <a:pt x="219551" y="29051"/>
                  </a:cubicBezTo>
                  <a:cubicBezTo>
                    <a:pt x="219551" y="29051"/>
                    <a:pt x="220504" y="29051"/>
                    <a:pt x="220504" y="29051"/>
                  </a:cubicBezTo>
                  <a:cubicBezTo>
                    <a:pt x="220504" y="29051"/>
                    <a:pt x="222409" y="28099"/>
                    <a:pt x="225266" y="26194"/>
                  </a:cubicBezTo>
                  <a:cubicBezTo>
                    <a:pt x="227171" y="25241"/>
                    <a:pt x="229076" y="24289"/>
                    <a:pt x="230981" y="24289"/>
                  </a:cubicBezTo>
                  <a:cubicBezTo>
                    <a:pt x="231934" y="24289"/>
                    <a:pt x="233839" y="24289"/>
                    <a:pt x="234791" y="25241"/>
                  </a:cubicBezTo>
                  <a:cubicBezTo>
                    <a:pt x="235744" y="26194"/>
                    <a:pt x="236696" y="28099"/>
                    <a:pt x="236696" y="30004"/>
                  </a:cubicBezTo>
                  <a:cubicBezTo>
                    <a:pt x="236696" y="31909"/>
                    <a:pt x="235744" y="33814"/>
                    <a:pt x="233839" y="35719"/>
                  </a:cubicBezTo>
                  <a:cubicBezTo>
                    <a:pt x="231934" y="37624"/>
                    <a:pt x="230029" y="38576"/>
                    <a:pt x="228124" y="38576"/>
                  </a:cubicBezTo>
                  <a:cubicBezTo>
                    <a:pt x="226219" y="39529"/>
                    <a:pt x="224314" y="39529"/>
                    <a:pt x="222409" y="38576"/>
                  </a:cubicBezTo>
                  <a:close/>
                  <a:moveTo>
                    <a:pt x="246221" y="33814"/>
                  </a:moveTo>
                  <a:cubicBezTo>
                    <a:pt x="245269" y="31909"/>
                    <a:pt x="245269" y="30004"/>
                    <a:pt x="244316" y="29051"/>
                  </a:cubicBezTo>
                  <a:cubicBezTo>
                    <a:pt x="243364" y="28099"/>
                    <a:pt x="243364" y="27146"/>
                    <a:pt x="242411" y="25241"/>
                  </a:cubicBezTo>
                  <a:cubicBezTo>
                    <a:pt x="241459" y="24289"/>
                    <a:pt x="240506" y="22384"/>
                    <a:pt x="239554" y="21431"/>
                  </a:cubicBezTo>
                  <a:cubicBezTo>
                    <a:pt x="238601" y="20479"/>
                    <a:pt x="237649" y="19526"/>
                    <a:pt x="236696" y="18574"/>
                  </a:cubicBezTo>
                  <a:cubicBezTo>
                    <a:pt x="234791" y="16669"/>
                    <a:pt x="232886" y="14764"/>
                    <a:pt x="230029" y="13811"/>
                  </a:cubicBezTo>
                  <a:cubicBezTo>
                    <a:pt x="227171" y="12859"/>
                    <a:pt x="225266" y="10954"/>
                    <a:pt x="221456" y="9049"/>
                  </a:cubicBezTo>
                  <a:lnTo>
                    <a:pt x="224314" y="7144"/>
                  </a:lnTo>
                  <a:cubicBezTo>
                    <a:pt x="227171" y="8096"/>
                    <a:pt x="230029" y="8096"/>
                    <a:pt x="232886" y="10001"/>
                  </a:cubicBezTo>
                  <a:cubicBezTo>
                    <a:pt x="235744" y="10954"/>
                    <a:pt x="237649" y="12859"/>
                    <a:pt x="239554" y="14764"/>
                  </a:cubicBezTo>
                  <a:cubicBezTo>
                    <a:pt x="241459" y="16669"/>
                    <a:pt x="242411" y="18574"/>
                    <a:pt x="244316" y="21431"/>
                  </a:cubicBezTo>
                  <a:cubicBezTo>
                    <a:pt x="245269" y="24289"/>
                    <a:pt x="247174" y="28099"/>
                    <a:pt x="247174" y="31909"/>
                  </a:cubicBezTo>
                  <a:lnTo>
                    <a:pt x="246221" y="33814"/>
                  </a:lnTo>
                  <a:close/>
                </a:path>
              </a:pathLst>
            </a:custGeom>
            <a:solidFill>
              <a:srgbClr val="245A69"/>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72" name="Freeform: Shape 2421">
              <a:extLst>
                <a:ext uri="{FF2B5EF4-FFF2-40B4-BE49-F238E27FC236}">
                  <a16:creationId xmlns:a16="http://schemas.microsoft.com/office/drawing/2014/main" id="{51116E70-AF12-234F-B452-49101F19AE43}"/>
                </a:ext>
              </a:extLst>
            </p:cNvPr>
            <p:cNvSpPr>
              <a:spLocks/>
            </p:cNvSpPr>
            <p:nvPr/>
          </p:nvSpPr>
          <p:spPr bwMode="auto">
            <a:xfrm>
              <a:off x="5634038" y="4270375"/>
              <a:ext cx="484187" cy="285750"/>
            </a:xfrm>
            <a:custGeom>
              <a:avLst/>
              <a:gdLst>
                <a:gd name="T0" fmla="*/ 80965 w 161925"/>
                <a:gd name="T1" fmla="*/ 782355 h 95250"/>
                <a:gd name="T2" fmla="*/ 63918 w 161925"/>
                <a:gd name="T3" fmla="*/ 731052 h 95250"/>
                <a:gd name="T4" fmla="*/ 1061028 w 161925"/>
                <a:gd name="T5" fmla="*/ 192381 h 95250"/>
                <a:gd name="T6" fmla="*/ 984333 w 161925"/>
                <a:gd name="T7" fmla="*/ 64128 h 95250"/>
                <a:gd name="T8" fmla="*/ 1393403 w 161925"/>
                <a:gd name="T9" fmla="*/ 72675 h 95250"/>
                <a:gd name="T10" fmla="*/ 1180340 w 161925"/>
                <a:gd name="T11" fmla="*/ 414687 h 95250"/>
                <a:gd name="T12" fmla="*/ 1112163 w 161925"/>
                <a:gd name="T13" fmla="*/ 286437 h 95250"/>
                <a:gd name="T14" fmla="*/ 115054 w 161925"/>
                <a:gd name="T15" fmla="*/ 833655 h 95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925" h="95250">
                  <a:moveTo>
                    <a:pt x="9049" y="87154"/>
                  </a:moveTo>
                  <a:lnTo>
                    <a:pt x="7144" y="81439"/>
                  </a:lnTo>
                  <a:lnTo>
                    <a:pt x="118586" y="21431"/>
                  </a:lnTo>
                  <a:lnTo>
                    <a:pt x="110014" y="7144"/>
                  </a:lnTo>
                  <a:lnTo>
                    <a:pt x="155734" y="8096"/>
                  </a:lnTo>
                  <a:lnTo>
                    <a:pt x="131921" y="46196"/>
                  </a:lnTo>
                  <a:lnTo>
                    <a:pt x="124301" y="31909"/>
                  </a:lnTo>
                  <a:lnTo>
                    <a:pt x="12859" y="92869"/>
                  </a:lnTo>
                  <a:lnTo>
                    <a:pt x="9049" y="87154"/>
                  </a:lnTo>
                  <a:close/>
                </a:path>
              </a:pathLst>
            </a:custGeom>
            <a:solidFill>
              <a:srgbClr val="05763E"/>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73" name="Freeform: Shape 2422">
              <a:extLst>
                <a:ext uri="{FF2B5EF4-FFF2-40B4-BE49-F238E27FC236}">
                  <a16:creationId xmlns:a16="http://schemas.microsoft.com/office/drawing/2014/main" id="{ED114E3A-461D-C940-8BC5-8FB956AD110F}"/>
                </a:ext>
              </a:extLst>
            </p:cNvPr>
            <p:cNvSpPr>
              <a:spLocks/>
            </p:cNvSpPr>
            <p:nvPr/>
          </p:nvSpPr>
          <p:spPr bwMode="auto">
            <a:xfrm>
              <a:off x="5707063" y="4378325"/>
              <a:ext cx="485775" cy="285750"/>
            </a:xfrm>
            <a:custGeom>
              <a:avLst/>
              <a:gdLst>
                <a:gd name="T0" fmla="*/ 1372317 w 161925"/>
                <a:gd name="T1" fmla="*/ 115431 h 95250"/>
                <a:gd name="T2" fmla="*/ 1346673 w 161925"/>
                <a:gd name="T3" fmla="*/ 64128 h 95250"/>
                <a:gd name="T4" fmla="*/ 346284 w 161925"/>
                <a:gd name="T5" fmla="*/ 602793 h 95250"/>
                <a:gd name="T6" fmla="*/ 277881 w 161925"/>
                <a:gd name="T7" fmla="*/ 474543 h 95250"/>
                <a:gd name="T8" fmla="*/ 64128 w 161925"/>
                <a:gd name="T9" fmla="*/ 816555 h 95250"/>
                <a:gd name="T10" fmla="*/ 465987 w 161925"/>
                <a:gd name="T11" fmla="*/ 833655 h 95250"/>
                <a:gd name="T12" fmla="*/ 397587 w 161925"/>
                <a:gd name="T13" fmla="*/ 696852 h 95250"/>
                <a:gd name="T14" fmla="*/ 1397973 w 161925"/>
                <a:gd name="T15" fmla="*/ 158178 h 95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925" h="95250">
                  <a:moveTo>
                    <a:pt x="152876" y="12859"/>
                  </a:moveTo>
                  <a:lnTo>
                    <a:pt x="150019" y="7144"/>
                  </a:lnTo>
                  <a:lnTo>
                    <a:pt x="38576" y="67151"/>
                  </a:lnTo>
                  <a:lnTo>
                    <a:pt x="30956" y="52864"/>
                  </a:lnTo>
                  <a:lnTo>
                    <a:pt x="7144" y="90964"/>
                  </a:lnTo>
                  <a:lnTo>
                    <a:pt x="51911" y="92869"/>
                  </a:lnTo>
                  <a:lnTo>
                    <a:pt x="44291" y="77629"/>
                  </a:lnTo>
                  <a:lnTo>
                    <a:pt x="155734" y="17621"/>
                  </a:lnTo>
                  <a:lnTo>
                    <a:pt x="152876" y="12859"/>
                  </a:lnTo>
                  <a:close/>
                </a:path>
              </a:pathLst>
            </a:custGeom>
            <a:solidFill>
              <a:srgbClr val="FFCB05"/>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74" name="Freeform: Shape 2423">
              <a:extLst>
                <a:ext uri="{FF2B5EF4-FFF2-40B4-BE49-F238E27FC236}">
                  <a16:creationId xmlns:a16="http://schemas.microsoft.com/office/drawing/2014/main" id="{73FCD4B8-C3FC-4A44-B4C0-B5EB113A2127}"/>
                </a:ext>
              </a:extLst>
            </p:cNvPr>
            <p:cNvSpPr>
              <a:spLocks/>
            </p:cNvSpPr>
            <p:nvPr/>
          </p:nvSpPr>
          <p:spPr bwMode="auto">
            <a:xfrm>
              <a:off x="5553075" y="4222750"/>
              <a:ext cx="371475" cy="257175"/>
            </a:xfrm>
            <a:custGeom>
              <a:avLst/>
              <a:gdLst>
                <a:gd name="T0" fmla="*/ 26194 w 123825"/>
                <a:gd name="T1" fmla="*/ 56347 h 85725"/>
                <a:gd name="T2" fmla="*/ 26194 w 123825"/>
                <a:gd name="T3" fmla="*/ 67777 h 85725"/>
                <a:gd name="T4" fmla="*/ 29051 w 123825"/>
                <a:gd name="T5" fmla="*/ 71587 h 85725"/>
                <a:gd name="T6" fmla="*/ 31909 w 123825"/>
                <a:gd name="T7" fmla="*/ 69682 h 85725"/>
                <a:gd name="T8" fmla="*/ 30004 w 123825"/>
                <a:gd name="T9" fmla="*/ 78254 h 85725"/>
                <a:gd name="T10" fmla="*/ 23336 w 123825"/>
                <a:gd name="T11" fmla="*/ 78254 h 85725"/>
                <a:gd name="T12" fmla="*/ 18574 w 123825"/>
                <a:gd name="T13" fmla="*/ 71587 h 85725"/>
                <a:gd name="T14" fmla="*/ 10001 w 123825"/>
                <a:gd name="T15" fmla="*/ 62062 h 85725"/>
                <a:gd name="T16" fmla="*/ 10001 w 123825"/>
                <a:gd name="T17" fmla="*/ 55394 h 85725"/>
                <a:gd name="T18" fmla="*/ 11906 w 123825"/>
                <a:gd name="T19" fmla="*/ 43964 h 85725"/>
                <a:gd name="T20" fmla="*/ 23336 w 123825"/>
                <a:gd name="T21" fmla="*/ 51584 h 85725"/>
                <a:gd name="T22" fmla="*/ 47149 w 123825"/>
                <a:gd name="T23" fmla="*/ 49679 h 85725"/>
                <a:gd name="T24" fmla="*/ 41434 w 123825"/>
                <a:gd name="T25" fmla="*/ 48727 h 85725"/>
                <a:gd name="T26" fmla="*/ 39529 w 123825"/>
                <a:gd name="T27" fmla="*/ 59204 h 85725"/>
                <a:gd name="T28" fmla="*/ 49054 w 123825"/>
                <a:gd name="T29" fmla="*/ 64919 h 85725"/>
                <a:gd name="T30" fmla="*/ 51911 w 123825"/>
                <a:gd name="T31" fmla="*/ 57299 h 85725"/>
                <a:gd name="T32" fmla="*/ 58579 w 123825"/>
                <a:gd name="T33" fmla="*/ 63967 h 85725"/>
                <a:gd name="T34" fmla="*/ 41434 w 123825"/>
                <a:gd name="T35" fmla="*/ 70634 h 85725"/>
                <a:gd name="T36" fmla="*/ 31909 w 123825"/>
                <a:gd name="T37" fmla="*/ 52537 h 85725"/>
                <a:gd name="T38" fmla="*/ 46196 w 123825"/>
                <a:gd name="T39" fmla="*/ 43012 h 85725"/>
                <a:gd name="T40" fmla="*/ 58579 w 123825"/>
                <a:gd name="T41" fmla="*/ 47774 h 85725"/>
                <a:gd name="T42" fmla="*/ 58579 w 123825"/>
                <a:gd name="T43" fmla="*/ 34439 h 85725"/>
                <a:gd name="T44" fmla="*/ 74771 w 123825"/>
                <a:gd name="T45" fmla="*/ 28724 h 85725"/>
                <a:gd name="T46" fmla="*/ 84296 w 123825"/>
                <a:gd name="T47" fmla="*/ 45869 h 85725"/>
                <a:gd name="T48" fmla="*/ 70961 w 123825"/>
                <a:gd name="T49" fmla="*/ 56347 h 85725"/>
                <a:gd name="T50" fmla="*/ 58579 w 123825"/>
                <a:gd name="T51" fmla="*/ 47774 h 85725"/>
                <a:gd name="T52" fmla="*/ 70009 w 123825"/>
                <a:gd name="T53" fmla="*/ 49679 h 85725"/>
                <a:gd name="T54" fmla="*/ 77629 w 123825"/>
                <a:gd name="T55" fmla="*/ 45869 h 85725"/>
                <a:gd name="T56" fmla="*/ 71914 w 123825"/>
                <a:gd name="T57" fmla="*/ 34439 h 85725"/>
                <a:gd name="T58" fmla="*/ 64294 w 123825"/>
                <a:gd name="T59" fmla="*/ 38249 h 85725"/>
                <a:gd name="T60" fmla="*/ 106204 w 123825"/>
                <a:gd name="T61" fmla="*/ 46822 h 85725"/>
                <a:gd name="T62" fmla="*/ 96679 w 123825"/>
                <a:gd name="T63" fmla="*/ 55394 h 85725"/>
                <a:gd name="T64" fmla="*/ 96679 w 123825"/>
                <a:gd name="T65" fmla="*/ 45869 h 85725"/>
                <a:gd name="T66" fmla="*/ 96679 w 123825"/>
                <a:gd name="T67" fmla="*/ 39202 h 85725"/>
                <a:gd name="T68" fmla="*/ 93821 w 123825"/>
                <a:gd name="T69" fmla="*/ 38249 h 85725"/>
                <a:gd name="T70" fmla="*/ 93821 w 123825"/>
                <a:gd name="T71" fmla="*/ 42059 h 85725"/>
                <a:gd name="T72" fmla="*/ 90011 w 123825"/>
                <a:gd name="T73" fmla="*/ 38249 h 85725"/>
                <a:gd name="T74" fmla="*/ 97631 w 123825"/>
                <a:gd name="T75" fmla="*/ 34439 h 85725"/>
                <a:gd name="T76" fmla="*/ 101441 w 123825"/>
                <a:gd name="T77" fmla="*/ 40154 h 85725"/>
                <a:gd name="T78" fmla="*/ 100489 w 123825"/>
                <a:gd name="T79" fmla="*/ 45869 h 85725"/>
                <a:gd name="T80" fmla="*/ 99536 w 123825"/>
                <a:gd name="T81" fmla="*/ 49679 h 85725"/>
                <a:gd name="T82" fmla="*/ 117634 w 123825"/>
                <a:gd name="T83" fmla="*/ 23009 h 85725"/>
                <a:gd name="T84" fmla="*/ 123349 w 123825"/>
                <a:gd name="T85" fmla="*/ 27772 h 85725"/>
                <a:gd name="T86" fmla="*/ 106204 w 123825"/>
                <a:gd name="T87" fmla="*/ 34439 h 85725"/>
                <a:gd name="T88" fmla="*/ 97631 w 123825"/>
                <a:gd name="T89" fmla="*/ 16342 h 85725"/>
                <a:gd name="T90" fmla="*/ 113824 w 123825"/>
                <a:gd name="T91" fmla="*/ 7769 h 85725"/>
                <a:gd name="T92" fmla="*/ 106204 w 123825"/>
                <a:gd name="T93" fmla="*/ 25867 h 85725"/>
                <a:gd name="T94" fmla="*/ 114776 w 123825"/>
                <a:gd name="T95" fmla="*/ 29677 h 85725"/>
                <a:gd name="T96" fmla="*/ 117634 w 123825"/>
                <a:gd name="T97" fmla="*/ 23009 h 85725"/>
                <a:gd name="T98" fmla="*/ 110966 w 123825"/>
                <a:gd name="T99" fmla="*/ 13484 h 85725"/>
                <a:gd name="T100" fmla="*/ 104299 w 123825"/>
                <a:gd name="T101" fmla="*/ 16342 h 85725"/>
                <a:gd name="T102" fmla="*/ 114776 w 123825"/>
                <a:gd name="T103" fmla="*/ 16342 h 85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825" h="85725">
                  <a:moveTo>
                    <a:pt x="23336" y="51584"/>
                  </a:moveTo>
                  <a:lnTo>
                    <a:pt x="26194" y="56347"/>
                  </a:lnTo>
                  <a:lnTo>
                    <a:pt x="21431" y="58252"/>
                  </a:lnTo>
                  <a:lnTo>
                    <a:pt x="26194" y="67777"/>
                  </a:lnTo>
                  <a:cubicBezTo>
                    <a:pt x="27146" y="69682"/>
                    <a:pt x="28099" y="70634"/>
                    <a:pt x="28099" y="70634"/>
                  </a:cubicBezTo>
                  <a:cubicBezTo>
                    <a:pt x="28099" y="70634"/>
                    <a:pt x="29051" y="71587"/>
                    <a:pt x="29051" y="71587"/>
                  </a:cubicBezTo>
                  <a:cubicBezTo>
                    <a:pt x="30004" y="71587"/>
                    <a:pt x="30004" y="71587"/>
                    <a:pt x="30004" y="71587"/>
                  </a:cubicBezTo>
                  <a:cubicBezTo>
                    <a:pt x="30004" y="71587"/>
                    <a:pt x="30956" y="70634"/>
                    <a:pt x="31909" y="69682"/>
                  </a:cubicBezTo>
                  <a:lnTo>
                    <a:pt x="34766" y="74444"/>
                  </a:lnTo>
                  <a:cubicBezTo>
                    <a:pt x="33814" y="75397"/>
                    <a:pt x="31909" y="77302"/>
                    <a:pt x="30004" y="78254"/>
                  </a:cubicBezTo>
                  <a:cubicBezTo>
                    <a:pt x="29051" y="79207"/>
                    <a:pt x="27146" y="79207"/>
                    <a:pt x="26194" y="79207"/>
                  </a:cubicBezTo>
                  <a:cubicBezTo>
                    <a:pt x="25241" y="79207"/>
                    <a:pt x="24289" y="79207"/>
                    <a:pt x="23336" y="78254"/>
                  </a:cubicBezTo>
                  <a:cubicBezTo>
                    <a:pt x="22384" y="78254"/>
                    <a:pt x="22384" y="77302"/>
                    <a:pt x="21431" y="76349"/>
                  </a:cubicBezTo>
                  <a:cubicBezTo>
                    <a:pt x="20479" y="75397"/>
                    <a:pt x="20479" y="74444"/>
                    <a:pt x="18574" y="71587"/>
                  </a:cubicBezTo>
                  <a:lnTo>
                    <a:pt x="12859" y="61109"/>
                  </a:lnTo>
                  <a:lnTo>
                    <a:pt x="10001" y="62062"/>
                  </a:lnTo>
                  <a:lnTo>
                    <a:pt x="7144" y="57299"/>
                  </a:lnTo>
                  <a:lnTo>
                    <a:pt x="10001" y="55394"/>
                  </a:lnTo>
                  <a:lnTo>
                    <a:pt x="7144" y="50632"/>
                  </a:lnTo>
                  <a:lnTo>
                    <a:pt x="11906" y="43964"/>
                  </a:lnTo>
                  <a:lnTo>
                    <a:pt x="16669" y="52537"/>
                  </a:lnTo>
                  <a:lnTo>
                    <a:pt x="23336" y="51584"/>
                  </a:lnTo>
                  <a:close/>
                  <a:moveTo>
                    <a:pt x="52864" y="44917"/>
                  </a:moveTo>
                  <a:lnTo>
                    <a:pt x="47149" y="49679"/>
                  </a:lnTo>
                  <a:cubicBezTo>
                    <a:pt x="46196" y="48727"/>
                    <a:pt x="45244" y="47774"/>
                    <a:pt x="44291" y="47774"/>
                  </a:cubicBezTo>
                  <a:cubicBezTo>
                    <a:pt x="43339" y="47774"/>
                    <a:pt x="42386" y="47774"/>
                    <a:pt x="41434" y="48727"/>
                  </a:cubicBezTo>
                  <a:cubicBezTo>
                    <a:pt x="39529" y="49679"/>
                    <a:pt x="38576" y="50632"/>
                    <a:pt x="38576" y="52537"/>
                  </a:cubicBezTo>
                  <a:cubicBezTo>
                    <a:pt x="38576" y="54442"/>
                    <a:pt x="38576" y="56347"/>
                    <a:pt x="39529" y="59204"/>
                  </a:cubicBezTo>
                  <a:cubicBezTo>
                    <a:pt x="41434" y="62062"/>
                    <a:pt x="42386" y="63967"/>
                    <a:pt x="44291" y="64919"/>
                  </a:cubicBezTo>
                  <a:cubicBezTo>
                    <a:pt x="46196" y="65872"/>
                    <a:pt x="47149" y="65872"/>
                    <a:pt x="49054" y="64919"/>
                  </a:cubicBezTo>
                  <a:cubicBezTo>
                    <a:pt x="50006" y="63967"/>
                    <a:pt x="50959" y="63014"/>
                    <a:pt x="51911" y="62062"/>
                  </a:cubicBezTo>
                  <a:cubicBezTo>
                    <a:pt x="51911" y="61109"/>
                    <a:pt x="51911" y="59204"/>
                    <a:pt x="51911" y="57299"/>
                  </a:cubicBezTo>
                  <a:lnTo>
                    <a:pt x="58579" y="55394"/>
                  </a:lnTo>
                  <a:cubicBezTo>
                    <a:pt x="59531" y="58252"/>
                    <a:pt x="59531" y="61109"/>
                    <a:pt x="58579" y="63967"/>
                  </a:cubicBezTo>
                  <a:cubicBezTo>
                    <a:pt x="57626" y="66824"/>
                    <a:pt x="55721" y="68729"/>
                    <a:pt x="51911" y="69682"/>
                  </a:cubicBezTo>
                  <a:cubicBezTo>
                    <a:pt x="48101" y="71587"/>
                    <a:pt x="45244" y="71587"/>
                    <a:pt x="41434" y="70634"/>
                  </a:cubicBezTo>
                  <a:cubicBezTo>
                    <a:pt x="38576" y="69682"/>
                    <a:pt x="35719" y="66824"/>
                    <a:pt x="33814" y="63014"/>
                  </a:cubicBezTo>
                  <a:cubicBezTo>
                    <a:pt x="31909" y="59204"/>
                    <a:pt x="30956" y="55394"/>
                    <a:pt x="31909" y="52537"/>
                  </a:cubicBezTo>
                  <a:cubicBezTo>
                    <a:pt x="32861" y="48727"/>
                    <a:pt x="34766" y="46822"/>
                    <a:pt x="38576" y="44917"/>
                  </a:cubicBezTo>
                  <a:cubicBezTo>
                    <a:pt x="41434" y="43012"/>
                    <a:pt x="44291" y="43012"/>
                    <a:pt x="46196" y="43012"/>
                  </a:cubicBezTo>
                  <a:cubicBezTo>
                    <a:pt x="48101" y="42059"/>
                    <a:pt x="50959" y="43012"/>
                    <a:pt x="52864" y="44917"/>
                  </a:cubicBezTo>
                  <a:close/>
                  <a:moveTo>
                    <a:pt x="58579" y="47774"/>
                  </a:moveTo>
                  <a:cubicBezTo>
                    <a:pt x="57626" y="45869"/>
                    <a:pt x="56674" y="43012"/>
                    <a:pt x="56674" y="41107"/>
                  </a:cubicBezTo>
                  <a:cubicBezTo>
                    <a:pt x="56674" y="39202"/>
                    <a:pt x="57626" y="36344"/>
                    <a:pt x="58579" y="34439"/>
                  </a:cubicBezTo>
                  <a:cubicBezTo>
                    <a:pt x="59531" y="32534"/>
                    <a:pt x="61436" y="30629"/>
                    <a:pt x="64294" y="29677"/>
                  </a:cubicBezTo>
                  <a:cubicBezTo>
                    <a:pt x="68104" y="27772"/>
                    <a:pt x="70961" y="26819"/>
                    <a:pt x="74771" y="28724"/>
                  </a:cubicBezTo>
                  <a:cubicBezTo>
                    <a:pt x="78581" y="29677"/>
                    <a:pt x="81439" y="32534"/>
                    <a:pt x="83344" y="35392"/>
                  </a:cubicBezTo>
                  <a:cubicBezTo>
                    <a:pt x="85249" y="38249"/>
                    <a:pt x="86201" y="42059"/>
                    <a:pt x="84296" y="45869"/>
                  </a:cubicBezTo>
                  <a:cubicBezTo>
                    <a:pt x="83344" y="49679"/>
                    <a:pt x="80486" y="52537"/>
                    <a:pt x="77629" y="54442"/>
                  </a:cubicBezTo>
                  <a:cubicBezTo>
                    <a:pt x="75724" y="55394"/>
                    <a:pt x="72866" y="56347"/>
                    <a:pt x="70961" y="56347"/>
                  </a:cubicBezTo>
                  <a:cubicBezTo>
                    <a:pt x="68104" y="56347"/>
                    <a:pt x="66199" y="55394"/>
                    <a:pt x="64294" y="54442"/>
                  </a:cubicBezTo>
                  <a:cubicBezTo>
                    <a:pt x="61436" y="52537"/>
                    <a:pt x="59531" y="50632"/>
                    <a:pt x="58579" y="47774"/>
                  </a:cubicBezTo>
                  <a:close/>
                  <a:moveTo>
                    <a:pt x="65246" y="44917"/>
                  </a:moveTo>
                  <a:cubicBezTo>
                    <a:pt x="66199" y="47774"/>
                    <a:pt x="68104" y="48727"/>
                    <a:pt x="70009" y="49679"/>
                  </a:cubicBezTo>
                  <a:cubicBezTo>
                    <a:pt x="71914" y="50632"/>
                    <a:pt x="73819" y="50632"/>
                    <a:pt x="74771" y="49679"/>
                  </a:cubicBezTo>
                  <a:cubicBezTo>
                    <a:pt x="75724" y="48727"/>
                    <a:pt x="77629" y="47774"/>
                    <a:pt x="77629" y="45869"/>
                  </a:cubicBezTo>
                  <a:cubicBezTo>
                    <a:pt x="78581" y="43964"/>
                    <a:pt x="77629" y="42059"/>
                    <a:pt x="76676" y="39202"/>
                  </a:cubicBezTo>
                  <a:cubicBezTo>
                    <a:pt x="75724" y="37297"/>
                    <a:pt x="73819" y="35392"/>
                    <a:pt x="71914" y="34439"/>
                  </a:cubicBezTo>
                  <a:cubicBezTo>
                    <a:pt x="70009" y="33487"/>
                    <a:pt x="68104" y="33487"/>
                    <a:pt x="67151" y="34439"/>
                  </a:cubicBezTo>
                  <a:cubicBezTo>
                    <a:pt x="66199" y="35392"/>
                    <a:pt x="64294" y="36344"/>
                    <a:pt x="64294" y="38249"/>
                  </a:cubicBezTo>
                  <a:cubicBezTo>
                    <a:pt x="64294" y="40154"/>
                    <a:pt x="64294" y="43012"/>
                    <a:pt x="65246" y="44917"/>
                  </a:cubicBezTo>
                  <a:close/>
                  <a:moveTo>
                    <a:pt x="106204" y="46822"/>
                  </a:moveTo>
                  <a:lnTo>
                    <a:pt x="108109" y="49679"/>
                  </a:lnTo>
                  <a:lnTo>
                    <a:pt x="96679" y="55394"/>
                  </a:lnTo>
                  <a:cubicBezTo>
                    <a:pt x="95726" y="54442"/>
                    <a:pt x="95726" y="52537"/>
                    <a:pt x="95726" y="51584"/>
                  </a:cubicBezTo>
                  <a:cubicBezTo>
                    <a:pt x="95726" y="50632"/>
                    <a:pt x="96679" y="48727"/>
                    <a:pt x="96679" y="45869"/>
                  </a:cubicBezTo>
                  <a:cubicBezTo>
                    <a:pt x="97631" y="43964"/>
                    <a:pt x="97631" y="42059"/>
                    <a:pt x="97631" y="42059"/>
                  </a:cubicBezTo>
                  <a:cubicBezTo>
                    <a:pt x="97631" y="41107"/>
                    <a:pt x="97631" y="40154"/>
                    <a:pt x="96679" y="39202"/>
                  </a:cubicBezTo>
                  <a:cubicBezTo>
                    <a:pt x="96679" y="38249"/>
                    <a:pt x="95726" y="38249"/>
                    <a:pt x="95726" y="38249"/>
                  </a:cubicBezTo>
                  <a:cubicBezTo>
                    <a:pt x="94774" y="38249"/>
                    <a:pt x="94774" y="38249"/>
                    <a:pt x="93821" y="38249"/>
                  </a:cubicBezTo>
                  <a:cubicBezTo>
                    <a:pt x="92869" y="38249"/>
                    <a:pt x="92869" y="39202"/>
                    <a:pt x="92869" y="39202"/>
                  </a:cubicBezTo>
                  <a:cubicBezTo>
                    <a:pt x="92869" y="40154"/>
                    <a:pt x="92869" y="41107"/>
                    <a:pt x="93821" y="42059"/>
                  </a:cubicBezTo>
                  <a:lnTo>
                    <a:pt x="90011" y="43012"/>
                  </a:lnTo>
                  <a:cubicBezTo>
                    <a:pt x="89059" y="41107"/>
                    <a:pt x="89059" y="39202"/>
                    <a:pt x="90011" y="38249"/>
                  </a:cubicBezTo>
                  <a:cubicBezTo>
                    <a:pt x="90964" y="37297"/>
                    <a:pt x="91916" y="35392"/>
                    <a:pt x="92869" y="35392"/>
                  </a:cubicBezTo>
                  <a:cubicBezTo>
                    <a:pt x="94774" y="34439"/>
                    <a:pt x="95726" y="34439"/>
                    <a:pt x="97631" y="34439"/>
                  </a:cubicBezTo>
                  <a:cubicBezTo>
                    <a:pt x="98584" y="34439"/>
                    <a:pt x="100489" y="35392"/>
                    <a:pt x="100489" y="37297"/>
                  </a:cubicBezTo>
                  <a:cubicBezTo>
                    <a:pt x="101441" y="38249"/>
                    <a:pt x="101441" y="39202"/>
                    <a:pt x="101441" y="40154"/>
                  </a:cubicBezTo>
                  <a:cubicBezTo>
                    <a:pt x="101441" y="41107"/>
                    <a:pt x="101441" y="42059"/>
                    <a:pt x="101441" y="43012"/>
                  </a:cubicBezTo>
                  <a:cubicBezTo>
                    <a:pt x="101441" y="43964"/>
                    <a:pt x="101441" y="44917"/>
                    <a:pt x="100489" y="45869"/>
                  </a:cubicBezTo>
                  <a:cubicBezTo>
                    <a:pt x="99536" y="46822"/>
                    <a:pt x="99536" y="48727"/>
                    <a:pt x="99536" y="48727"/>
                  </a:cubicBezTo>
                  <a:cubicBezTo>
                    <a:pt x="99536" y="49679"/>
                    <a:pt x="99536" y="49679"/>
                    <a:pt x="99536" y="49679"/>
                  </a:cubicBezTo>
                  <a:lnTo>
                    <a:pt x="106204" y="46822"/>
                  </a:lnTo>
                  <a:close/>
                  <a:moveTo>
                    <a:pt x="117634" y="23009"/>
                  </a:moveTo>
                  <a:lnTo>
                    <a:pt x="124301" y="20152"/>
                  </a:lnTo>
                  <a:cubicBezTo>
                    <a:pt x="124301" y="23009"/>
                    <a:pt x="124301" y="24914"/>
                    <a:pt x="123349" y="27772"/>
                  </a:cubicBezTo>
                  <a:cubicBezTo>
                    <a:pt x="122396" y="29677"/>
                    <a:pt x="120491" y="31582"/>
                    <a:pt x="117634" y="33487"/>
                  </a:cubicBezTo>
                  <a:cubicBezTo>
                    <a:pt x="113824" y="35392"/>
                    <a:pt x="110014" y="36344"/>
                    <a:pt x="106204" y="34439"/>
                  </a:cubicBezTo>
                  <a:cubicBezTo>
                    <a:pt x="103346" y="33487"/>
                    <a:pt x="101441" y="30629"/>
                    <a:pt x="99536" y="27772"/>
                  </a:cubicBezTo>
                  <a:cubicBezTo>
                    <a:pt x="97631" y="23962"/>
                    <a:pt x="96679" y="20152"/>
                    <a:pt x="97631" y="16342"/>
                  </a:cubicBezTo>
                  <a:cubicBezTo>
                    <a:pt x="98584" y="13484"/>
                    <a:pt x="100489" y="10627"/>
                    <a:pt x="103346" y="8722"/>
                  </a:cubicBezTo>
                  <a:cubicBezTo>
                    <a:pt x="107156" y="6817"/>
                    <a:pt x="110014" y="6817"/>
                    <a:pt x="113824" y="7769"/>
                  </a:cubicBezTo>
                  <a:cubicBezTo>
                    <a:pt x="117634" y="8722"/>
                    <a:pt x="120491" y="12532"/>
                    <a:pt x="122396" y="17294"/>
                  </a:cubicBezTo>
                  <a:lnTo>
                    <a:pt x="106204" y="25867"/>
                  </a:lnTo>
                  <a:cubicBezTo>
                    <a:pt x="107156" y="27772"/>
                    <a:pt x="108109" y="28724"/>
                    <a:pt x="110014" y="29677"/>
                  </a:cubicBezTo>
                  <a:cubicBezTo>
                    <a:pt x="110966" y="30629"/>
                    <a:pt x="112871" y="30629"/>
                    <a:pt x="114776" y="29677"/>
                  </a:cubicBezTo>
                  <a:cubicBezTo>
                    <a:pt x="115729" y="28724"/>
                    <a:pt x="116681" y="28724"/>
                    <a:pt x="116681" y="27772"/>
                  </a:cubicBezTo>
                  <a:cubicBezTo>
                    <a:pt x="117634" y="25867"/>
                    <a:pt x="117634" y="24914"/>
                    <a:pt x="117634" y="23009"/>
                  </a:cubicBezTo>
                  <a:close/>
                  <a:moveTo>
                    <a:pt x="114776" y="16342"/>
                  </a:moveTo>
                  <a:cubicBezTo>
                    <a:pt x="113824" y="14437"/>
                    <a:pt x="111919" y="13484"/>
                    <a:pt x="110966" y="13484"/>
                  </a:cubicBezTo>
                  <a:cubicBezTo>
                    <a:pt x="110014" y="12532"/>
                    <a:pt x="108109" y="12532"/>
                    <a:pt x="107156" y="13484"/>
                  </a:cubicBezTo>
                  <a:cubicBezTo>
                    <a:pt x="106204" y="14437"/>
                    <a:pt x="105251" y="15389"/>
                    <a:pt x="104299" y="16342"/>
                  </a:cubicBezTo>
                  <a:cubicBezTo>
                    <a:pt x="103346" y="18247"/>
                    <a:pt x="104299" y="19199"/>
                    <a:pt x="105251" y="21104"/>
                  </a:cubicBezTo>
                  <a:lnTo>
                    <a:pt x="114776" y="16342"/>
                  </a:lnTo>
                  <a:close/>
                </a:path>
              </a:pathLst>
            </a:custGeom>
            <a:solidFill>
              <a:srgbClr val="05763E"/>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75" name="Freeform: Shape 2424">
              <a:extLst>
                <a:ext uri="{FF2B5EF4-FFF2-40B4-BE49-F238E27FC236}">
                  <a16:creationId xmlns:a16="http://schemas.microsoft.com/office/drawing/2014/main" id="{CDE05F8B-0449-C448-BE01-7FFD69766F3A}"/>
                </a:ext>
              </a:extLst>
            </p:cNvPr>
            <p:cNvSpPr>
              <a:spLocks/>
            </p:cNvSpPr>
            <p:nvPr/>
          </p:nvSpPr>
          <p:spPr bwMode="auto">
            <a:xfrm>
              <a:off x="5969000" y="4530725"/>
              <a:ext cx="114300" cy="141288"/>
            </a:xfrm>
            <a:custGeom>
              <a:avLst/>
              <a:gdLst>
                <a:gd name="T0" fmla="*/ 247227 w 38100"/>
                <a:gd name="T1" fmla="*/ 359351 h 47625"/>
                <a:gd name="T2" fmla="*/ 204471 w 38100"/>
                <a:gd name="T3" fmla="*/ 274797 h 47625"/>
                <a:gd name="T4" fmla="*/ 127524 w 38100"/>
                <a:gd name="T5" fmla="*/ 266345 h 47625"/>
                <a:gd name="T6" fmla="*/ 76221 w 38100"/>
                <a:gd name="T7" fmla="*/ 224064 h 47625"/>
                <a:gd name="T8" fmla="*/ 67665 w 38100"/>
                <a:gd name="T9" fmla="*/ 156421 h 47625"/>
                <a:gd name="T10" fmla="*/ 110421 w 38100"/>
                <a:gd name="T11" fmla="*/ 97239 h 47625"/>
                <a:gd name="T12" fmla="*/ 101868 w 38100"/>
                <a:gd name="T13" fmla="*/ 80329 h 47625"/>
                <a:gd name="T14" fmla="*/ 127524 w 38100"/>
                <a:gd name="T15" fmla="*/ 63416 h 47625"/>
                <a:gd name="T16" fmla="*/ 136068 w 38100"/>
                <a:gd name="T17" fmla="*/ 88778 h 47625"/>
                <a:gd name="T18" fmla="*/ 195924 w 38100"/>
                <a:gd name="T19" fmla="*/ 80329 h 47625"/>
                <a:gd name="T20" fmla="*/ 247227 w 38100"/>
                <a:gd name="T21" fmla="*/ 114149 h 47625"/>
                <a:gd name="T22" fmla="*/ 195924 w 38100"/>
                <a:gd name="T23" fmla="*/ 147969 h 47625"/>
                <a:gd name="T24" fmla="*/ 153168 w 38100"/>
                <a:gd name="T25" fmla="*/ 131059 h 47625"/>
                <a:gd name="T26" fmla="*/ 195924 w 38100"/>
                <a:gd name="T27" fmla="*/ 207154 h 47625"/>
                <a:gd name="T28" fmla="*/ 281427 w 38100"/>
                <a:gd name="T29" fmla="*/ 207154 h 47625"/>
                <a:gd name="T30" fmla="*/ 324174 w 38100"/>
                <a:gd name="T31" fmla="*/ 249435 h 47625"/>
                <a:gd name="T32" fmla="*/ 332730 w 38100"/>
                <a:gd name="T33" fmla="*/ 325528 h 47625"/>
                <a:gd name="T34" fmla="*/ 289974 w 38100"/>
                <a:gd name="T35" fmla="*/ 384719 h 47625"/>
                <a:gd name="T36" fmla="*/ 307074 w 38100"/>
                <a:gd name="T37" fmla="*/ 418542 h 47625"/>
                <a:gd name="T38" fmla="*/ 281427 w 38100"/>
                <a:gd name="T39" fmla="*/ 435452 h 47625"/>
                <a:gd name="T40" fmla="*/ 264327 w 38100"/>
                <a:gd name="T41" fmla="*/ 401629 h 47625"/>
                <a:gd name="T42" fmla="*/ 195924 w 38100"/>
                <a:gd name="T43" fmla="*/ 410081 h 47625"/>
                <a:gd name="T44" fmla="*/ 136068 w 38100"/>
                <a:gd name="T45" fmla="*/ 367809 h 47625"/>
                <a:gd name="T46" fmla="*/ 187371 w 38100"/>
                <a:gd name="T47" fmla="*/ 333989 h 47625"/>
                <a:gd name="T48" fmla="*/ 213027 w 38100"/>
                <a:gd name="T49" fmla="*/ 359351 h 47625"/>
                <a:gd name="T50" fmla="*/ 247227 w 38100"/>
                <a:gd name="T51" fmla="*/ 359351 h 47625"/>
                <a:gd name="T52" fmla="*/ 247227 w 38100"/>
                <a:gd name="T53" fmla="*/ 359351 h 47625"/>
                <a:gd name="T54" fmla="*/ 136068 w 38100"/>
                <a:gd name="T55" fmla="*/ 147969 h 47625"/>
                <a:gd name="T56" fmla="*/ 127524 w 38100"/>
                <a:gd name="T57" fmla="*/ 173331 h 47625"/>
                <a:gd name="T58" fmla="*/ 127524 w 38100"/>
                <a:gd name="T59" fmla="*/ 198702 h 47625"/>
                <a:gd name="T60" fmla="*/ 144624 w 38100"/>
                <a:gd name="T61" fmla="*/ 215612 h 47625"/>
                <a:gd name="T62" fmla="*/ 170271 w 38100"/>
                <a:gd name="T63" fmla="*/ 224064 h 47625"/>
                <a:gd name="T64" fmla="*/ 136068 w 38100"/>
                <a:gd name="T65" fmla="*/ 147969 h 47625"/>
                <a:gd name="T66" fmla="*/ 272874 w 38100"/>
                <a:gd name="T67" fmla="*/ 342438 h 47625"/>
                <a:gd name="T68" fmla="*/ 289974 w 38100"/>
                <a:gd name="T69" fmla="*/ 317075 h 47625"/>
                <a:gd name="T70" fmla="*/ 281427 w 38100"/>
                <a:gd name="T71" fmla="*/ 283255 h 47625"/>
                <a:gd name="T72" fmla="*/ 264327 w 38100"/>
                <a:gd name="T73" fmla="*/ 266345 h 47625"/>
                <a:gd name="T74" fmla="*/ 230127 w 38100"/>
                <a:gd name="T75" fmla="*/ 266345 h 47625"/>
                <a:gd name="T76" fmla="*/ 272874 w 38100"/>
                <a:gd name="T77" fmla="*/ 342438 h 476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100" h="47625">
                  <a:moveTo>
                    <a:pt x="27541" y="40481"/>
                  </a:moveTo>
                  <a:lnTo>
                    <a:pt x="22778" y="30956"/>
                  </a:lnTo>
                  <a:cubicBezTo>
                    <a:pt x="18968" y="31909"/>
                    <a:pt x="16111" y="31909"/>
                    <a:pt x="14206" y="30004"/>
                  </a:cubicBezTo>
                  <a:cubicBezTo>
                    <a:pt x="11348" y="29051"/>
                    <a:pt x="10396" y="27146"/>
                    <a:pt x="8491" y="25241"/>
                  </a:cubicBezTo>
                  <a:cubicBezTo>
                    <a:pt x="7538" y="22384"/>
                    <a:pt x="6586" y="20479"/>
                    <a:pt x="7538" y="17621"/>
                  </a:cubicBezTo>
                  <a:cubicBezTo>
                    <a:pt x="8491" y="14764"/>
                    <a:pt x="9443" y="12859"/>
                    <a:pt x="12301" y="10954"/>
                  </a:cubicBezTo>
                  <a:lnTo>
                    <a:pt x="11348" y="9049"/>
                  </a:lnTo>
                  <a:lnTo>
                    <a:pt x="14206" y="7144"/>
                  </a:lnTo>
                  <a:lnTo>
                    <a:pt x="15158" y="10001"/>
                  </a:lnTo>
                  <a:cubicBezTo>
                    <a:pt x="18016" y="9049"/>
                    <a:pt x="19921" y="9049"/>
                    <a:pt x="21826" y="9049"/>
                  </a:cubicBezTo>
                  <a:cubicBezTo>
                    <a:pt x="23731" y="10001"/>
                    <a:pt x="25636" y="10954"/>
                    <a:pt x="27541" y="12859"/>
                  </a:cubicBezTo>
                  <a:lnTo>
                    <a:pt x="21826" y="16669"/>
                  </a:lnTo>
                  <a:cubicBezTo>
                    <a:pt x="20873" y="14764"/>
                    <a:pt x="18968" y="14764"/>
                    <a:pt x="17063" y="14764"/>
                  </a:cubicBezTo>
                  <a:lnTo>
                    <a:pt x="21826" y="23336"/>
                  </a:lnTo>
                  <a:cubicBezTo>
                    <a:pt x="25636" y="22384"/>
                    <a:pt x="28493" y="22384"/>
                    <a:pt x="31351" y="23336"/>
                  </a:cubicBezTo>
                  <a:cubicBezTo>
                    <a:pt x="33256" y="24289"/>
                    <a:pt x="35161" y="26194"/>
                    <a:pt x="36113" y="28099"/>
                  </a:cubicBezTo>
                  <a:cubicBezTo>
                    <a:pt x="37066" y="30956"/>
                    <a:pt x="38018" y="33814"/>
                    <a:pt x="37066" y="36671"/>
                  </a:cubicBezTo>
                  <a:cubicBezTo>
                    <a:pt x="36113" y="39529"/>
                    <a:pt x="34208" y="41434"/>
                    <a:pt x="32303" y="43339"/>
                  </a:cubicBezTo>
                  <a:lnTo>
                    <a:pt x="34208" y="47149"/>
                  </a:lnTo>
                  <a:lnTo>
                    <a:pt x="31351" y="49054"/>
                  </a:lnTo>
                  <a:lnTo>
                    <a:pt x="29446" y="45244"/>
                  </a:lnTo>
                  <a:cubicBezTo>
                    <a:pt x="26588" y="46196"/>
                    <a:pt x="23731" y="46196"/>
                    <a:pt x="21826" y="46196"/>
                  </a:cubicBezTo>
                  <a:cubicBezTo>
                    <a:pt x="18968" y="45244"/>
                    <a:pt x="17063" y="43339"/>
                    <a:pt x="15158" y="41434"/>
                  </a:cubicBezTo>
                  <a:lnTo>
                    <a:pt x="20873" y="37624"/>
                  </a:lnTo>
                  <a:cubicBezTo>
                    <a:pt x="21826" y="38576"/>
                    <a:pt x="22778" y="39529"/>
                    <a:pt x="23731" y="40481"/>
                  </a:cubicBezTo>
                  <a:cubicBezTo>
                    <a:pt x="25636" y="40481"/>
                    <a:pt x="26588" y="40481"/>
                    <a:pt x="27541" y="40481"/>
                  </a:cubicBezTo>
                  <a:close/>
                  <a:moveTo>
                    <a:pt x="15158" y="16669"/>
                  </a:moveTo>
                  <a:cubicBezTo>
                    <a:pt x="14206" y="17621"/>
                    <a:pt x="14206" y="18574"/>
                    <a:pt x="14206" y="19526"/>
                  </a:cubicBezTo>
                  <a:cubicBezTo>
                    <a:pt x="14206" y="20479"/>
                    <a:pt x="14206" y="21431"/>
                    <a:pt x="14206" y="22384"/>
                  </a:cubicBezTo>
                  <a:cubicBezTo>
                    <a:pt x="15158" y="23336"/>
                    <a:pt x="15158" y="23336"/>
                    <a:pt x="16111" y="24289"/>
                  </a:cubicBezTo>
                  <a:cubicBezTo>
                    <a:pt x="17063" y="25241"/>
                    <a:pt x="18016" y="25241"/>
                    <a:pt x="18968" y="25241"/>
                  </a:cubicBezTo>
                  <a:lnTo>
                    <a:pt x="15158" y="16669"/>
                  </a:lnTo>
                  <a:close/>
                  <a:moveTo>
                    <a:pt x="30398" y="38576"/>
                  </a:moveTo>
                  <a:cubicBezTo>
                    <a:pt x="31351" y="37624"/>
                    <a:pt x="32303" y="36671"/>
                    <a:pt x="32303" y="35719"/>
                  </a:cubicBezTo>
                  <a:cubicBezTo>
                    <a:pt x="32303" y="34766"/>
                    <a:pt x="32303" y="32861"/>
                    <a:pt x="31351" y="31909"/>
                  </a:cubicBezTo>
                  <a:cubicBezTo>
                    <a:pt x="30398" y="30956"/>
                    <a:pt x="30398" y="30004"/>
                    <a:pt x="29446" y="30004"/>
                  </a:cubicBezTo>
                  <a:cubicBezTo>
                    <a:pt x="28493" y="30004"/>
                    <a:pt x="27541" y="30004"/>
                    <a:pt x="25636" y="30004"/>
                  </a:cubicBezTo>
                  <a:lnTo>
                    <a:pt x="30398" y="38576"/>
                  </a:lnTo>
                  <a:close/>
                </a:path>
              </a:pathLst>
            </a:custGeom>
            <a:solidFill>
              <a:srgbClr val="FFCB05"/>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76" name="Freeform: Shape 2425">
              <a:extLst>
                <a:ext uri="{FF2B5EF4-FFF2-40B4-BE49-F238E27FC236}">
                  <a16:creationId xmlns:a16="http://schemas.microsoft.com/office/drawing/2014/main" id="{2FD7E567-B87C-D747-8720-4EB488075571}"/>
                </a:ext>
              </a:extLst>
            </p:cNvPr>
            <p:cNvSpPr>
              <a:spLocks/>
            </p:cNvSpPr>
            <p:nvPr/>
          </p:nvSpPr>
          <p:spPr bwMode="auto">
            <a:xfrm>
              <a:off x="2963863" y="4516438"/>
              <a:ext cx="484187" cy="255587"/>
            </a:xfrm>
            <a:custGeom>
              <a:avLst/>
              <a:gdLst>
                <a:gd name="T0" fmla="*/ 1436010 w 161925"/>
                <a:gd name="T1" fmla="*/ 675555 h 85725"/>
                <a:gd name="T2" fmla="*/ 1418966 w 161925"/>
                <a:gd name="T3" fmla="*/ 726538 h 85725"/>
                <a:gd name="T4" fmla="*/ 362196 w 161925"/>
                <a:gd name="T5" fmla="*/ 293163 h 85725"/>
                <a:gd name="T6" fmla="*/ 311064 w 161925"/>
                <a:gd name="T7" fmla="*/ 437624 h 85725"/>
                <a:gd name="T8" fmla="*/ 63918 w 161925"/>
                <a:gd name="T9" fmla="*/ 114718 h 85725"/>
                <a:gd name="T10" fmla="*/ 464464 w 161925"/>
                <a:gd name="T11" fmla="*/ 63732 h 85725"/>
                <a:gd name="T12" fmla="*/ 404812 w 161925"/>
                <a:gd name="T13" fmla="*/ 199693 h 85725"/>
                <a:gd name="T14" fmla="*/ 1461582 w 161925"/>
                <a:gd name="T15" fmla="*/ 624568 h 857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925" h="85725">
                  <a:moveTo>
                    <a:pt x="160496" y="75724"/>
                  </a:moveTo>
                  <a:lnTo>
                    <a:pt x="158591" y="81439"/>
                  </a:lnTo>
                  <a:lnTo>
                    <a:pt x="40481" y="32861"/>
                  </a:lnTo>
                  <a:lnTo>
                    <a:pt x="34766" y="49054"/>
                  </a:lnTo>
                  <a:lnTo>
                    <a:pt x="7144" y="12859"/>
                  </a:lnTo>
                  <a:lnTo>
                    <a:pt x="51911" y="7144"/>
                  </a:lnTo>
                  <a:lnTo>
                    <a:pt x="45244" y="22384"/>
                  </a:lnTo>
                  <a:lnTo>
                    <a:pt x="163354" y="70009"/>
                  </a:lnTo>
                  <a:lnTo>
                    <a:pt x="160496" y="75724"/>
                  </a:lnTo>
                  <a:close/>
                </a:path>
              </a:pathLst>
            </a:custGeom>
            <a:solidFill>
              <a:srgbClr val="05763E"/>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77" name="Freeform: Shape 2426">
              <a:extLst>
                <a:ext uri="{FF2B5EF4-FFF2-40B4-BE49-F238E27FC236}">
                  <a16:creationId xmlns:a16="http://schemas.microsoft.com/office/drawing/2014/main" id="{CED0B55C-3B24-0E43-BA8B-6500A7ECC2B4}"/>
                </a:ext>
              </a:extLst>
            </p:cNvPr>
            <p:cNvSpPr>
              <a:spLocks/>
            </p:cNvSpPr>
            <p:nvPr/>
          </p:nvSpPr>
          <p:spPr bwMode="auto">
            <a:xfrm>
              <a:off x="3008313" y="4387850"/>
              <a:ext cx="484187" cy="255588"/>
            </a:xfrm>
            <a:custGeom>
              <a:avLst/>
              <a:gdLst>
                <a:gd name="T0" fmla="*/ 80965 w 161925"/>
                <a:gd name="T1" fmla="*/ 114719 h 85725"/>
                <a:gd name="T2" fmla="*/ 63918 w 161925"/>
                <a:gd name="T3" fmla="*/ 165705 h 85725"/>
                <a:gd name="T4" fmla="*/ 1112163 w 161925"/>
                <a:gd name="T5" fmla="*/ 590582 h 85725"/>
                <a:gd name="T6" fmla="*/ 1061028 w 161925"/>
                <a:gd name="T7" fmla="*/ 726541 h 85725"/>
                <a:gd name="T8" fmla="*/ 1461582 w 161925"/>
                <a:gd name="T9" fmla="*/ 675557 h 85725"/>
                <a:gd name="T10" fmla="*/ 1205912 w 161925"/>
                <a:gd name="T11" fmla="*/ 361145 h 85725"/>
                <a:gd name="T12" fmla="*/ 1154780 w 161925"/>
                <a:gd name="T13" fmla="*/ 497103 h 85725"/>
                <a:gd name="T14" fmla="*/ 98010 w 161925"/>
                <a:gd name="T15" fmla="*/ 63732 h 857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925" h="85725">
                  <a:moveTo>
                    <a:pt x="9049" y="12859"/>
                  </a:moveTo>
                  <a:lnTo>
                    <a:pt x="7144" y="18574"/>
                  </a:lnTo>
                  <a:lnTo>
                    <a:pt x="124301" y="66199"/>
                  </a:lnTo>
                  <a:lnTo>
                    <a:pt x="118586" y="81439"/>
                  </a:lnTo>
                  <a:lnTo>
                    <a:pt x="163354" y="75724"/>
                  </a:lnTo>
                  <a:lnTo>
                    <a:pt x="134779" y="40481"/>
                  </a:lnTo>
                  <a:lnTo>
                    <a:pt x="129064" y="55721"/>
                  </a:lnTo>
                  <a:lnTo>
                    <a:pt x="10954" y="7144"/>
                  </a:lnTo>
                  <a:lnTo>
                    <a:pt x="9049" y="12859"/>
                  </a:lnTo>
                  <a:close/>
                </a:path>
              </a:pathLst>
            </a:custGeom>
            <a:solidFill>
              <a:srgbClr val="FFCB05"/>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78" name="Freeform: Shape 2427">
              <a:extLst>
                <a:ext uri="{FF2B5EF4-FFF2-40B4-BE49-F238E27FC236}">
                  <a16:creationId xmlns:a16="http://schemas.microsoft.com/office/drawing/2014/main" id="{879CE0F8-B62C-4547-8BC0-A7AB450D3786}"/>
                </a:ext>
              </a:extLst>
            </p:cNvPr>
            <p:cNvSpPr>
              <a:spLocks/>
            </p:cNvSpPr>
            <p:nvPr/>
          </p:nvSpPr>
          <p:spPr bwMode="auto">
            <a:xfrm>
              <a:off x="3775075" y="3652838"/>
              <a:ext cx="285750" cy="484187"/>
            </a:xfrm>
            <a:custGeom>
              <a:avLst/>
              <a:gdLst>
                <a:gd name="T0" fmla="*/ 115431 w 95250"/>
                <a:gd name="T1" fmla="*/ 89482 h 161925"/>
                <a:gd name="T2" fmla="*/ 64128 w 95250"/>
                <a:gd name="T3" fmla="*/ 123573 h 161925"/>
                <a:gd name="T4" fmla="*/ 611349 w 95250"/>
                <a:gd name="T5" fmla="*/ 1112163 h 161925"/>
                <a:gd name="T6" fmla="*/ 483090 w 95250"/>
                <a:gd name="T7" fmla="*/ 1188871 h 161925"/>
                <a:gd name="T8" fmla="*/ 833655 w 95250"/>
                <a:gd name="T9" fmla="*/ 1401925 h 161925"/>
                <a:gd name="T10" fmla="*/ 842202 w 95250"/>
                <a:gd name="T11" fmla="*/ 992852 h 161925"/>
                <a:gd name="T12" fmla="*/ 705399 w 95250"/>
                <a:gd name="T13" fmla="*/ 1061031 h 161925"/>
                <a:gd name="T14" fmla="*/ 158178 w 95250"/>
                <a:gd name="T15" fmla="*/ 63918 h 1619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250" h="161925">
                  <a:moveTo>
                    <a:pt x="12859" y="10001"/>
                  </a:moveTo>
                  <a:lnTo>
                    <a:pt x="7144" y="13811"/>
                  </a:lnTo>
                  <a:lnTo>
                    <a:pt x="68104" y="124301"/>
                  </a:lnTo>
                  <a:lnTo>
                    <a:pt x="53816" y="132874"/>
                  </a:lnTo>
                  <a:lnTo>
                    <a:pt x="92869" y="156686"/>
                  </a:lnTo>
                  <a:lnTo>
                    <a:pt x="93821" y="110966"/>
                  </a:lnTo>
                  <a:lnTo>
                    <a:pt x="78581" y="118586"/>
                  </a:lnTo>
                  <a:lnTo>
                    <a:pt x="17621" y="7144"/>
                  </a:lnTo>
                  <a:lnTo>
                    <a:pt x="12859" y="10001"/>
                  </a:lnTo>
                  <a:close/>
                </a:path>
              </a:pathLst>
            </a:custGeom>
            <a:solidFill>
              <a:srgbClr val="FFCB05"/>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79" name="Freeform: Shape 2428">
              <a:extLst>
                <a:ext uri="{FF2B5EF4-FFF2-40B4-BE49-F238E27FC236}">
                  <a16:creationId xmlns:a16="http://schemas.microsoft.com/office/drawing/2014/main" id="{ADAA7562-0079-BF4C-92E9-67302175B026}"/>
                </a:ext>
              </a:extLst>
            </p:cNvPr>
            <p:cNvSpPr>
              <a:spLocks/>
            </p:cNvSpPr>
            <p:nvPr/>
          </p:nvSpPr>
          <p:spPr bwMode="auto">
            <a:xfrm>
              <a:off x="4813300" y="3506788"/>
              <a:ext cx="169863" cy="512762"/>
            </a:xfrm>
            <a:custGeom>
              <a:avLst/>
              <a:gdLst>
                <a:gd name="T0" fmla="*/ 461677 w 57150"/>
                <a:gd name="T1" fmla="*/ 72451 h 171450"/>
                <a:gd name="T2" fmla="*/ 520979 w 57150"/>
                <a:gd name="T3" fmla="*/ 80980 h 171450"/>
                <a:gd name="T4" fmla="*/ 317669 w 57150"/>
                <a:gd name="T5" fmla="*/ 1197605 h 171450"/>
                <a:gd name="T6" fmla="*/ 461677 w 57150"/>
                <a:gd name="T7" fmla="*/ 1223179 h 171450"/>
                <a:gd name="T8" fmla="*/ 199074 w 57150"/>
                <a:gd name="T9" fmla="*/ 1538558 h 171450"/>
                <a:gd name="T10" fmla="*/ 63534 w 57150"/>
                <a:gd name="T11" fmla="*/ 1154990 h 171450"/>
                <a:gd name="T12" fmla="*/ 207542 w 57150"/>
                <a:gd name="T13" fmla="*/ 1180555 h 171450"/>
                <a:gd name="T14" fmla="*/ 410849 w 57150"/>
                <a:gd name="T15" fmla="*/ 63930 h 1714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150" h="171450">
                  <a:moveTo>
                    <a:pt x="51911" y="8096"/>
                  </a:moveTo>
                  <a:lnTo>
                    <a:pt x="58579" y="9049"/>
                  </a:lnTo>
                  <a:lnTo>
                    <a:pt x="35719" y="133826"/>
                  </a:lnTo>
                  <a:lnTo>
                    <a:pt x="51911" y="136684"/>
                  </a:lnTo>
                  <a:lnTo>
                    <a:pt x="22384" y="171926"/>
                  </a:lnTo>
                  <a:lnTo>
                    <a:pt x="7144" y="129064"/>
                  </a:lnTo>
                  <a:lnTo>
                    <a:pt x="23336" y="131921"/>
                  </a:lnTo>
                  <a:lnTo>
                    <a:pt x="46196" y="7144"/>
                  </a:lnTo>
                  <a:lnTo>
                    <a:pt x="51911" y="8096"/>
                  </a:lnTo>
                  <a:close/>
                </a:path>
              </a:pathLst>
            </a:custGeom>
            <a:solidFill>
              <a:srgbClr val="FFCB05"/>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80" name="Freeform: Shape 2429">
              <a:extLst>
                <a:ext uri="{FF2B5EF4-FFF2-40B4-BE49-F238E27FC236}">
                  <a16:creationId xmlns:a16="http://schemas.microsoft.com/office/drawing/2014/main" id="{F956D66F-1C0B-6B4E-8A7E-26AB1147E027}"/>
                </a:ext>
              </a:extLst>
            </p:cNvPr>
            <p:cNvSpPr/>
            <p:nvPr/>
          </p:nvSpPr>
          <p:spPr>
            <a:xfrm>
              <a:off x="2193925" y="1411289"/>
              <a:ext cx="4256816" cy="1274761"/>
            </a:xfrm>
            <a:custGeom>
              <a:avLst/>
              <a:gdLst>
                <a:gd name="connsiteX0" fmla="*/ 815816 w 1381125"/>
                <a:gd name="connsiteY0" fmla="*/ 7144 h 409575"/>
                <a:gd name="connsiteX1" fmla="*/ 1377791 w 1381125"/>
                <a:gd name="connsiteY1" fmla="*/ 137636 h 409575"/>
                <a:gd name="connsiteX2" fmla="*/ 1307306 w 1381125"/>
                <a:gd name="connsiteY2" fmla="*/ 271939 h 409575"/>
                <a:gd name="connsiteX3" fmla="*/ 815816 w 1381125"/>
                <a:gd name="connsiteY3" fmla="*/ 158591 h 409575"/>
                <a:gd name="connsiteX4" fmla="*/ 109061 w 1381125"/>
                <a:gd name="connsiteY4" fmla="*/ 408146 h 409575"/>
                <a:gd name="connsiteX5" fmla="*/ 7144 w 1381125"/>
                <a:gd name="connsiteY5" fmla="*/ 295751 h 409575"/>
                <a:gd name="connsiteX6" fmla="*/ 815816 w 1381125"/>
                <a:gd name="connsiteY6" fmla="*/ 7144 h 409575"/>
                <a:gd name="connsiteX7" fmla="*/ 815816 w 1381125"/>
                <a:gd name="connsiteY7"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1125" h="409575">
                  <a:moveTo>
                    <a:pt x="815816" y="7144"/>
                  </a:moveTo>
                  <a:cubicBezTo>
                    <a:pt x="1017746" y="7144"/>
                    <a:pt x="1208246" y="53816"/>
                    <a:pt x="1377791" y="137636"/>
                  </a:cubicBezTo>
                  <a:lnTo>
                    <a:pt x="1307306" y="271939"/>
                  </a:lnTo>
                  <a:cubicBezTo>
                    <a:pt x="1158716" y="199549"/>
                    <a:pt x="992029" y="158591"/>
                    <a:pt x="815816" y="158591"/>
                  </a:cubicBezTo>
                  <a:cubicBezTo>
                    <a:pt x="548164" y="158591"/>
                    <a:pt x="302419" y="251936"/>
                    <a:pt x="109061" y="408146"/>
                  </a:cubicBezTo>
                  <a:lnTo>
                    <a:pt x="7144" y="295751"/>
                  </a:lnTo>
                  <a:cubicBezTo>
                    <a:pt x="228124" y="114776"/>
                    <a:pt x="509111" y="7144"/>
                    <a:pt x="815816" y="7144"/>
                  </a:cubicBezTo>
                  <a:lnTo>
                    <a:pt x="815816" y="7144"/>
                  </a:lnTo>
                  <a:close/>
                </a:path>
              </a:pathLst>
            </a:custGeom>
            <a:solidFill>
              <a:srgbClr val="CEB1BF"/>
            </a:solidFill>
            <a:ln w="9525" cap="flat">
              <a:noFill/>
              <a:prstDash val="solid"/>
              <a:miter/>
            </a:ln>
          </p:spPr>
          <p:txBody>
            <a:bodyPr spcFirstLastPara="1" anchor="ctr">
              <a:prstTxWarp prst="textArchUp">
                <a:avLst/>
              </a:prstTxWarp>
            </a:bodyPr>
            <a:lstStyle/>
            <a:p>
              <a:pPr>
                <a:defRPr/>
              </a:pPr>
              <a:endParaRPr lang="en-US" sz="2000" dirty="0"/>
            </a:p>
          </p:txBody>
        </p:sp>
        <p:sp>
          <p:nvSpPr>
            <p:cNvPr id="81" name="Freeform: Shape 2430">
              <a:extLst>
                <a:ext uri="{FF2B5EF4-FFF2-40B4-BE49-F238E27FC236}">
                  <a16:creationId xmlns:a16="http://schemas.microsoft.com/office/drawing/2014/main" id="{2476B067-0B70-F24F-BFBA-35CA69B95CA3}"/>
                </a:ext>
              </a:extLst>
            </p:cNvPr>
            <p:cNvSpPr>
              <a:spLocks/>
            </p:cNvSpPr>
            <p:nvPr/>
          </p:nvSpPr>
          <p:spPr bwMode="auto">
            <a:xfrm>
              <a:off x="3165475" y="2263775"/>
              <a:ext cx="257175" cy="484188"/>
            </a:xfrm>
            <a:custGeom>
              <a:avLst/>
              <a:gdLst>
                <a:gd name="T0" fmla="*/ 739599 w 85725"/>
                <a:gd name="T1" fmla="*/ 1401928 h 161925"/>
                <a:gd name="T2" fmla="*/ 688296 w 85725"/>
                <a:gd name="T3" fmla="*/ 1427497 h 161925"/>
                <a:gd name="T4" fmla="*/ 192381 w 85725"/>
                <a:gd name="T5" fmla="*/ 404813 h 161925"/>
                <a:gd name="T6" fmla="*/ 64128 w 85725"/>
                <a:gd name="T7" fmla="*/ 464468 h 161925"/>
                <a:gd name="T8" fmla="*/ 89775 w 85725"/>
                <a:gd name="T9" fmla="*/ 63918 h 161925"/>
                <a:gd name="T10" fmla="*/ 423243 w 85725"/>
                <a:gd name="T11" fmla="*/ 285501 h 161925"/>
                <a:gd name="T12" fmla="*/ 294984 w 85725"/>
                <a:gd name="T13" fmla="*/ 353681 h 161925"/>
                <a:gd name="T14" fmla="*/ 782355 w 85725"/>
                <a:gd name="T15" fmla="*/ 1376365 h 1619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725" h="161925">
                  <a:moveTo>
                    <a:pt x="82391" y="156686"/>
                  </a:moveTo>
                  <a:lnTo>
                    <a:pt x="76676" y="159544"/>
                  </a:lnTo>
                  <a:lnTo>
                    <a:pt x="21431" y="45244"/>
                  </a:lnTo>
                  <a:lnTo>
                    <a:pt x="7144" y="51911"/>
                  </a:lnTo>
                  <a:lnTo>
                    <a:pt x="10001" y="7144"/>
                  </a:lnTo>
                  <a:lnTo>
                    <a:pt x="47149" y="31909"/>
                  </a:lnTo>
                  <a:lnTo>
                    <a:pt x="32861" y="39529"/>
                  </a:lnTo>
                  <a:lnTo>
                    <a:pt x="87154" y="153829"/>
                  </a:lnTo>
                  <a:lnTo>
                    <a:pt x="82391" y="156686"/>
                  </a:lnTo>
                  <a:close/>
                </a:path>
              </a:pathLst>
            </a:custGeom>
            <a:solidFill>
              <a:srgbClr val="05763E"/>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82" name="Freeform: Shape 2431">
              <a:extLst>
                <a:ext uri="{FF2B5EF4-FFF2-40B4-BE49-F238E27FC236}">
                  <a16:creationId xmlns:a16="http://schemas.microsoft.com/office/drawing/2014/main" id="{00ABED12-1B7B-BD48-8A3D-9C3C85358B2F}"/>
                </a:ext>
              </a:extLst>
            </p:cNvPr>
            <p:cNvSpPr>
              <a:spLocks/>
            </p:cNvSpPr>
            <p:nvPr/>
          </p:nvSpPr>
          <p:spPr bwMode="auto">
            <a:xfrm>
              <a:off x="5068888" y="1979613"/>
              <a:ext cx="171450" cy="512762"/>
            </a:xfrm>
            <a:custGeom>
              <a:avLst/>
              <a:gdLst>
                <a:gd name="T0" fmla="*/ 115431 w 57150"/>
                <a:gd name="T1" fmla="*/ 1530041 h 171450"/>
                <a:gd name="T2" fmla="*/ 166734 w 57150"/>
                <a:gd name="T3" fmla="*/ 1538558 h 171450"/>
                <a:gd name="T4" fmla="*/ 371940 w 57150"/>
                <a:gd name="T5" fmla="*/ 421933 h 171450"/>
                <a:gd name="T6" fmla="*/ 517290 w 57150"/>
                <a:gd name="T7" fmla="*/ 447501 h 171450"/>
                <a:gd name="T8" fmla="*/ 371940 w 57150"/>
                <a:gd name="T9" fmla="*/ 63930 h 171450"/>
                <a:gd name="T10" fmla="*/ 115431 w 57150"/>
                <a:gd name="T11" fmla="*/ 379309 h 171450"/>
                <a:gd name="T12" fmla="*/ 260781 w 57150"/>
                <a:gd name="T13" fmla="*/ 404886 h 171450"/>
                <a:gd name="T14" fmla="*/ 64128 w 57150"/>
                <a:gd name="T15" fmla="*/ 1521511 h 1714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150" h="171450">
                  <a:moveTo>
                    <a:pt x="12859" y="170974"/>
                  </a:moveTo>
                  <a:lnTo>
                    <a:pt x="18574" y="171926"/>
                  </a:lnTo>
                  <a:lnTo>
                    <a:pt x="41434" y="47149"/>
                  </a:lnTo>
                  <a:lnTo>
                    <a:pt x="57626" y="50006"/>
                  </a:lnTo>
                  <a:lnTo>
                    <a:pt x="41434" y="7144"/>
                  </a:lnTo>
                  <a:lnTo>
                    <a:pt x="12859" y="42386"/>
                  </a:lnTo>
                  <a:lnTo>
                    <a:pt x="29051" y="45244"/>
                  </a:lnTo>
                  <a:lnTo>
                    <a:pt x="7144" y="170021"/>
                  </a:lnTo>
                  <a:lnTo>
                    <a:pt x="12859" y="170974"/>
                  </a:lnTo>
                  <a:close/>
                </a:path>
              </a:pathLst>
            </a:custGeom>
            <a:solidFill>
              <a:srgbClr val="05763E"/>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000" dirty="0"/>
            </a:p>
          </p:txBody>
        </p:sp>
        <p:sp>
          <p:nvSpPr>
            <p:cNvPr id="83" name="Rectangle 2433">
              <a:extLst>
                <a:ext uri="{FF2B5EF4-FFF2-40B4-BE49-F238E27FC236}">
                  <a16:creationId xmlns:a16="http://schemas.microsoft.com/office/drawing/2014/main" id="{F2F5A746-403C-CB44-B202-5448E85341B9}"/>
                </a:ext>
              </a:extLst>
            </p:cNvPr>
            <p:cNvSpPr>
              <a:spLocks noChangeArrowheads="1"/>
            </p:cNvSpPr>
            <p:nvPr/>
          </p:nvSpPr>
          <p:spPr bwMode="auto">
            <a:xfrm>
              <a:off x="2539999" y="5788025"/>
              <a:ext cx="5968803" cy="66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dirty="0">
                  <a:solidFill>
                    <a:schemeClr val="bg1"/>
                  </a:solidFill>
                </a:rPr>
                <a:t>ADB Operations Financing and Support</a:t>
              </a:r>
            </a:p>
          </p:txBody>
        </p:sp>
        <p:pic>
          <p:nvPicPr>
            <p:cNvPr id="84" name="Graphic 2434">
              <a:extLst>
                <a:ext uri="{FF2B5EF4-FFF2-40B4-BE49-F238E27FC236}">
                  <a16:creationId xmlns:a16="http://schemas.microsoft.com/office/drawing/2014/main" id="{8276744F-ABA5-C340-A8A0-DB078003A0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1600" y="4500563"/>
              <a:ext cx="137477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ctangle 451">
              <a:extLst>
                <a:ext uri="{FF2B5EF4-FFF2-40B4-BE49-F238E27FC236}">
                  <a16:creationId xmlns:a16="http://schemas.microsoft.com/office/drawing/2014/main" id="{E776875C-20F1-8F47-A8BA-726415F2FFFE}"/>
                </a:ext>
              </a:extLst>
            </p:cNvPr>
            <p:cNvSpPr/>
            <p:nvPr/>
          </p:nvSpPr>
          <p:spPr>
            <a:xfrm rot="21327001">
              <a:off x="1891913" y="1674010"/>
              <a:ext cx="5109428" cy="3759634"/>
            </a:xfrm>
            <a:custGeom>
              <a:avLst/>
              <a:gdLst>
                <a:gd name="connsiteX0" fmla="*/ 0 w 5267325"/>
                <a:gd name="connsiteY0" fmla="*/ 0 h 3548640"/>
                <a:gd name="connsiteX1" fmla="*/ 5267325 w 5267325"/>
                <a:gd name="connsiteY1" fmla="*/ 0 h 3548640"/>
                <a:gd name="connsiteX2" fmla="*/ 5267325 w 5267325"/>
                <a:gd name="connsiteY2" fmla="*/ 3548640 h 3548640"/>
                <a:gd name="connsiteX3" fmla="*/ 0 w 5267325"/>
                <a:gd name="connsiteY3" fmla="*/ 3548640 h 3548640"/>
                <a:gd name="connsiteX4" fmla="*/ 0 w 5267325"/>
                <a:gd name="connsiteY4" fmla="*/ 0 h 3548640"/>
                <a:gd name="connsiteX0" fmla="*/ 0 w 5267325"/>
                <a:gd name="connsiteY0" fmla="*/ 0 h 3548640"/>
                <a:gd name="connsiteX1" fmla="*/ 5267325 w 5267325"/>
                <a:gd name="connsiteY1" fmla="*/ 0 h 3548640"/>
                <a:gd name="connsiteX2" fmla="*/ 5267325 w 5267325"/>
                <a:gd name="connsiteY2" fmla="*/ 3548640 h 3548640"/>
                <a:gd name="connsiteX3" fmla="*/ 1639364 w 5267325"/>
                <a:gd name="connsiteY3" fmla="*/ 1864633 h 3548640"/>
                <a:gd name="connsiteX4" fmla="*/ 0 w 5267325"/>
                <a:gd name="connsiteY4" fmla="*/ 0 h 3548640"/>
                <a:gd name="connsiteX0" fmla="*/ 0 w 5267325"/>
                <a:gd name="connsiteY0" fmla="*/ 0 h 1864633"/>
                <a:gd name="connsiteX1" fmla="*/ 5267325 w 5267325"/>
                <a:gd name="connsiteY1" fmla="*/ 0 h 1864633"/>
                <a:gd name="connsiteX2" fmla="*/ 4305754 w 5267325"/>
                <a:gd name="connsiteY2" fmla="*/ 1032787 h 1864633"/>
                <a:gd name="connsiteX3" fmla="*/ 1639364 w 5267325"/>
                <a:gd name="connsiteY3" fmla="*/ 1864633 h 1864633"/>
                <a:gd name="connsiteX4" fmla="*/ 0 w 5267325"/>
                <a:gd name="connsiteY4" fmla="*/ 0 h 1864633"/>
                <a:gd name="connsiteX0" fmla="*/ 0 w 5267325"/>
                <a:gd name="connsiteY0" fmla="*/ 0 h 1053121"/>
                <a:gd name="connsiteX1" fmla="*/ 5267325 w 5267325"/>
                <a:gd name="connsiteY1" fmla="*/ 0 h 1053121"/>
                <a:gd name="connsiteX2" fmla="*/ 4305754 w 5267325"/>
                <a:gd name="connsiteY2" fmla="*/ 1032787 h 1053121"/>
                <a:gd name="connsiteX3" fmla="*/ 2438015 w 5267325"/>
                <a:gd name="connsiteY3" fmla="*/ 1053121 h 1053121"/>
                <a:gd name="connsiteX4" fmla="*/ 0 w 5267325"/>
                <a:gd name="connsiteY4" fmla="*/ 0 h 1053121"/>
                <a:gd name="connsiteX0" fmla="*/ 0 w 5109428"/>
                <a:gd name="connsiteY0" fmla="*/ 299753 h 1053121"/>
                <a:gd name="connsiteX1" fmla="*/ 5109428 w 5109428"/>
                <a:gd name="connsiteY1" fmla="*/ 0 h 1053121"/>
                <a:gd name="connsiteX2" fmla="*/ 4147857 w 5109428"/>
                <a:gd name="connsiteY2" fmla="*/ 1032787 h 1053121"/>
                <a:gd name="connsiteX3" fmla="*/ 2280118 w 5109428"/>
                <a:gd name="connsiteY3" fmla="*/ 1053121 h 1053121"/>
                <a:gd name="connsiteX4" fmla="*/ 0 w 5109428"/>
                <a:gd name="connsiteY4" fmla="*/ 299753 h 105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9428" h="1053121">
                  <a:moveTo>
                    <a:pt x="0" y="299753"/>
                  </a:moveTo>
                  <a:lnTo>
                    <a:pt x="5109428" y="0"/>
                  </a:lnTo>
                  <a:lnTo>
                    <a:pt x="4147857" y="1032787"/>
                  </a:lnTo>
                  <a:lnTo>
                    <a:pt x="2280118" y="1053121"/>
                  </a:lnTo>
                  <a:lnTo>
                    <a:pt x="0" y="299753"/>
                  </a:lnTo>
                  <a:close/>
                </a:path>
              </a:pathLst>
            </a:custGeom>
          </p:spPr>
          <p:txBody>
            <a:bodyPr spcFirstLastPara="1">
              <a:prstTxWarp prst="textArchUp">
                <a:avLst/>
              </a:prstTxWarp>
              <a:spAutoFit/>
            </a:bodyPr>
            <a:lstStyle/>
            <a:p>
              <a:pPr algn="ctr">
                <a:defRPr/>
              </a:pPr>
              <a:r>
                <a:rPr lang="en-IN" sz="1400" b="1" dirty="0">
                  <a:solidFill>
                    <a:schemeClr val="accent5">
                      <a:lumMod val="50000"/>
                    </a:schemeClr>
                  </a:solidFill>
                  <a:latin typeface="Arial" pitchFamily="34" charset="0"/>
                  <a:cs typeface="Arial" pitchFamily="34" charset="0"/>
                </a:rPr>
                <a:t>Developing Member Countries</a:t>
              </a:r>
              <a:endParaRPr lang="en-US" sz="1400" b="1" dirty="0">
                <a:solidFill>
                  <a:schemeClr val="accent5">
                    <a:lumMod val="50000"/>
                  </a:schemeClr>
                </a:solidFill>
                <a:latin typeface="Arial" pitchFamily="34" charset="0"/>
                <a:cs typeface="Arial" pitchFamily="34" charset="0"/>
              </a:endParaRPr>
            </a:p>
          </p:txBody>
        </p:sp>
        <p:pic>
          <p:nvPicPr>
            <p:cNvPr id="86" name="Graphic 1">
              <a:extLst>
                <a:ext uri="{FF2B5EF4-FFF2-40B4-BE49-F238E27FC236}">
                  <a16:creationId xmlns:a16="http://schemas.microsoft.com/office/drawing/2014/main" id="{300C8689-643B-F545-9B73-341FD535A6CA}"/>
                </a:ext>
              </a:extLst>
            </p:cNvPr>
            <p:cNvPicPr>
              <a:picLocks noChangeAspect="1"/>
            </p:cNvPicPr>
            <p:nvPr/>
          </p:nvPicPr>
          <p:blipFill>
            <a:blip r:embed="rId4"/>
            <a:stretch>
              <a:fillRect/>
            </a:stretch>
          </p:blipFill>
          <p:spPr>
            <a:xfrm>
              <a:off x="4714875" y="2770188"/>
              <a:ext cx="674688" cy="579437"/>
            </a:xfrm>
            <a:prstGeom prst="rect">
              <a:avLst/>
            </a:prstGeom>
          </p:spPr>
        </p:pic>
      </p:grpSp>
      <p:sp>
        <p:nvSpPr>
          <p:cNvPr id="87" name="Rectangle 86">
            <a:extLst>
              <a:ext uri="{FF2B5EF4-FFF2-40B4-BE49-F238E27FC236}">
                <a16:creationId xmlns:a16="http://schemas.microsoft.com/office/drawing/2014/main" id="{B9E5ABBE-4DA7-4945-B1CB-D50C9371A02B}"/>
              </a:ext>
            </a:extLst>
          </p:cNvPr>
          <p:cNvSpPr/>
          <p:nvPr/>
        </p:nvSpPr>
        <p:spPr>
          <a:xfrm>
            <a:off x="2083617" y="1653197"/>
            <a:ext cx="2575255" cy="297517"/>
          </a:xfrm>
          <a:prstGeom prst="rect">
            <a:avLst/>
          </a:prstGeom>
        </p:spPr>
        <p:txBody>
          <a:bodyPr wrap="square">
            <a:spAutoFit/>
          </a:bodyPr>
          <a:lstStyle/>
          <a:p>
            <a:pPr marL="171450" lvl="1">
              <a:lnSpc>
                <a:spcPts val="1500"/>
              </a:lnSpc>
            </a:pPr>
            <a:r>
              <a:rPr lang="en-US" b="1" dirty="0">
                <a:latin typeface="Calibri" panose="020F0502020204030204" pitchFamily="34" charset="0"/>
                <a:cs typeface="Calibri" panose="020F0502020204030204" pitchFamily="34" charset="0"/>
              </a:rPr>
              <a:t>BUILDING RESILIENCE:</a:t>
            </a:r>
          </a:p>
        </p:txBody>
      </p:sp>
      <p:pic>
        <p:nvPicPr>
          <p:cNvPr id="88" name="Picture 87">
            <a:extLst>
              <a:ext uri="{FF2B5EF4-FFF2-40B4-BE49-F238E27FC236}">
                <a16:creationId xmlns:a16="http://schemas.microsoft.com/office/drawing/2014/main" id="{EC9BA21A-EF16-E346-9C63-F5231A99B7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373" t="16493" r="10699" b="11523"/>
          <a:stretch/>
        </p:blipFill>
        <p:spPr>
          <a:xfrm>
            <a:off x="123867" y="2137120"/>
            <a:ext cx="5949069" cy="3470364"/>
          </a:xfrm>
          <a:prstGeom prst="rect">
            <a:avLst/>
          </a:prstGeom>
        </p:spPr>
      </p:pic>
      <p:sp>
        <p:nvSpPr>
          <p:cNvPr id="91" name="Rectangle 90">
            <a:extLst>
              <a:ext uri="{FF2B5EF4-FFF2-40B4-BE49-F238E27FC236}">
                <a16:creationId xmlns:a16="http://schemas.microsoft.com/office/drawing/2014/main" id="{595904C5-9CEE-4CB1-B914-876381920F0E}"/>
              </a:ext>
            </a:extLst>
          </p:cNvPr>
          <p:cNvSpPr/>
          <p:nvPr/>
        </p:nvSpPr>
        <p:spPr>
          <a:xfrm>
            <a:off x="6928004" y="1548451"/>
            <a:ext cx="4121424" cy="1252522"/>
          </a:xfrm>
          <a:prstGeom prst="rect">
            <a:avLst/>
          </a:prstGeom>
        </p:spPr>
        <p:txBody>
          <a:bodyPr wrap="square">
            <a:spAutoFit/>
          </a:bodyPr>
          <a:lstStyle/>
          <a:p>
            <a:pPr marL="171450" lvl="1">
              <a:lnSpc>
                <a:spcPts val="1500"/>
              </a:lnSpc>
            </a:pPr>
            <a:r>
              <a:rPr lang="en-US" b="1" dirty="0">
                <a:latin typeface="Calibri" panose="020F0502020204030204" pitchFamily="34" charset="0"/>
                <a:cs typeface="Calibri" panose="020F0502020204030204" pitchFamily="34" charset="0"/>
              </a:rPr>
              <a:t>ACCESS TO FINANCE:</a:t>
            </a:r>
          </a:p>
          <a:p>
            <a:pPr lvl="1" indent="-109538">
              <a:lnSpc>
                <a:spcPts val="15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Mobilizing private sector</a:t>
            </a:r>
          </a:p>
          <a:p>
            <a:pPr lvl="1" indent="-109538">
              <a:lnSpc>
                <a:spcPts val="15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Carbon markets</a:t>
            </a:r>
          </a:p>
          <a:p>
            <a:pPr lvl="1" indent="-109538">
              <a:lnSpc>
                <a:spcPts val="1500"/>
              </a:lnSpc>
              <a:buFont typeface="Arial" panose="020B0604020202020204" pitchFamily="34" charset="0"/>
              <a:buChar char="•"/>
            </a:pPr>
            <a:r>
              <a:rPr lang="en-US" sz="1600" dirty="0" err="1">
                <a:latin typeface="Calibri" panose="020F0502020204030204" pitchFamily="34" charset="0"/>
                <a:cs typeface="Calibri" panose="020F0502020204030204" pitchFamily="34" charset="0"/>
              </a:rPr>
              <a:t>ACliFF</a:t>
            </a:r>
            <a:endParaRPr lang="en-US" sz="1600" dirty="0">
              <a:latin typeface="Calibri" panose="020F0502020204030204" pitchFamily="34" charset="0"/>
              <a:cs typeface="Calibri" panose="020F0502020204030204" pitchFamily="34" charset="0"/>
            </a:endParaRPr>
          </a:p>
          <a:p>
            <a:pPr lvl="1" indent="-109538">
              <a:lnSpc>
                <a:spcPts val="15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PSOD Climate Funds</a:t>
            </a:r>
          </a:p>
          <a:p>
            <a:pPr marL="171450" lvl="1">
              <a:lnSpc>
                <a:spcPts val="1500"/>
              </a:lnSpc>
            </a:pPr>
            <a:endParaRPr lang="en-US" sz="1600" dirty="0">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62C9FCEE-0415-45E0-A38E-EF6633B81101}"/>
              </a:ext>
            </a:extLst>
          </p:cNvPr>
          <p:cNvGrpSpPr/>
          <p:nvPr/>
        </p:nvGrpSpPr>
        <p:grpSpPr>
          <a:xfrm>
            <a:off x="1778575" y="1363054"/>
            <a:ext cx="526402" cy="842887"/>
            <a:chOff x="248156" y="3361572"/>
            <a:chExt cx="488101" cy="769441"/>
          </a:xfrm>
        </p:grpSpPr>
        <p:sp>
          <p:nvSpPr>
            <p:cNvPr id="92" name="Rectangle 91">
              <a:extLst>
                <a:ext uri="{FF2B5EF4-FFF2-40B4-BE49-F238E27FC236}">
                  <a16:creationId xmlns:a16="http://schemas.microsoft.com/office/drawing/2014/main" id="{CE146BD0-BC20-439F-A8FA-54D951BA81E1}"/>
                </a:ext>
              </a:extLst>
            </p:cNvPr>
            <p:cNvSpPr/>
            <p:nvPr/>
          </p:nvSpPr>
          <p:spPr>
            <a:xfrm>
              <a:off x="248156" y="3429000"/>
              <a:ext cx="453970" cy="627458"/>
            </a:xfrm>
            <a:prstGeom prst="rect">
              <a:avLst/>
            </a:prstGeom>
            <a:solidFill>
              <a:srgbClr val="D9F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3" name="Rectangle 92">
              <a:extLst>
                <a:ext uri="{FF2B5EF4-FFF2-40B4-BE49-F238E27FC236}">
                  <a16:creationId xmlns:a16="http://schemas.microsoft.com/office/drawing/2014/main" id="{2FE88C60-59F6-4CE2-9F21-FA3D075CC2D5}"/>
                </a:ext>
              </a:extLst>
            </p:cNvPr>
            <p:cNvSpPr/>
            <p:nvPr/>
          </p:nvSpPr>
          <p:spPr>
            <a:xfrm>
              <a:off x="255035" y="3361572"/>
              <a:ext cx="481222" cy="769441"/>
            </a:xfrm>
            <a:prstGeom prst="rect">
              <a:avLst/>
            </a:prstGeom>
          </p:spPr>
          <p:txBody>
            <a:bodyPr wrap="none">
              <a:spAutoFit/>
            </a:bodyPr>
            <a:lstStyle/>
            <a:p>
              <a:r>
                <a:rPr lang="en-US" sz="4400" dirty="0"/>
                <a:t>3</a:t>
              </a:r>
            </a:p>
          </p:txBody>
        </p:sp>
      </p:grpSp>
      <p:grpSp>
        <p:nvGrpSpPr>
          <p:cNvPr id="94" name="Group 93">
            <a:extLst>
              <a:ext uri="{FF2B5EF4-FFF2-40B4-BE49-F238E27FC236}">
                <a16:creationId xmlns:a16="http://schemas.microsoft.com/office/drawing/2014/main" id="{F352F1F7-4ED8-4AA4-94DC-897335CC4CF4}"/>
              </a:ext>
            </a:extLst>
          </p:cNvPr>
          <p:cNvGrpSpPr/>
          <p:nvPr/>
        </p:nvGrpSpPr>
        <p:grpSpPr>
          <a:xfrm>
            <a:off x="6522303" y="1363054"/>
            <a:ext cx="526402" cy="842887"/>
            <a:chOff x="248156" y="3361572"/>
            <a:chExt cx="488101" cy="769441"/>
          </a:xfrm>
        </p:grpSpPr>
        <p:sp>
          <p:nvSpPr>
            <p:cNvPr id="95" name="Rectangle 94">
              <a:extLst>
                <a:ext uri="{FF2B5EF4-FFF2-40B4-BE49-F238E27FC236}">
                  <a16:creationId xmlns:a16="http://schemas.microsoft.com/office/drawing/2014/main" id="{68B56807-8B5F-4E3E-8C2E-B6C943E84FBE}"/>
                </a:ext>
              </a:extLst>
            </p:cNvPr>
            <p:cNvSpPr/>
            <p:nvPr/>
          </p:nvSpPr>
          <p:spPr>
            <a:xfrm>
              <a:off x="248156" y="3429000"/>
              <a:ext cx="453970" cy="627458"/>
            </a:xfrm>
            <a:prstGeom prst="rect">
              <a:avLst/>
            </a:prstGeom>
            <a:solidFill>
              <a:srgbClr val="D9F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6" name="Rectangle 95">
              <a:extLst>
                <a:ext uri="{FF2B5EF4-FFF2-40B4-BE49-F238E27FC236}">
                  <a16:creationId xmlns:a16="http://schemas.microsoft.com/office/drawing/2014/main" id="{C5E9381B-CCEC-4043-8900-0D8001B53255}"/>
                </a:ext>
              </a:extLst>
            </p:cNvPr>
            <p:cNvSpPr/>
            <p:nvPr/>
          </p:nvSpPr>
          <p:spPr>
            <a:xfrm>
              <a:off x="255035" y="3361572"/>
              <a:ext cx="481222" cy="769441"/>
            </a:xfrm>
            <a:prstGeom prst="rect">
              <a:avLst/>
            </a:prstGeom>
          </p:spPr>
          <p:txBody>
            <a:bodyPr wrap="none">
              <a:spAutoFit/>
            </a:bodyPr>
            <a:lstStyle/>
            <a:p>
              <a:r>
                <a:rPr lang="en-US" sz="4400" dirty="0"/>
                <a:t>4</a:t>
              </a:r>
            </a:p>
          </p:txBody>
        </p:sp>
      </p:grpSp>
    </p:spTree>
    <p:extLst>
      <p:ext uri="{BB962C8B-B14F-4D97-AF65-F5344CB8AC3E}">
        <p14:creationId xmlns:p14="http://schemas.microsoft.com/office/powerpoint/2010/main" val="156064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23D5143-0491-4DE0-8680-73579DC3380D}"/>
              </a:ext>
            </a:extLst>
          </p:cNvPr>
          <p:cNvSpPr>
            <a:spLocks noGrp="1"/>
          </p:cNvSpPr>
          <p:nvPr>
            <p:ph type="sldNum" sz="quarter" idx="12"/>
          </p:nvPr>
        </p:nvSpPr>
        <p:spPr>
          <a:xfrm>
            <a:off x="8067502" y="6124622"/>
            <a:ext cx="2057400" cy="365125"/>
          </a:xfrm>
        </p:spPr>
        <p:txBody>
          <a:bodyPr/>
          <a:lstStyle/>
          <a:p>
            <a:pPr defTabSz="342900">
              <a:defRPr/>
            </a:pPr>
            <a:fld id="{7D0C6CEF-3F30-5644-AEEC-4228C0B92182}" type="slidenum">
              <a:rPr lang="en-US" sz="1600">
                <a:solidFill>
                  <a:prstClr val="black">
                    <a:tint val="75000"/>
                  </a:prstClr>
                </a:solidFill>
                <a:latin typeface="Calibri" panose="020F0502020204030204"/>
              </a:rPr>
              <a:pPr defTabSz="342900">
                <a:defRPr/>
              </a:pPr>
              <a:t>19</a:t>
            </a:fld>
            <a:endParaRPr lang="en-US" sz="1600" dirty="0">
              <a:solidFill>
                <a:prstClr val="black">
                  <a:tint val="75000"/>
                </a:prstClr>
              </a:solidFill>
              <a:latin typeface="Calibri" panose="020F0502020204030204"/>
            </a:endParaRPr>
          </a:p>
        </p:txBody>
      </p:sp>
      <p:sp>
        <p:nvSpPr>
          <p:cNvPr id="11" name="Title 1">
            <a:extLst>
              <a:ext uri="{FF2B5EF4-FFF2-40B4-BE49-F238E27FC236}">
                <a16:creationId xmlns:a16="http://schemas.microsoft.com/office/drawing/2014/main" id="{D510DFA4-E140-42FB-B43A-B79055A1A8DF}"/>
              </a:ext>
            </a:extLst>
          </p:cNvPr>
          <p:cNvSpPr txBox="1">
            <a:spLocks/>
          </p:cNvSpPr>
          <p:nvPr/>
        </p:nvSpPr>
        <p:spPr>
          <a:xfrm>
            <a:off x="1846361" y="291719"/>
            <a:ext cx="7886700" cy="5943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3300" dirty="0">
                <a:solidFill>
                  <a:sysClr val="windowText" lastClr="000000"/>
                </a:solidFill>
                <a:latin typeface="Calibri Light" panose="020F0302020204030204"/>
              </a:rPr>
              <a:t>   How it will be operationalized?</a:t>
            </a:r>
          </a:p>
        </p:txBody>
      </p:sp>
      <p:cxnSp>
        <p:nvCxnSpPr>
          <p:cNvPr id="17" name="Straight Connector 16">
            <a:extLst>
              <a:ext uri="{FF2B5EF4-FFF2-40B4-BE49-F238E27FC236}">
                <a16:creationId xmlns:a16="http://schemas.microsoft.com/office/drawing/2014/main" id="{074C3375-FBBC-4CDE-85E7-18124FE69D9E}"/>
              </a:ext>
            </a:extLst>
          </p:cNvPr>
          <p:cNvCxnSpPr>
            <a:cxnSpLocks/>
          </p:cNvCxnSpPr>
          <p:nvPr/>
        </p:nvCxnSpPr>
        <p:spPr>
          <a:xfrm>
            <a:off x="1925737" y="886069"/>
            <a:ext cx="8295262" cy="0"/>
          </a:xfrm>
          <a:prstGeom prst="line">
            <a:avLst/>
          </a:prstGeom>
          <a:noFill/>
          <a:ln w="19050" cap="flat" cmpd="sng" algn="ctr">
            <a:solidFill>
              <a:srgbClr val="FF6600"/>
            </a:solidFill>
            <a:prstDash val="solid"/>
            <a:miter lim="800000"/>
          </a:ln>
          <a:effectLst/>
        </p:spPr>
      </p:cxnSp>
      <p:sp>
        <p:nvSpPr>
          <p:cNvPr id="130" name="Rectangle 129">
            <a:extLst>
              <a:ext uri="{FF2B5EF4-FFF2-40B4-BE49-F238E27FC236}">
                <a16:creationId xmlns:a16="http://schemas.microsoft.com/office/drawing/2014/main" id="{F247153E-45AB-45EA-B85C-0E90D73B81EC}"/>
              </a:ext>
            </a:extLst>
          </p:cNvPr>
          <p:cNvSpPr/>
          <p:nvPr/>
        </p:nvSpPr>
        <p:spPr>
          <a:xfrm>
            <a:off x="1437047" y="990505"/>
            <a:ext cx="3245984" cy="1077218"/>
          </a:xfrm>
          <a:prstGeom prst="rect">
            <a:avLst/>
          </a:prstGeom>
        </p:spPr>
        <p:txBody>
          <a:bodyPr wrap="square">
            <a:spAutoFit/>
          </a:bodyPr>
          <a:lstStyle/>
          <a:p>
            <a:pPr>
              <a:defRPr/>
            </a:pPr>
            <a:r>
              <a:rPr lang="en-US" sz="1600" b="1" dirty="0">
                <a:solidFill>
                  <a:prstClr val="black"/>
                </a:solidFill>
                <a:latin typeface="Calibri" panose="020F0502020204030204" pitchFamily="34" charset="0"/>
                <a:cs typeface="Calibri" panose="020F0502020204030204" pitchFamily="34" charset="0"/>
              </a:rPr>
              <a:t>Further mainstreaming of climate action, and climate and disaster resilience and environmental sustainability in ADB operations</a:t>
            </a:r>
          </a:p>
        </p:txBody>
      </p:sp>
      <p:sp>
        <p:nvSpPr>
          <p:cNvPr id="131" name="Rectangle 130">
            <a:extLst>
              <a:ext uri="{FF2B5EF4-FFF2-40B4-BE49-F238E27FC236}">
                <a16:creationId xmlns:a16="http://schemas.microsoft.com/office/drawing/2014/main" id="{09644CCA-EBC8-4DDB-8903-0D19DD37BAE8}"/>
              </a:ext>
            </a:extLst>
          </p:cNvPr>
          <p:cNvSpPr/>
          <p:nvPr/>
        </p:nvSpPr>
        <p:spPr>
          <a:xfrm>
            <a:off x="6754471" y="957952"/>
            <a:ext cx="3534976" cy="2435539"/>
          </a:xfrm>
          <a:prstGeom prst="rect">
            <a:avLst/>
          </a:prstGeom>
        </p:spPr>
        <p:txBody>
          <a:bodyPr wrap="square">
            <a:spAutoFit/>
          </a:bodyPr>
          <a:lstStyle/>
          <a:p>
            <a:pPr>
              <a:lnSpc>
                <a:spcPts val="1400"/>
              </a:lnSpc>
              <a:buClr>
                <a:srgbClr val="ED7D31"/>
              </a:buClr>
              <a:defRPr/>
            </a:pPr>
            <a:r>
              <a:rPr lang="en-US" sz="1600" b="1" dirty="0">
                <a:solidFill>
                  <a:prstClr val="black"/>
                </a:solidFill>
                <a:latin typeface="Calibri" panose="020F0502020204030204" pitchFamily="34" charset="0"/>
                <a:cs typeface="Calibri" panose="020F0502020204030204" pitchFamily="34" charset="0"/>
              </a:rPr>
              <a:t>Facilitating access to finance</a:t>
            </a:r>
          </a:p>
          <a:p>
            <a:pPr marL="285750" indent="-285750">
              <a:lnSpc>
                <a:spcPts val="1400"/>
              </a:lnSpc>
              <a:buClr>
                <a:srgbClr val="ED7D31"/>
              </a:buClr>
              <a:buFont typeface="Arial" panose="020B0604020202020204" pitchFamily="34" charset="0"/>
              <a:buChar char="•"/>
              <a:defRPr/>
            </a:pPr>
            <a:endParaRPr lang="en-US" sz="1600" dirty="0">
              <a:solidFill>
                <a:prstClr val="black"/>
              </a:solidFill>
              <a:latin typeface="Calibri" panose="020F0502020204030204" pitchFamily="34" charset="0"/>
              <a:cs typeface="Calibri" panose="020F0502020204030204" pitchFamily="34" charset="0"/>
            </a:endParaRPr>
          </a:p>
          <a:p>
            <a:pPr marL="461963" indent="-234950">
              <a:lnSpc>
                <a:spcPts val="1400"/>
              </a:lnSpc>
              <a:buClr>
                <a:srgbClr val="ED7D31"/>
              </a:buClr>
              <a:buFont typeface="Arial" panose="020B0604020202020204" pitchFamily="34" charset="0"/>
              <a:buChar char="•"/>
              <a:defRPr/>
            </a:pPr>
            <a:r>
              <a:rPr lang="en-US" sz="1600" dirty="0">
                <a:solidFill>
                  <a:prstClr val="black"/>
                </a:solidFill>
                <a:latin typeface="Calibri" panose="020F0502020204030204" pitchFamily="34" charset="0"/>
                <a:cs typeface="Calibri" panose="020F0502020204030204" pitchFamily="34" charset="0"/>
              </a:rPr>
              <a:t>Enhancing access to concessional financing</a:t>
            </a:r>
          </a:p>
          <a:p>
            <a:pPr marL="461963" indent="-234950">
              <a:lnSpc>
                <a:spcPts val="1400"/>
              </a:lnSpc>
              <a:buClr>
                <a:srgbClr val="ED7D31"/>
              </a:buClr>
              <a:buFont typeface="Arial" panose="020B0604020202020204" pitchFamily="34" charset="0"/>
              <a:buChar char="•"/>
              <a:defRPr/>
            </a:pPr>
            <a:endParaRPr lang="en-US" sz="1600" dirty="0">
              <a:solidFill>
                <a:prstClr val="black"/>
              </a:solidFill>
              <a:latin typeface="Calibri" panose="020F0502020204030204" pitchFamily="34" charset="0"/>
              <a:cs typeface="Calibri" panose="020F0502020204030204" pitchFamily="34" charset="0"/>
            </a:endParaRPr>
          </a:p>
          <a:p>
            <a:pPr marL="461963" indent="-234950">
              <a:lnSpc>
                <a:spcPts val="1400"/>
              </a:lnSpc>
              <a:buClr>
                <a:srgbClr val="ED7D31"/>
              </a:buClr>
              <a:buFont typeface="Arial" panose="020B0604020202020204" pitchFamily="34" charset="0"/>
              <a:buChar char="•"/>
              <a:defRPr/>
            </a:pPr>
            <a:r>
              <a:rPr lang="en-US" sz="1600" dirty="0">
                <a:solidFill>
                  <a:prstClr val="black"/>
                </a:solidFill>
                <a:latin typeface="Calibri" panose="020F0502020204030204" pitchFamily="34" charset="0"/>
                <a:cs typeface="Calibri" panose="020F0502020204030204" pitchFamily="34" charset="0"/>
              </a:rPr>
              <a:t>Mobilizing private sector operations</a:t>
            </a:r>
          </a:p>
          <a:p>
            <a:pPr marL="461963" indent="-234950">
              <a:lnSpc>
                <a:spcPts val="1400"/>
              </a:lnSpc>
              <a:buClr>
                <a:srgbClr val="ED7D31"/>
              </a:buClr>
              <a:buFont typeface="Arial" panose="020B0604020202020204" pitchFamily="34" charset="0"/>
              <a:buChar char="•"/>
              <a:defRPr/>
            </a:pPr>
            <a:endParaRPr lang="en-US" sz="1600" dirty="0">
              <a:solidFill>
                <a:prstClr val="black"/>
              </a:solidFill>
              <a:latin typeface="Calibri" panose="020F0502020204030204" pitchFamily="34" charset="0"/>
              <a:cs typeface="Calibri" panose="020F0502020204030204" pitchFamily="34" charset="0"/>
            </a:endParaRPr>
          </a:p>
          <a:p>
            <a:pPr marL="461963" indent="-234950">
              <a:lnSpc>
                <a:spcPts val="1400"/>
              </a:lnSpc>
              <a:buClr>
                <a:srgbClr val="ED7D31"/>
              </a:buClr>
              <a:buFont typeface="Arial" panose="020B0604020202020204" pitchFamily="34" charset="0"/>
              <a:buChar char="•"/>
              <a:defRPr/>
            </a:pPr>
            <a:r>
              <a:rPr lang="en-US" sz="1600" dirty="0">
                <a:solidFill>
                  <a:prstClr val="black"/>
                </a:solidFill>
                <a:latin typeface="Calibri" panose="020F0502020204030204" pitchFamily="34" charset="0"/>
                <a:cs typeface="Calibri" panose="020F0502020204030204" pitchFamily="34" charset="0"/>
              </a:rPr>
              <a:t>Promoting green business</a:t>
            </a:r>
          </a:p>
          <a:p>
            <a:pPr marL="461963" indent="-234950">
              <a:lnSpc>
                <a:spcPts val="1400"/>
              </a:lnSpc>
              <a:buClr>
                <a:srgbClr val="ED7D31"/>
              </a:buClr>
              <a:buFont typeface="Arial" panose="020B0604020202020204" pitchFamily="34" charset="0"/>
              <a:buChar char="•"/>
              <a:defRPr/>
            </a:pPr>
            <a:endParaRPr lang="en-US" sz="1600" dirty="0">
              <a:solidFill>
                <a:prstClr val="black"/>
              </a:solidFill>
              <a:latin typeface="Calibri" panose="020F0502020204030204" pitchFamily="34" charset="0"/>
              <a:cs typeface="Calibri" panose="020F0502020204030204" pitchFamily="34" charset="0"/>
            </a:endParaRPr>
          </a:p>
          <a:p>
            <a:pPr marL="461963" indent="-234950">
              <a:lnSpc>
                <a:spcPts val="1400"/>
              </a:lnSpc>
              <a:buClr>
                <a:srgbClr val="ED7D31"/>
              </a:buClr>
              <a:buFont typeface="Arial" panose="020B0604020202020204" pitchFamily="34" charset="0"/>
              <a:buChar char="•"/>
              <a:defRPr/>
            </a:pPr>
            <a:r>
              <a:rPr lang="en-US" sz="1600" dirty="0">
                <a:solidFill>
                  <a:prstClr val="black"/>
                </a:solidFill>
                <a:latin typeface="Calibri" panose="020F0502020204030204" pitchFamily="34" charset="0"/>
                <a:cs typeface="Calibri" panose="020F0502020204030204" pitchFamily="34" charset="0"/>
              </a:rPr>
              <a:t>Developing capacity to access 2</a:t>
            </a:r>
            <a:r>
              <a:rPr lang="en-US" sz="1600" baseline="30000" dirty="0">
                <a:solidFill>
                  <a:prstClr val="black"/>
                </a:solidFill>
                <a:latin typeface="Calibri" panose="020F0502020204030204" pitchFamily="34" charset="0"/>
                <a:cs typeface="Calibri" panose="020F0502020204030204" pitchFamily="34" charset="0"/>
              </a:rPr>
              <a:t>nd</a:t>
            </a:r>
            <a:r>
              <a:rPr lang="en-US" sz="1600" dirty="0">
                <a:solidFill>
                  <a:prstClr val="black"/>
                </a:solidFill>
                <a:latin typeface="Calibri" panose="020F0502020204030204" pitchFamily="34" charset="0"/>
                <a:cs typeface="Calibri" panose="020F0502020204030204" pitchFamily="34" charset="0"/>
              </a:rPr>
              <a:t> generation carbon markets</a:t>
            </a:r>
          </a:p>
          <a:p>
            <a:pPr marL="285750" indent="-285750">
              <a:lnSpc>
                <a:spcPts val="1400"/>
              </a:lnSpc>
              <a:buClr>
                <a:srgbClr val="ED7D31"/>
              </a:buClr>
              <a:buFont typeface="Arial" panose="020B0604020202020204" pitchFamily="34" charset="0"/>
              <a:buChar char="•"/>
              <a:defRPr/>
            </a:pPr>
            <a:endParaRPr lang="en-US" sz="1600" dirty="0">
              <a:solidFill>
                <a:prstClr val="black"/>
              </a:solidFill>
              <a:latin typeface="Calibri" panose="020F0502020204030204" pitchFamily="34" charset="0"/>
              <a:cs typeface="Calibri" panose="020F0502020204030204" pitchFamily="34" charset="0"/>
            </a:endParaRPr>
          </a:p>
        </p:txBody>
      </p:sp>
      <p:sp>
        <p:nvSpPr>
          <p:cNvPr id="132" name="Rectangle 131">
            <a:extLst>
              <a:ext uri="{FF2B5EF4-FFF2-40B4-BE49-F238E27FC236}">
                <a16:creationId xmlns:a16="http://schemas.microsoft.com/office/drawing/2014/main" id="{972153E9-ABD9-4FE6-9A8F-0F1B8ACBFCAC}"/>
              </a:ext>
            </a:extLst>
          </p:cNvPr>
          <p:cNvSpPr/>
          <p:nvPr/>
        </p:nvSpPr>
        <p:spPr>
          <a:xfrm>
            <a:off x="6845264" y="5734623"/>
            <a:ext cx="3637205" cy="584775"/>
          </a:xfrm>
          <a:prstGeom prst="rect">
            <a:avLst/>
          </a:prstGeom>
        </p:spPr>
        <p:txBody>
          <a:bodyPr wrap="square">
            <a:spAutoFit/>
          </a:bodyPr>
          <a:lstStyle/>
          <a:p>
            <a:pPr>
              <a:defRPr/>
            </a:pPr>
            <a:r>
              <a:rPr lang="en-PH" sz="1600" b="1" dirty="0">
                <a:solidFill>
                  <a:prstClr val="black"/>
                </a:solidFill>
                <a:latin typeface="Calibri" panose="020F0502020204030204" pitchFamily="34" charset="0"/>
                <a:cs typeface="Calibri" panose="020F0502020204030204" pitchFamily="34" charset="0"/>
              </a:rPr>
              <a:t>Clear delineation of roles and responsibilities across the institution</a:t>
            </a:r>
          </a:p>
        </p:txBody>
      </p:sp>
      <p:sp>
        <p:nvSpPr>
          <p:cNvPr id="133" name="Rectangle 132">
            <a:extLst>
              <a:ext uri="{FF2B5EF4-FFF2-40B4-BE49-F238E27FC236}">
                <a16:creationId xmlns:a16="http://schemas.microsoft.com/office/drawing/2014/main" id="{5FDEDA7F-8E90-44AF-A2B3-13226224160C}"/>
              </a:ext>
            </a:extLst>
          </p:cNvPr>
          <p:cNvSpPr/>
          <p:nvPr/>
        </p:nvSpPr>
        <p:spPr>
          <a:xfrm>
            <a:off x="6866034" y="5032158"/>
            <a:ext cx="2983500" cy="284693"/>
          </a:xfrm>
          <a:prstGeom prst="rect">
            <a:avLst/>
          </a:prstGeom>
        </p:spPr>
        <p:txBody>
          <a:bodyPr wrap="square">
            <a:spAutoFit/>
          </a:bodyPr>
          <a:lstStyle/>
          <a:p>
            <a:pPr>
              <a:lnSpc>
                <a:spcPts val="1400"/>
              </a:lnSpc>
              <a:defRPr/>
            </a:pPr>
            <a:r>
              <a:rPr lang="en-PH" sz="1600" b="1" dirty="0">
                <a:solidFill>
                  <a:prstClr val="black"/>
                </a:solidFill>
                <a:latin typeface="Calibri" panose="020F0502020204030204" pitchFamily="34" charset="0"/>
                <a:cs typeface="Calibri" panose="020F0502020204030204" pitchFamily="34" charset="0"/>
              </a:rPr>
              <a:t>Enhancing institutional capacity</a:t>
            </a:r>
          </a:p>
        </p:txBody>
      </p:sp>
      <p:sp>
        <p:nvSpPr>
          <p:cNvPr id="134" name="Rectangle 133">
            <a:extLst>
              <a:ext uri="{FF2B5EF4-FFF2-40B4-BE49-F238E27FC236}">
                <a16:creationId xmlns:a16="http://schemas.microsoft.com/office/drawing/2014/main" id="{BDE27553-1AB0-411E-B89E-C54BACECD943}"/>
              </a:ext>
            </a:extLst>
          </p:cNvPr>
          <p:cNvSpPr/>
          <p:nvPr/>
        </p:nvSpPr>
        <p:spPr>
          <a:xfrm>
            <a:off x="6866035" y="3299084"/>
            <a:ext cx="3354964" cy="584775"/>
          </a:xfrm>
          <a:prstGeom prst="rect">
            <a:avLst/>
          </a:prstGeom>
        </p:spPr>
        <p:txBody>
          <a:bodyPr wrap="square">
            <a:spAutoFit/>
          </a:bodyPr>
          <a:lstStyle/>
          <a:p>
            <a:pPr>
              <a:defRPr/>
            </a:pPr>
            <a:r>
              <a:rPr lang="en-PH" sz="1600" b="1" dirty="0">
                <a:solidFill>
                  <a:prstClr val="black"/>
                </a:solidFill>
                <a:latin typeface="Calibri" panose="020F0502020204030204" pitchFamily="34" charset="0"/>
                <a:cs typeface="Calibri" panose="020F0502020204030204" pitchFamily="34" charset="0"/>
              </a:rPr>
              <a:t>Improving internal coordination, cooperation and knowledge sharing</a:t>
            </a:r>
          </a:p>
        </p:txBody>
      </p:sp>
      <p:pic>
        <p:nvPicPr>
          <p:cNvPr id="135" name="Graphic 134">
            <a:extLst>
              <a:ext uri="{FF2B5EF4-FFF2-40B4-BE49-F238E27FC236}">
                <a16:creationId xmlns:a16="http://schemas.microsoft.com/office/drawing/2014/main" id="{DA1FC6BF-1D4D-452D-940E-744B25C324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4764" y="4895372"/>
            <a:ext cx="554396" cy="596309"/>
          </a:xfrm>
          <a:prstGeom prst="rect">
            <a:avLst/>
          </a:prstGeom>
        </p:spPr>
      </p:pic>
      <p:pic>
        <p:nvPicPr>
          <p:cNvPr id="136" name="Graphic 135">
            <a:extLst>
              <a:ext uri="{FF2B5EF4-FFF2-40B4-BE49-F238E27FC236}">
                <a16:creationId xmlns:a16="http://schemas.microsoft.com/office/drawing/2014/main" id="{5BFE1F0F-D699-4A01-8BD6-0EC463827B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01256" y="3393491"/>
            <a:ext cx="697192" cy="270230"/>
          </a:xfrm>
          <a:prstGeom prst="rect">
            <a:avLst/>
          </a:prstGeom>
        </p:spPr>
      </p:pic>
      <p:pic>
        <p:nvPicPr>
          <p:cNvPr id="137" name="Graphic 136">
            <a:extLst>
              <a:ext uri="{FF2B5EF4-FFF2-40B4-BE49-F238E27FC236}">
                <a16:creationId xmlns:a16="http://schemas.microsoft.com/office/drawing/2014/main" id="{874A7CCF-37EF-4F7D-8554-BEBFD54692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69896" y="1156611"/>
            <a:ext cx="768671" cy="484747"/>
          </a:xfrm>
          <a:prstGeom prst="rect">
            <a:avLst/>
          </a:prstGeom>
        </p:spPr>
      </p:pic>
      <p:pic>
        <p:nvPicPr>
          <p:cNvPr id="138" name="Graphic 137">
            <a:extLst>
              <a:ext uri="{FF2B5EF4-FFF2-40B4-BE49-F238E27FC236}">
                <a16:creationId xmlns:a16="http://schemas.microsoft.com/office/drawing/2014/main" id="{DBC51AD5-CED7-4A59-B739-AE511AC547A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30136" y="5849857"/>
            <a:ext cx="809442" cy="549529"/>
          </a:xfrm>
          <a:prstGeom prst="rect">
            <a:avLst/>
          </a:prstGeom>
        </p:spPr>
      </p:pic>
      <p:sp>
        <p:nvSpPr>
          <p:cNvPr id="143" name="Rectangle 142">
            <a:extLst>
              <a:ext uri="{FF2B5EF4-FFF2-40B4-BE49-F238E27FC236}">
                <a16:creationId xmlns:a16="http://schemas.microsoft.com/office/drawing/2014/main" id="{5C47BDF9-5412-4865-8C7B-14CEEFF04036}"/>
              </a:ext>
            </a:extLst>
          </p:cNvPr>
          <p:cNvSpPr/>
          <p:nvPr/>
        </p:nvSpPr>
        <p:spPr>
          <a:xfrm>
            <a:off x="1330513" y="3171164"/>
            <a:ext cx="4796437" cy="2800767"/>
          </a:xfrm>
          <a:prstGeom prst="rect">
            <a:avLst/>
          </a:prstGeom>
        </p:spPr>
        <p:txBody>
          <a:bodyPr wrap="square">
            <a:spAutoFit/>
          </a:bodyPr>
          <a:lstStyle/>
          <a:p>
            <a:pPr marL="171450" lvl="1">
              <a:buClr>
                <a:srgbClr val="ED7D31"/>
              </a:buClr>
              <a:defRPr/>
            </a:pPr>
            <a:r>
              <a:rPr lang="en-US" sz="1600" b="1" dirty="0">
                <a:solidFill>
                  <a:prstClr val="black"/>
                </a:solidFill>
                <a:latin typeface="Calibri" panose="020F0502020204030204" pitchFamily="34" charset="0"/>
                <a:cs typeface="Calibri" panose="020F0502020204030204" pitchFamily="34" charset="0"/>
              </a:rPr>
              <a:t>Employing integrated solutions</a:t>
            </a:r>
          </a:p>
          <a:p>
            <a:pPr lvl="1" indent="-285750">
              <a:buClr>
                <a:srgbClr val="ED7D31"/>
              </a:buClr>
              <a:buFont typeface="Arial" panose="020B0604020202020204" pitchFamily="34" charset="0"/>
              <a:buChar char="•"/>
              <a:defRPr/>
            </a:pPr>
            <a:r>
              <a:rPr lang="en-US" sz="1600" dirty="0">
                <a:solidFill>
                  <a:prstClr val="black"/>
                </a:solidFill>
                <a:latin typeface="Calibri" panose="020F0502020204030204" pitchFamily="34" charset="0"/>
                <a:cs typeface="Calibri" panose="020F0502020204030204" pitchFamily="34" charset="0"/>
              </a:rPr>
              <a:t>advancing low-carbon and resilient urban development</a:t>
            </a:r>
          </a:p>
          <a:p>
            <a:pPr lvl="1" indent="-285750">
              <a:buClr>
                <a:srgbClr val="ED7D31"/>
              </a:buClr>
              <a:buFont typeface="Arial" panose="020B0604020202020204" pitchFamily="34" charset="0"/>
              <a:buChar char="•"/>
              <a:defRPr/>
            </a:pPr>
            <a:r>
              <a:rPr lang="en-US" sz="1600" dirty="0">
                <a:solidFill>
                  <a:prstClr val="black"/>
                </a:solidFill>
                <a:latin typeface="Calibri" panose="020F0502020204030204" pitchFamily="34" charset="0"/>
                <a:cs typeface="Calibri" panose="020F0502020204030204" pitchFamily="34" charset="0"/>
              </a:rPr>
              <a:t>building resilience in 4 dimensions- ecological, physical, financial and social and institutional</a:t>
            </a:r>
          </a:p>
          <a:p>
            <a:pPr lvl="1" indent="-285750">
              <a:buClr>
                <a:srgbClr val="ED7D31"/>
              </a:buClr>
              <a:buFont typeface="Arial" panose="020B0604020202020204" pitchFamily="34" charset="0"/>
              <a:buChar char="•"/>
              <a:defRPr/>
            </a:pPr>
            <a:r>
              <a:rPr lang="en-US" sz="1600" dirty="0">
                <a:solidFill>
                  <a:prstClr val="black"/>
                </a:solidFill>
                <a:latin typeface="Calibri" panose="020F0502020204030204" pitchFamily="34" charset="0"/>
                <a:cs typeface="Calibri" panose="020F0502020204030204" pitchFamily="34" charset="0"/>
              </a:rPr>
              <a:t>Investing in environmentally sustainable infrastructure, including nature-based solutions </a:t>
            </a:r>
          </a:p>
          <a:p>
            <a:pPr lvl="1" indent="-285750">
              <a:buClr>
                <a:srgbClr val="ED7D31"/>
              </a:buClr>
              <a:buFont typeface="Arial" panose="020B0604020202020204" pitchFamily="34" charset="0"/>
              <a:buChar char="•"/>
              <a:defRPr/>
            </a:pPr>
            <a:r>
              <a:rPr lang="en-US" sz="1600" dirty="0">
                <a:solidFill>
                  <a:prstClr val="black"/>
                </a:solidFill>
                <a:latin typeface="Calibri" panose="020F0502020204030204" pitchFamily="34" charset="0"/>
                <a:cs typeface="Calibri" panose="020F0502020204030204" pitchFamily="34" charset="0"/>
              </a:rPr>
              <a:t>Integrating water resource management and water quality</a:t>
            </a:r>
          </a:p>
          <a:p>
            <a:pPr lvl="1" indent="-285750">
              <a:buClr>
                <a:srgbClr val="ED7D31"/>
              </a:buClr>
              <a:buFont typeface="Arial" panose="020B0604020202020204" pitchFamily="34" charset="0"/>
              <a:buChar char="•"/>
              <a:defRPr/>
            </a:pPr>
            <a:endParaRPr lang="en-US" sz="1600" dirty="0">
              <a:solidFill>
                <a:prstClr val="black"/>
              </a:solidFill>
              <a:latin typeface="Calibri" panose="020F0502020204030204" pitchFamily="34" charset="0"/>
              <a:cs typeface="Calibri" panose="020F0502020204030204" pitchFamily="34" charset="0"/>
            </a:endParaRPr>
          </a:p>
          <a:p>
            <a:pPr lvl="1" indent="-285750">
              <a:buClr>
                <a:srgbClr val="ED7D31"/>
              </a:buClr>
              <a:buFont typeface="Arial" panose="020B0604020202020204" pitchFamily="34" charset="0"/>
              <a:buChar char="•"/>
              <a:defRPr/>
            </a:pPr>
            <a:endParaRPr lang="en-US" sz="1600" dirty="0">
              <a:solidFill>
                <a:prstClr val="black"/>
              </a:solidFill>
              <a:latin typeface="Calibri" panose="020F0502020204030204" pitchFamily="34" charset="0"/>
              <a:cs typeface="Calibri" panose="020F0502020204030204" pitchFamily="34" charset="0"/>
            </a:endParaRPr>
          </a:p>
        </p:txBody>
      </p:sp>
      <p:pic>
        <p:nvPicPr>
          <p:cNvPr id="144" name="Graphic 143">
            <a:extLst>
              <a:ext uri="{FF2B5EF4-FFF2-40B4-BE49-F238E27FC236}">
                <a16:creationId xmlns:a16="http://schemas.microsoft.com/office/drawing/2014/main" id="{6AA0ADDF-C1A1-48D4-B7FD-0F2FF7F87E2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2467" y="1091628"/>
            <a:ext cx="807760" cy="646720"/>
          </a:xfrm>
          <a:prstGeom prst="rect">
            <a:avLst/>
          </a:prstGeom>
        </p:spPr>
      </p:pic>
      <p:pic>
        <p:nvPicPr>
          <p:cNvPr id="148" name="Graphic 147">
            <a:extLst>
              <a:ext uri="{FF2B5EF4-FFF2-40B4-BE49-F238E27FC236}">
                <a16:creationId xmlns:a16="http://schemas.microsoft.com/office/drawing/2014/main" id="{AEB5E6BD-A11A-40F7-816F-DD064188374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5270" y="3129028"/>
            <a:ext cx="722341" cy="687469"/>
          </a:xfrm>
          <a:prstGeom prst="rect">
            <a:avLst/>
          </a:prstGeom>
        </p:spPr>
      </p:pic>
      <p:sp>
        <p:nvSpPr>
          <p:cNvPr id="150" name="Rectangle 149">
            <a:extLst>
              <a:ext uri="{FF2B5EF4-FFF2-40B4-BE49-F238E27FC236}">
                <a16:creationId xmlns:a16="http://schemas.microsoft.com/office/drawing/2014/main" id="{C1A6BD8D-5D3D-4F41-AB5C-90C33EB7EDCF}"/>
              </a:ext>
            </a:extLst>
          </p:cNvPr>
          <p:cNvSpPr/>
          <p:nvPr/>
        </p:nvSpPr>
        <p:spPr>
          <a:xfrm>
            <a:off x="6866034" y="3883859"/>
            <a:ext cx="3801966" cy="830997"/>
          </a:xfrm>
          <a:prstGeom prst="rect">
            <a:avLst/>
          </a:prstGeom>
        </p:spPr>
        <p:txBody>
          <a:bodyPr wrap="square">
            <a:spAutoFit/>
          </a:bodyPr>
          <a:lstStyle/>
          <a:p>
            <a:pPr>
              <a:defRPr/>
            </a:pPr>
            <a:r>
              <a:rPr lang="en-PH" sz="1600" b="1" dirty="0">
                <a:solidFill>
                  <a:prstClr val="black"/>
                </a:solidFill>
                <a:latin typeface="Calibri" panose="020F0502020204030204" pitchFamily="34" charset="0"/>
                <a:cs typeface="Calibri" panose="020F0502020204030204" pitchFamily="34" charset="0"/>
              </a:rPr>
              <a:t>Coordinated Mechanisms to leverage across Strategy 2030’s three targets: </a:t>
            </a:r>
            <a:r>
              <a:rPr lang="en-PH" sz="1600" b="1" dirty="0">
                <a:solidFill>
                  <a:srgbClr val="FF0000"/>
                </a:solidFill>
                <a:latin typeface="Calibri" panose="020F0502020204030204" pitchFamily="34" charset="0"/>
                <a:cs typeface="Calibri" panose="020F0502020204030204" pitchFamily="34" charset="0"/>
              </a:rPr>
              <a:t>gender, private sector</a:t>
            </a:r>
            <a:r>
              <a:rPr lang="en-PH" sz="1600" b="1" dirty="0">
                <a:solidFill>
                  <a:prstClr val="black"/>
                </a:solidFill>
                <a:latin typeface="Calibri" panose="020F0502020204030204" pitchFamily="34" charset="0"/>
                <a:cs typeface="Calibri" panose="020F0502020204030204" pitchFamily="34" charset="0"/>
              </a:rPr>
              <a:t> and </a:t>
            </a:r>
            <a:r>
              <a:rPr lang="en-PH" sz="1600" b="1" dirty="0">
                <a:solidFill>
                  <a:srgbClr val="FF0000"/>
                </a:solidFill>
                <a:latin typeface="Calibri" panose="020F0502020204030204" pitchFamily="34" charset="0"/>
                <a:cs typeface="Calibri" panose="020F0502020204030204" pitchFamily="34" charset="0"/>
              </a:rPr>
              <a:t>climate change</a:t>
            </a:r>
          </a:p>
        </p:txBody>
      </p:sp>
      <p:sp>
        <p:nvSpPr>
          <p:cNvPr id="28" name="Rectangle 27">
            <a:extLst>
              <a:ext uri="{FF2B5EF4-FFF2-40B4-BE49-F238E27FC236}">
                <a16:creationId xmlns:a16="http://schemas.microsoft.com/office/drawing/2014/main" id="{D9A7E9BB-B54D-4EBD-B2D0-02D422C08244}"/>
              </a:ext>
            </a:extLst>
          </p:cNvPr>
          <p:cNvSpPr/>
          <p:nvPr/>
        </p:nvSpPr>
        <p:spPr>
          <a:xfrm>
            <a:off x="2472634" y="2050621"/>
            <a:ext cx="3623365" cy="1077218"/>
          </a:xfrm>
          <a:prstGeom prst="rect">
            <a:avLst/>
          </a:prstGeom>
        </p:spPr>
        <p:txBody>
          <a:bodyPr wrap="square">
            <a:spAutoFit/>
          </a:bodyPr>
          <a:lstStyle/>
          <a:p>
            <a:pPr marL="171450" lvl="1">
              <a:defRPr/>
            </a:pPr>
            <a:r>
              <a:rPr lang="en-US" sz="1600" dirty="0">
                <a:solidFill>
                  <a:prstClr val="black"/>
                </a:solidFill>
                <a:latin typeface="Calibri" panose="020F0502020204030204" pitchFamily="34" charset="0"/>
                <a:cs typeface="Calibri" panose="020F0502020204030204" pitchFamily="34" charset="0"/>
              </a:rPr>
              <a:t>Responding to DMCs NDCs and SDGs (12, 13, 14 and 15)</a:t>
            </a:r>
            <a:endParaRPr lang="en-US" sz="1600" b="1" dirty="0">
              <a:solidFill>
                <a:prstClr val="black"/>
              </a:solidFill>
              <a:latin typeface="Calibri" panose="020F0502020204030204" pitchFamily="34" charset="0"/>
              <a:cs typeface="Calibri" panose="020F0502020204030204" pitchFamily="34" charset="0"/>
            </a:endParaRPr>
          </a:p>
          <a:p>
            <a:pPr marL="171450" lvl="1">
              <a:defRPr/>
            </a:pPr>
            <a:r>
              <a:rPr lang="en-US" sz="1600" dirty="0">
                <a:solidFill>
                  <a:prstClr val="black"/>
                </a:solidFill>
                <a:latin typeface="Calibri" panose="020F0502020204030204" pitchFamily="34" charset="0"/>
                <a:cs typeface="Calibri" panose="020F0502020204030204" pitchFamily="34" charset="0"/>
              </a:rPr>
              <a:t>Support DMCs translate commitments into investment plans</a:t>
            </a:r>
          </a:p>
        </p:txBody>
      </p:sp>
      <p:pic>
        <p:nvPicPr>
          <p:cNvPr id="29" name="Picture 28" descr="A drawing of a face&#10;&#10;Description generated with high confidence">
            <a:extLst>
              <a:ext uri="{FF2B5EF4-FFF2-40B4-BE49-F238E27FC236}">
                <a16:creationId xmlns:a16="http://schemas.microsoft.com/office/drawing/2014/main" id="{2B1553E2-92B9-457A-AA4E-AD618C195F6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06447" y="2101322"/>
            <a:ext cx="1105789" cy="402066"/>
          </a:xfrm>
          <a:prstGeom prst="rect">
            <a:avLst/>
          </a:prstGeom>
        </p:spPr>
      </p:pic>
      <p:pic>
        <p:nvPicPr>
          <p:cNvPr id="20" name="Graphic 19">
            <a:extLst>
              <a:ext uri="{FF2B5EF4-FFF2-40B4-BE49-F238E27FC236}">
                <a16:creationId xmlns:a16="http://schemas.microsoft.com/office/drawing/2014/main" id="{D2003DCC-DA2D-4445-92EC-4073A9CDA4D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7741" y="5602494"/>
            <a:ext cx="807760" cy="646720"/>
          </a:xfrm>
          <a:prstGeom prst="rect">
            <a:avLst/>
          </a:prstGeom>
        </p:spPr>
      </p:pic>
      <p:sp>
        <p:nvSpPr>
          <p:cNvPr id="21" name="Rectangle 20">
            <a:extLst>
              <a:ext uri="{FF2B5EF4-FFF2-40B4-BE49-F238E27FC236}">
                <a16:creationId xmlns:a16="http://schemas.microsoft.com/office/drawing/2014/main" id="{D16AAA9F-1DCA-478D-9575-7DD50795826E}"/>
              </a:ext>
            </a:extLst>
          </p:cNvPr>
          <p:cNvSpPr/>
          <p:nvPr/>
        </p:nvSpPr>
        <p:spPr>
          <a:xfrm>
            <a:off x="1506447" y="5654740"/>
            <a:ext cx="3245984" cy="338554"/>
          </a:xfrm>
          <a:prstGeom prst="rect">
            <a:avLst/>
          </a:prstGeom>
        </p:spPr>
        <p:txBody>
          <a:bodyPr wrap="square">
            <a:spAutoFit/>
          </a:bodyPr>
          <a:lstStyle/>
          <a:p>
            <a:pPr>
              <a:defRPr/>
            </a:pPr>
            <a:r>
              <a:rPr lang="en-US" sz="1600" b="1" dirty="0">
                <a:solidFill>
                  <a:prstClr val="black"/>
                </a:solidFill>
                <a:latin typeface="Calibri" panose="020F0502020204030204" pitchFamily="34" charset="0"/>
                <a:cs typeface="Calibri" panose="020F0502020204030204" pitchFamily="34" charset="0"/>
              </a:rPr>
              <a:t>Deploying high-level technologies</a:t>
            </a:r>
          </a:p>
        </p:txBody>
      </p:sp>
      <p:pic>
        <p:nvPicPr>
          <p:cNvPr id="22" name="Picture 21">
            <a:extLst>
              <a:ext uri="{FF2B5EF4-FFF2-40B4-BE49-F238E27FC236}">
                <a16:creationId xmlns:a16="http://schemas.microsoft.com/office/drawing/2014/main" id="{041CC03E-5C17-467D-B987-2957F508958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64613" y="163514"/>
            <a:ext cx="624834" cy="624837"/>
          </a:xfrm>
          <a:prstGeom prst="rect">
            <a:avLst/>
          </a:prstGeom>
        </p:spPr>
      </p:pic>
    </p:spTree>
    <p:extLst>
      <p:ext uri="{BB962C8B-B14F-4D97-AF65-F5344CB8AC3E}">
        <p14:creationId xmlns:p14="http://schemas.microsoft.com/office/powerpoint/2010/main" val="3467524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59BDE-2F90-4184-9922-BA41D2951CFF}"/>
              </a:ext>
            </a:extLst>
          </p:cNvPr>
          <p:cNvSpPr>
            <a:spLocks noGrp="1"/>
          </p:cNvSpPr>
          <p:nvPr>
            <p:ph type="title"/>
          </p:nvPr>
        </p:nvSpPr>
        <p:spPr>
          <a:xfrm>
            <a:off x="677334" y="156238"/>
            <a:ext cx="8596668" cy="1320800"/>
          </a:xfrm>
        </p:spPr>
        <p:txBody>
          <a:bodyPr/>
          <a:lstStyle/>
          <a:p>
            <a:pPr algn="ctr"/>
            <a:r>
              <a:rPr lang="en-US" dirty="0"/>
              <a:t>Urgency of Climate Action – </a:t>
            </a:r>
            <a:br>
              <a:rPr lang="en-US" dirty="0"/>
            </a:br>
            <a:r>
              <a:rPr lang="en-US" dirty="0"/>
              <a:t>IPCC Special Report on 1.5ºC </a:t>
            </a:r>
          </a:p>
        </p:txBody>
      </p:sp>
      <p:sp>
        <p:nvSpPr>
          <p:cNvPr id="3" name="Content Placeholder 2">
            <a:extLst>
              <a:ext uri="{FF2B5EF4-FFF2-40B4-BE49-F238E27FC236}">
                <a16:creationId xmlns:a16="http://schemas.microsoft.com/office/drawing/2014/main" id="{7304FA46-41BA-4294-AE0C-5A6B7372AAB0}"/>
              </a:ext>
            </a:extLst>
          </p:cNvPr>
          <p:cNvSpPr>
            <a:spLocks noGrp="1"/>
          </p:cNvSpPr>
          <p:nvPr>
            <p:ph idx="1"/>
          </p:nvPr>
        </p:nvSpPr>
        <p:spPr>
          <a:xfrm>
            <a:off x="677333" y="1477038"/>
            <a:ext cx="9169031" cy="5224723"/>
          </a:xfrm>
        </p:spPr>
        <p:txBody>
          <a:bodyPr>
            <a:normAutofit/>
          </a:bodyPr>
          <a:lstStyle/>
          <a:p>
            <a:r>
              <a:rPr lang="en-US" sz="2400" dirty="0"/>
              <a:t>The climate consequences of a 2ºC world are far greater than that of 1.5ºC, especially for the poor and the vulnerable.</a:t>
            </a:r>
          </a:p>
          <a:p>
            <a:r>
              <a:rPr lang="en-US" sz="2400" dirty="0"/>
              <a:t>Limiting warming to 1.5ºC will require </a:t>
            </a:r>
            <a:r>
              <a:rPr lang="en-US" sz="2400" b="1" dirty="0"/>
              <a:t>a major (unprecedented) economic transformation</a:t>
            </a:r>
            <a:r>
              <a:rPr lang="en-US" sz="2400" dirty="0"/>
              <a:t>, is barely feasible now, and every year we delay the window of feasibility halves. </a:t>
            </a:r>
          </a:p>
          <a:p>
            <a:r>
              <a:rPr lang="en-US" sz="2400" dirty="0"/>
              <a:t>We have </a:t>
            </a:r>
            <a:r>
              <a:rPr lang="en-US" sz="2400" b="1" dirty="0"/>
              <a:t>11 years to enact the unprecedented, “rapid and far-reaching” transitions in land, energy, industry, buildings, transport, and cities</a:t>
            </a:r>
            <a:r>
              <a:rPr lang="en-US" sz="2400" dirty="0"/>
              <a:t> needed to overcome the existential threat of climate change. </a:t>
            </a:r>
          </a:p>
          <a:p>
            <a:r>
              <a:rPr lang="en-US" sz="2400" dirty="0"/>
              <a:t>The world is expected to invest </a:t>
            </a:r>
            <a:r>
              <a:rPr lang="en-US" sz="2400" b="1" dirty="0"/>
              <a:t>some $90 trillion on infrastructure by 2030. </a:t>
            </a:r>
            <a:r>
              <a:rPr lang="en-US" sz="2400" dirty="0"/>
              <a:t>Much of this investment will be programmed in the next 2-3 years. </a:t>
            </a:r>
          </a:p>
        </p:txBody>
      </p:sp>
    </p:spTree>
    <p:extLst>
      <p:ext uri="{BB962C8B-B14F-4D97-AF65-F5344CB8AC3E}">
        <p14:creationId xmlns:p14="http://schemas.microsoft.com/office/powerpoint/2010/main" val="539588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9C608C5-2515-491E-AAB8-FA0C86DF424D}"/>
              </a:ext>
            </a:extLst>
          </p:cNvPr>
          <p:cNvGraphicFramePr>
            <a:graphicFrameLocks noGrp="1"/>
          </p:cNvGraphicFramePr>
          <p:nvPr>
            <p:ph sz="quarter" idx="10"/>
            <p:extLst/>
          </p:nvPr>
        </p:nvGraphicFramePr>
        <p:xfrm>
          <a:off x="1524000" y="1014414"/>
          <a:ext cx="4905829" cy="3744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67883554-F703-41A3-9C48-38D1C2145BC4}"/>
              </a:ext>
            </a:extLst>
          </p:cNvPr>
          <p:cNvSpPr>
            <a:spLocks noGrp="1"/>
          </p:cNvSpPr>
          <p:nvPr>
            <p:ph type="title"/>
          </p:nvPr>
        </p:nvSpPr>
        <p:spPr/>
        <p:txBody>
          <a:bodyPr/>
          <a:lstStyle/>
          <a:p>
            <a:r>
              <a:rPr lang="en-US" dirty="0"/>
              <a:t>A menu of financial instruments</a:t>
            </a:r>
          </a:p>
        </p:txBody>
      </p:sp>
      <p:graphicFrame>
        <p:nvGraphicFramePr>
          <p:cNvPr id="6" name="Diagram 5">
            <a:extLst>
              <a:ext uri="{FF2B5EF4-FFF2-40B4-BE49-F238E27FC236}">
                <a16:creationId xmlns:a16="http://schemas.microsoft.com/office/drawing/2014/main" id="{144A7473-1C52-44AC-95EA-C98D96552FEA}"/>
              </a:ext>
            </a:extLst>
          </p:cNvPr>
          <p:cNvGraphicFramePr/>
          <p:nvPr>
            <p:extLst/>
          </p:nvPr>
        </p:nvGraphicFramePr>
        <p:xfrm>
          <a:off x="5283200" y="84161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FFC3A7EA-124A-4FF3-9F68-AD3E10355DA9}"/>
              </a:ext>
            </a:extLst>
          </p:cNvPr>
          <p:cNvGraphicFramePr/>
          <p:nvPr>
            <p:extLst/>
          </p:nvPr>
        </p:nvGraphicFramePr>
        <p:xfrm>
          <a:off x="4731657" y="4759318"/>
          <a:ext cx="3085136" cy="177574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7889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layer.slideplayer.com/89/14375275/slides/slide_3.jpg">
            <a:extLst>
              <a:ext uri="{FF2B5EF4-FFF2-40B4-BE49-F238E27FC236}">
                <a16:creationId xmlns:a16="http://schemas.microsoft.com/office/drawing/2014/main" id="{0467C3E6-76BB-4F4C-81E9-EA022B39DA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42" t="21331" r="1206" b="12197"/>
          <a:stretch/>
        </p:blipFill>
        <p:spPr bwMode="auto">
          <a:xfrm>
            <a:off x="0" y="1269053"/>
            <a:ext cx="12192000" cy="55889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BCFD61B-8C99-4431-952E-DED892BB4B5E}"/>
              </a:ext>
            </a:extLst>
          </p:cNvPr>
          <p:cNvSpPr/>
          <p:nvPr/>
        </p:nvSpPr>
        <p:spPr>
          <a:xfrm>
            <a:off x="232228" y="0"/>
            <a:ext cx="10479314" cy="1323439"/>
          </a:xfrm>
          <a:prstGeom prst="rect">
            <a:avLst/>
          </a:prstGeom>
        </p:spPr>
        <p:txBody>
          <a:bodyPr wrap="square">
            <a:spAutoFit/>
          </a:bodyPr>
          <a:lstStyle/>
          <a:p>
            <a:pPr algn="ctr"/>
            <a:r>
              <a:rPr lang="en-US" sz="4000" dirty="0">
                <a:latin typeface="Arial Black" panose="020B0A04020102020204" pitchFamily="34" charset="0"/>
              </a:rPr>
              <a:t>ADB’s Approach to </a:t>
            </a:r>
          </a:p>
          <a:p>
            <a:pPr algn="ctr"/>
            <a:r>
              <a:rPr lang="en-US" sz="4000" dirty="0">
                <a:latin typeface="Arial Black" panose="020B0A04020102020204" pitchFamily="34" charset="0"/>
              </a:rPr>
              <a:t>Mobilizing Climate Finance</a:t>
            </a:r>
          </a:p>
        </p:txBody>
      </p:sp>
    </p:spTree>
    <p:extLst>
      <p:ext uri="{BB962C8B-B14F-4D97-AF65-F5344CB8AC3E}">
        <p14:creationId xmlns:p14="http://schemas.microsoft.com/office/powerpoint/2010/main" val="1557148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435009" cy="1014136"/>
          </a:xfrm>
        </p:spPr>
        <p:txBody>
          <a:bodyPr>
            <a:noAutofit/>
          </a:bodyPr>
          <a:lstStyle/>
          <a:p>
            <a:pPr algn="ctr"/>
            <a:r>
              <a:rPr lang="en-US" sz="3200" dirty="0"/>
              <a:t>ADB’s Role in Deploying Concessional Resources from Multilateral Climate Funds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24980351"/>
              </p:ext>
            </p:extLst>
          </p:nvPr>
        </p:nvGraphicFramePr>
        <p:xfrm>
          <a:off x="258417" y="1067966"/>
          <a:ext cx="11675165" cy="5531312"/>
        </p:xfrm>
        <a:graphic>
          <a:graphicData uri="http://schemas.openxmlformats.org/drawingml/2006/table">
            <a:tbl>
              <a:tblPr/>
              <a:tblGrid>
                <a:gridCol w="5003642">
                  <a:extLst>
                    <a:ext uri="{9D8B030D-6E8A-4147-A177-3AD203B41FA5}">
                      <a16:colId xmlns:a16="http://schemas.microsoft.com/office/drawing/2014/main" val="20000"/>
                    </a:ext>
                  </a:extLst>
                </a:gridCol>
                <a:gridCol w="1769837">
                  <a:extLst>
                    <a:ext uri="{9D8B030D-6E8A-4147-A177-3AD203B41FA5}">
                      <a16:colId xmlns:a16="http://schemas.microsoft.com/office/drawing/2014/main" val="20001"/>
                    </a:ext>
                  </a:extLst>
                </a:gridCol>
                <a:gridCol w="2437376">
                  <a:extLst>
                    <a:ext uri="{9D8B030D-6E8A-4147-A177-3AD203B41FA5}">
                      <a16:colId xmlns:a16="http://schemas.microsoft.com/office/drawing/2014/main" val="20002"/>
                    </a:ext>
                  </a:extLst>
                </a:gridCol>
                <a:gridCol w="2464310">
                  <a:extLst>
                    <a:ext uri="{9D8B030D-6E8A-4147-A177-3AD203B41FA5}">
                      <a16:colId xmlns:a16="http://schemas.microsoft.com/office/drawing/2014/main" val="20003"/>
                    </a:ext>
                  </a:extLst>
                </a:gridCol>
              </a:tblGrid>
              <a:tr h="655819">
                <a:tc>
                  <a:txBody>
                    <a:bodyPr/>
                    <a:lstStyle/>
                    <a:p>
                      <a:pPr algn="ctr" rtl="0" fontAlgn="ctr"/>
                      <a:r>
                        <a:rPr lang="en-US" sz="2000" b="1" i="0" u="none" strike="noStrike" dirty="0">
                          <a:solidFill>
                            <a:srgbClr val="FFFFFF"/>
                          </a:solidFill>
                          <a:effectLst/>
                          <a:latin typeface="Tahoma"/>
                        </a:rPr>
                        <a:t>Fund</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4AE00"/>
                    </a:solidFill>
                  </a:tcPr>
                </a:tc>
                <a:tc>
                  <a:txBody>
                    <a:bodyPr/>
                    <a:lstStyle/>
                    <a:p>
                      <a:pPr algn="ctr" rtl="0" fontAlgn="ctr"/>
                      <a:r>
                        <a:rPr lang="en-US" sz="2000" b="1" i="0" u="none" strike="noStrike" dirty="0">
                          <a:solidFill>
                            <a:srgbClr val="FFFFFF"/>
                          </a:solidFill>
                          <a:effectLst/>
                          <a:latin typeface="Tahoma"/>
                        </a:rPr>
                        <a:t>Date Established</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4AE00"/>
                    </a:solidFill>
                  </a:tcPr>
                </a:tc>
                <a:tc>
                  <a:txBody>
                    <a:bodyPr/>
                    <a:lstStyle/>
                    <a:p>
                      <a:pPr algn="ctr" rtl="0" fontAlgn="ctr"/>
                      <a:r>
                        <a:rPr lang="en-US" sz="2000" b="1" i="0" u="none" strike="noStrike" dirty="0">
                          <a:solidFill>
                            <a:srgbClr val="FFFFFF"/>
                          </a:solidFill>
                          <a:effectLst/>
                          <a:latin typeface="Tahoma"/>
                        </a:rPr>
                        <a:t>Total Global Fund Size</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4AE00"/>
                    </a:solidFill>
                  </a:tcPr>
                </a:tc>
                <a:tc>
                  <a:txBody>
                    <a:bodyPr/>
                    <a:lstStyle/>
                    <a:p>
                      <a:pPr algn="ctr" rtl="0" fontAlgn="ctr"/>
                      <a:r>
                        <a:rPr lang="en-US" sz="2000" b="1" i="0" u="none" strike="noStrike">
                          <a:solidFill>
                            <a:srgbClr val="FFFFFF"/>
                          </a:solidFill>
                          <a:effectLst/>
                          <a:latin typeface="Tahoma"/>
                        </a:rPr>
                        <a:t>Allocated to ADB</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4AE00"/>
                    </a:solidFill>
                  </a:tcPr>
                </a:tc>
                <a:extLst>
                  <a:ext uri="{0D108BD9-81ED-4DB2-BD59-A6C34878D82A}">
                    <a16:rowId xmlns:a16="http://schemas.microsoft.com/office/drawing/2014/main" val="10000"/>
                  </a:ext>
                </a:extLst>
              </a:tr>
              <a:tr h="330658">
                <a:tc>
                  <a:txBody>
                    <a:bodyPr/>
                    <a:lstStyle/>
                    <a:p>
                      <a:pPr algn="l" rtl="0" fontAlgn="ctr"/>
                      <a:r>
                        <a:rPr lang="en-US" sz="2000" b="1" i="0" u="none" strike="noStrike" dirty="0">
                          <a:solidFill>
                            <a:srgbClr val="FFFFFF"/>
                          </a:solidFill>
                          <a:effectLst/>
                          <a:latin typeface="Tahoma"/>
                        </a:rPr>
                        <a:t> </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F4AE00"/>
                    </a:solidFill>
                  </a:tcPr>
                </a:tc>
                <a:tc>
                  <a:txBody>
                    <a:bodyPr/>
                    <a:lstStyle/>
                    <a:p>
                      <a:pPr algn="l" rtl="0" fontAlgn="ctr"/>
                      <a:r>
                        <a:rPr lang="en-US" sz="2000" b="1" i="0" u="none" strike="noStrike">
                          <a:solidFill>
                            <a:srgbClr val="FFFFFF"/>
                          </a:solidFill>
                          <a:effectLst/>
                          <a:latin typeface="Tahoma"/>
                        </a:rPr>
                        <a:t> </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F4AE00"/>
                    </a:solidFill>
                  </a:tcPr>
                </a:tc>
                <a:tc>
                  <a:txBody>
                    <a:bodyPr/>
                    <a:lstStyle/>
                    <a:p>
                      <a:pPr algn="ctr" rtl="0" fontAlgn="ctr"/>
                      <a:r>
                        <a:rPr lang="en-US" sz="2000" b="1" i="0" u="none" strike="noStrike" dirty="0">
                          <a:solidFill>
                            <a:srgbClr val="FFFFFF"/>
                          </a:solidFill>
                          <a:effectLst/>
                          <a:latin typeface="Tahoma"/>
                        </a:rPr>
                        <a:t>($ million)</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F4AE00"/>
                    </a:solidFill>
                  </a:tcPr>
                </a:tc>
                <a:tc>
                  <a:txBody>
                    <a:bodyPr/>
                    <a:lstStyle/>
                    <a:p>
                      <a:pPr algn="ctr" rtl="0" fontAlgn="ctr"/>
                      <a:r>
                        <a:rPr lang="en-US" sz="2000" b="1" i="0" u="none" strike="noStrike" dirty="0">
                          <a:solidFill>
                            <a:srgbClr val="FFFFFF"/>
                          </a:solidFill>
                          <a:effectLst/>
                          <a:latin typeface="Tahoma"/>
                        </a:rPr>
                        <a:t>($ million)</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F4AE00"/>
                    </a:solidFill>
                  </a:tcPr>
                </a:tc>
                <a:extLst>
                  <a:ext uri="{0D108BD9-81ED-4DB2-BD59-A6C34878D82A}">
                    <a16:rowId xmlns:a16="http://schemas.microsoft.com/office/drawing/2014/main" val="10001"/>
                  </a:ext>
                </a:extLst>
              </a:tr>
              <a:tr h="319118">
                <a:tc>
                  <a:txBody>
                    <a:bodyPr/>
                    <a:lstStyle/>
                    <a:p>
                      <a:pPr algn="l" fontAlgn="ctr"/>
                      <a:r>
                        <a:rPr lang="en-US" sz="1800" b="1" i="0" u="none" strike="noStrike" dirty="0">
                          <a:effectLst/>
                          <a:latin typeface="Arial" panose="020B0604020202020204" pitchFamily="34" charset="0"/>
                          <a:cs typeface="Arial" panose="020B0604020202020204" pitchFamily="34" charset="0"/>
                        </a:rPr>
                        <a:t>A. Climate Investment Funds</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3CB"/>
                    </a:solidFill>
                  </a:tcPr>
                </a:tc>
                <a:tc>
                  <a:txBody>
                    <a:bodyPr/>
                    <a:lstStyle/>
                    <a:p>
                      <a:pPr algn="l" fontAlgn="ctr"/>
                      <a:r>
                        <a:rPr lang="en-US" sz="2000" b="0" i="0" u="none" strike="noStrike" dirty="0">
                          <a:effectLst/>
                          <a:latin typeface="Arial" panose="020B0604020202020204" pitchFamily="34" charset="0"/>
                          <a:cs typeface="Arial" panose="020B0604020202020204" pitchFamily="34" charset="0"/>
                        </a:rPr>
                        <a:t> </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3CB"/>
                    </a:solidFill>
                  </a:tcPr>
                </a:tc>
                <a:tc>
                  <a:txBody>
                    <a:bodyPr/>
                    <a:lstStyle/>
                    <a:p>
                      <a:pPr algn="ctr" rtl="0" fontAlgn="ctr"/>
                      <a:r>
                        <a:rPr lang="en-US" sz="2000" b="1" i="0" u="none" strike="noStrike" dirty="0">
                          <a:solidFill>
                            <a:srgbClr val="000000"/>
                          </a:solidFill>
                          <a:effectLst/>
                          <a:latin typeface="Arial" panose="020B0604020202020204" pitchFamily="34" charset="0"/>
                          <a:cs typeface="Arial" panose="020B0604020202020204" pitchFamily="34" charset="0"/>
                        </a:rPr>
                        <a:t>8,100</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3CB"/>
                    </a:solidFill>
                  </a:tcPr>
                </a:tc>
                <a:tc>
                  <a:txBody>
                    <a:bodyPr/>
                    <a:lstStyle/>
                    <a:p>
                      <a:pPr algn="ctr" rtl="0" fontAlgn="ctr"/>
                      <a:r>
                        <a:rPr lang="en-US" sz="2000" b="1" i="0" u="none" strike="noStrike" dirty="0">
                          <a:solidFill>
                            <a:srgbClr val="000000"/>
                          </a:solidFill>
                          <a:effectLst/>
                          <a:latin typeface="Arial" panose="020B0604020202020204" pitchFamily="34" charset="0"/>
                          <a:cs typeface="Arial" panose="020B0604020202020204" pitchFamily="34" charset="0"/>
                        </a:rPr>
                        <a:t>1,434</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3CB"/>
                    </a:solidFill>
                  </a:tcPr>
                </a:tc>
                <a:extLst>
                  <a:ext uri="{0D108BD9-81ED-4DB2-BD59-A6C34878D82A}">
                    <a16:rowId xmlns:a16="http://schemas.microsoft.com/office/drawing/2014/main" val="10002"/>
                  </a:ext>
                </a:extLst>
              </a:tr>
              <a:tr h="319118">
                <a:tc>
                  <a:txBody>
                    <a:bodyPr/>
                    <a:lstStyle/>
                    <a:p>
                      <a:pPr algn="l" rtl="0" fontAlgn="ctr"/>
                      <a:r>
                        <a:rPr lang="en-US" dirty="0"/>
                        <a:t>     Clean Technology Fund (CTF) </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2E7"/>
                    </a:solidFill>
                  </a:tcPr>
                </a:tc>
                <a:tc>
                  <a:txBody>
                    <a:bodyPr/>
                    <a:lstStyle/>
                    <a:p>
                      <a:pPr algn="ctr" rtl="0" fontAlgn="ctr"/>
                      <a:r>
                        <a:rPr lang="en-US" dirty="0"/>
                        <a:t>2008</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2E7"/>
                    </a:solidFill>
                  </a:tcPr>
                </a:tc>
                <a:tc>
                  <a:txBody>
                    <a:bodyPr/>
                    <a:lstStyle/>
                    <a:p>
                      <a:pPr algn="ctr" rtl="0" fontAlgn="ctr"/>
                      <a:r>
                        <a:rPr lang="en-US" dirty="0"/>
                        <a:t>5,400</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2E7"/>
                    </a:solidFill>
                  </a:tcPr>
                </a:tc>
                <a:tc>
                  <a:txBody>
                    <a:bodyPr/>
                    <a:lstStyle/>
                    <a:p>
                      <a:pPr algn="ctr" rtl="0" fontAlgn="ctr"/>
                      <a:r>
                        <a:rPr lang="en-US" dirty="0"/>
                        <a:t>1,000</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2E7"/>
                    </a:solidFill>
                  </a:tcPr>
                </a:tc>
                <a:extLst>
                  <a:ext uri="{0D108BD9-81ED-4DB2-BD59-A6C34878D82A}">
                    <a16:rowId xmlns:a16="http://schemas.microsoft.com/office/drawing/2014/main" val="10003"/>
                  </a:ext>
                </a:extLst>
              </a:tr>
              <a:tr h="651570">
                <a:tc>
                  <a:txBody>
                    <a:bodyPr/>
                    <a:lstStyle/>
                    <a:p>
                      <a:pPr algn="l" rtl="0" fontAlgn="ctr"/>
                      <a:r>
                        <a:rPr lang="en-US" dirty="0"/>
                        <a:t>     Scaling-Up Renewable Energy Program </a:t>
                      </a:r>
                      <a:br>
                        <a:rPr lang="en-US" dirty="0"/>
                      </a:br>
                      <a:r>
                        <a:rPr lang="en-US" dirty="0"/>
                        <a:t>     for Low Income Countries (SREP) </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3CB"/>
                    </a:solidFill>
                  </a:tcPr>
                </a:tc>
                <a:tc>
                  <a:txBody>
                    <a:bodyPr/>
                    <a:lstStyle/>
                    <a:p>
                      <a:pPr algn="ctr" rtl="0" fontAlgn="ctr"/>
                      <a:r>
                        <a:rPr lang="en-US" dirty="0"/>
                        <a:t>2008</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3CB"/>
                    </a:solidFill>
                  </a:tcPr>
                </a:tc>
                <a:tc>
                  <a:txBody>
                    <a:bodyPr/>
                    <a:lstStyle/>
                    <a:p>
                      <a:pPr algn="ctr" rtl="0" fontAlgn="ctr"/>
                      <a:r>
                        <a:rPr lang="en-US" dirty="0"/>
                        <a:t>720</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3CB"/>
                    </a:solidFill>
                  </a:tcPr>
                </a:tc>
                <a:tc>
                  <a:txBody>
                    <a:bodyPr/>
                    <a:lstStyle/>
                    <a:p>
                      <a:pPr algn="ctr" rtl="0" fontAlgn="ctr"/>
                      <a:r>
                        <a:rPr lang="en-US" dirty="0"/>
                        <a:t>127</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3CB"/>
                    </a:solidFill>
                  </a:tcPr>
                </a:tc>
                <a:extLst>
                  <a:ext uri="{0D108BD9-81ED-4DB2-BD59-A6C34878D82A}">
                    <a16:rowId xmlns:a16="http://schemas.microsoft.com/office/drawing/2014/main" val="10004"/>
                  </a:ext>
                </a:extLst>
              </a:tr>
              <a:tr h="319118">
                <a:tc>
                  <a:txBody>
                    <a:bodyPr/>
                    <a:lstStyle/>
                    <a:p>
                      <a:pPr algn="l" rtl="0" fontAlgn="ctr"/>
                      <a:r>
                        <a:rPr lang="en-US" dirty="0"/>
                        <a:t>     Forest Investment Program (FIP)</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2E7"/>
                    </a:solidFill>
                  </a:tcPr>
                </a:tc>
                <a:tc>
                  <a:txBody>
                    <a:bodyPr/>
                    <a:lstStyle/>
                    <a:p>
                      <a:pPr algn="ctr" rtl="0" fontAlgn="ctr"/>
                      <a:r>
                        <a:rPr lang="en-US" dirty="0"/>
                        <a:t>2008</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2E7"/>
                    </a:solidFill>
                  </a:tcPr>
                </a:tc>
                <a:tc>
                  <a:txBody>
                    <a:bodyPr/>
                    <a:lstStyle/>
                    <a:p>
                      <a:pPr algn="ctr" rtl="0" fontAlgn="ctr"/>
                      <a:r>
                        <a:rPr lang="en-US" dirty="0"/>
                        <a:t>798</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2E7"/>
                    </a:solidFill>
                  </a:tcPr>
                </a:tc>
                <a:tc>
                  <a:txBody>
                    <a:bodyPr/>
                    <a:lstStyle/>
                    <a:p>
                      <a:pPr algn="ctr" rtl="0" fontAlgn="ctr"/>
                      <a:r>
                        <a:rPr lang="en-US" dirty="0"/>
                        <a:t>31</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2E7"/>
                    </a:solidFill>
                  </a:tcPr>
                </a:tc>
                <a:extLst>
                  <a:ext uri="{0D108BD9-81ED-4DB2-BD59-A6C34878D82A}">
                    <a16:rowId xmlns:a16="http://schemas.microsoft.com/office/drawing/2014/main" val="10005"/>
                  </a:ext>
                </a:extLst>
              </a:tr>
              <a:tr h="571008">
                <a:tc>
                  <a:txBody>
                    <a:bodyPr/>
                    <a:lstStyle/>
                    <a:p>
                      <a:pPr algn="l" rtl="0" fontAlgn="ctr"/>
                      <a:r>
                        <a:rPr lang="en-US" dirty="0"/>
                        <a:t>     Pilot Program for Climate Resilience (PPCR) </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3CB"/>
                    </a:solidFill>
                  </a:tcPr>
                </a:tc>
                <a:tc>
                  <a:txBody>
                    <a:bodyPr/>
                    <a:lstStyle/>
                    <a:p>
                      <a:pPr algn="ctr" rtl="0" fontAlgn="ctr"/>
                      <a:r>
                        <a:rPr lang="en-US" dirty="0"/>
                        <a:t>2008</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3CB"/>
                    </a:solidFill>
                  </a:tcPr>
                </a:tc>
                <a:tc>
                  <a:txBody>
                    <a:bodyPr/>
                    <a:lstStyle/>
                    <a:p>
                      <a:pPr algn="ctr" rtl="0" fontAlgn="ctr"/>
                      <a:r>
                        <a:rPr lang="en-US" dirty="0"/>
                        <a:t>1200</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3CB"/>
                    </a:solidFill>
                  </a:tcPr>
                </a:tc>
                <a:tc>
                  <a:txBody>
                    <a:bodyPr/>
                    <a:lstStyle/>
                    <a:p>
                      <a:pPr algn="ctr" rtl="0" fontAlgn="ctr"/>
                      <a:r>
                        <a:rPr lang="en-US" dirty="0"/>
                        <a:t>276</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3CB"/>
                    </a:solidFill>
                  </a:tcPr>
                </a:tc>
                <a:extLst>
                  <a:ext uri="{0D108BD9-81ED-4DB2-BD59-A6C34878D82A}">
                    <a16:rowId xmlns:a16="http://schemas.microsoft.com/office/drawing/2014/main" val="10006"/>
                  </a:ext>
                </a:extLst>
              </a:tr>
              <a:tr h="319118">
                <a:tc>
                  <a:txBody>
                    <a:bodyPr/>
                    <a:lstStyle/>
                    <a:p>
                      <a:pPr algn="l" rtl="0" fontAlgn="ctr"/>
                      <a:r>
                        <a:rPr lang="en-US" sz="1600" b="1" i="0" u="none" strike="noStrike" dirty="0">
                          <a:solidFill>
                            <a:srgbClr val="000000"/>
                          </a:solidFill>
                          <a:effectLst/>
                          <a:latin typeface="Arial" panose="020B0604020202020204" pitchFamily="34" charset="0"/>
                          <a:cs typeface="Arial" panose="020B0604020202020204" pitchFamily="34" charset="0"/>
                        </a:rPr>
                        <a:t>B. Global Environment Facility (GEF)</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2E7"/>
                    </a:solidFill>
                  </a:tcPr>
                </a:tc>
                <a:tc>
                  <a:txBody>
                    <a:bodyPr/>
                    <a:lstStyle/>
                    <a:p>
                      <a:pPr algn="ctr" rtl="0" fontAlgn="ctr"/>
                      <a:r>
                        <a:rPr lang="en-US" sz="1600" b="1" i="0" u="none" strike="noStrike" dirty="0">
                          <a:solidFill>
                            <a:srgbClr val="000000"/>
                          </a:solidFill>
                          <a:effectLst/>
                          <a:latin typeface="Arial" panose="020B0604020202020204" pitchFamily="34" charset="0"/>
                          <a:cs typeface="Arial" panose="020B0604020202020204" pitchFamily="34" charset="0"/>
                        </a:rPr>
                        <a:t> 1991</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2E7"/>
                    </a:solidFill>
                  </a:tcPr>
                </a:tc>
                <a:tc>
                  <a:txBody>
                    <a:bodyPr/>
                    <a:lstStyle/>
                    <a:p>
                      <a:pPr algn="ctr" rtl="0" fontAlgn="ctr"/>
                      <a:r>
                        <a:rPr lang="en-US" sz="1600" b="1" i="0" u="none" strike="noStrike" dirty="0">
                          <a:solidFill>
                            <a:schemeClr val="tx1"/>
                          </a:solidFill>
                          <a:effectLst/>
                          <a:latin typeface="Arial" panose="020B0604020202020204" pitchFamily="34" charset="0"/>
                          <a:cs typeface="Arial" panose="020B0604020202020204" pitchFamily="34" charset="0"/>
                        </a:rPr>
                        <a:t>8,238</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2E7"/>
                    </a:solidFill>
                  </a:tcPr>
                </a:tc>
                <a:tc>
                  <a:txBody>
                    <a:bodyPr/>
                    <a:lstStyle/>
                    <a:p>
                      <a:pPr algn="ctr" rtl="0" fontAlgn="ctr"/>
                      <a:r>
                        <a:rPr lang="en-US" sz="1600" b="1" i="0" u="none" strike="noStrike" dirty="0">
                          <a:solidFill>
                            <a:schemeClr val="tx1"/>
                          </a:solidFill>
                          <a:effectLst/>
                          <a:latin typeface="Arial" panose="020B0604020202020204" pitchFamily="34" charset="0"/>
                          <a:cs typeface="Arial" panose="020B0604020202020204" pitchFamily="34" charset="0"/>
                        </a:rPr>
                        <a:t>116</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2E7"/>
                    </a:solidFill>
                  </a:tcPr>
                </a:tc>
                <a:extLst>
                  <a:ext uri="{0D108BD9-81ED-4DB2-BD59-A6C34878D82A}">
                    <a16:rowId xmlns:a16="http://schemas.microsoft.com/office/drawing/2014/main" val="10007"/>
                  </a:ext>
                </a:extLst>
              </a:tr>
              <a:tr h="319118">
                <a:tc>
                  <a:txBody>
                    <a:bodyPr/>
                    <a:lstStyle/>
                    <a:p>
                      <a:pPr algn="l" rtl="0" fontAlgn="ctr"/>
                      <a:r>
                        <a:rPr lang="en-US" dirty="0"/>
                        <a:t>    GEF Trust Fund  </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2CB"/>
                    </a:solidFill>
                  </a:tcPr>
                </a:tc>
                <a:tc>
                  <a:txBody>
                    <a:bodyPr/>
                    <a:lstStyle/>
                    <a:p>
                      <a:pPr algn="ctr" rtl="0" fontAlgn="ctr"/>
                      <a:r>
                        <a:rPr lang="en-US" dirty="0"/>
                        <a:t> 1991</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2CB"/>
                    </a:solidFill>
                  </a:tcPr>
                </a:tc>
                <a:tc>
                  <a:txBody>
                    <a:bodyPr/>
                    <a:lstStyle/>
                    <a:p>
                      <a:pPr algn="ctr" rtl="0" fontAlgn="ctr"/>
                      <a:r>
                        <a:rPr lang="en-US" sz="1600" b="1" i="0" u="none" strike="noStrike" dirty="0">
                          <a:solidFill>
                            <a:schemeClr val="tx1"/>
                          </a:solidFill>
                          <a:effectLst/>
                          <a:latin typeface="Arial" panose="020B0604020202020204" pitchFamily="34" charset="0"/>
                          <a:cs typeface="Arial" panose="020B0604020202020204" pitchFamily="34" charset="0"/>
                        </a:rPr>
                        <a:t>6,620</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2CB"/>
                    </a:solidFill>
                  </a:tcPr>
                </a:tc>
                <a:tc>
                  <a:txBody>
                    <a:bodyPr/>
                    <a:lstStyle/>
                    <a:p>
                      <a:pPr algn="ctr" rtl="0" fontAlgn="ctr"/>
                      <a:r>
                        <a:rPr lang="en-US" sz="1600" b="1" i="0" u="none" strike="noStrike" dirty="0">
                          <a:solidFill>
                            <a:schemeClr val="tx1"/>
                          </a:solidFill>
                          <a:effectLst/>
                          <a:latin typeface="Arial" panose="020B0604020202020204" pitchFamily="34" charset="0"/>
                          <a:cs typeface="Arial" panose="020B0604020202020204" pitchFamily="34" charset="0"/>
                        </a:rPr>
                        <a:t>   91 </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2CB"/>
                    </a:solidFill>
                  </a:tcPr>
                </a:tc>
                <a:extLst>
                  <a:ext uri="{0D108BD9-81ED-4DB2-BD59-A6C34878D82A}">
                    <a16:rowId xmlns:a16="http://schemas.microsoft.com/office/drawing/2014/main" val="10008"/>
                  </a:ext>
                </a:extLst>
              </a:tr>
              <a:tr h="400945">
                <a:tc>
                  <a:txBody>
                    <a:bodyPr/>
                    <a:lstStyle/>
                    <a:p>
                      <a:pPr algn="l" rtl="0" fontAlgn="ctr"/>
                      <a:r>
                        <a:rPr lang="en-US" dirty="0"/>
                        <a:t>    Least Developed Countries Fund (LDCF)</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2E7"/>
                    </a:solidFill>
                  </a:tcPr>
                </a:tc>
                <a:tc>
                  <a:txBody>
                    <a:bodyPr/>
                    <a:lstStyle/>
                    <a:p>
                      <a:pPr algn="ctr" rtl="0" fontAlgn="ctr"/>
                      <a:r>
                        <a:rPr lang="en-US" dirty="0"/>
                        <a:t>2002</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2E7"/>
                    </a:solidFill>
                  </a:tcPr>
                </a:tc>
                <a:tc>
                  <a:txBody>
                    <a:bodyPr/>
                    <a:lstStyle/>
                    <a:p>
                      <a:pPr algn="ctr" rtl="0" fontAlgn="ctr"/>
                      <a:r>
                        <a:rPr lang="en-US" sz="1600" b="1" i="0" u="none" strike="noStrike" dirty="0">
                          <a:solidFill>
                            <a:schemeClr val="tx1"/>
                          </a:solidFill>
                          <a:effectLst/>
                          <a:latin typeface="Arial" panose="020B0604020202020204" pitchFamily="34" charset="0"/>
                          <a:cs typeface="Arial" panose="020B0604020202020204" pitchFamily="34" charset="0"/>
                        </a:rPr>
                        <a:t>1,311</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2E7"/>
                    </a:solidFill>
                  </a:tcPr>
                </a:tc>
                <a:tc>
                  <a:txBody>
                    <a:bodyPr/>
                    <a:lstStyle/>
                    <a:p>
                      <a:pPr algn="ctr" rtl="0" fontAlgn="ctr"/>
                      <a:r>
                        <a:rPr lang="en-US" sz="1600" b="1" i="0" u="none" strike="noStrike" dirty="0">
                          <a:solidFill>
                            <a:schemeClr val="tx1"/>
                          </a:solidFill>
                          <a:effectLst/>
                          <a:latin typeface="Arial" panose="020B0604020202020204" pitchFamily="34" charset="0"/>
                          <a:cs typeface="Arial" panose="020B0604020202020204" pitchFamily="34" charset="0"/>
                        </a:rPr>
                        <a:t> 14</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2E7"/>
                    </a:solidFill>
                  </a:tcPr>
                </a:tc>
                <a:extLst>
                  <a:ext uri="{0D108BD9-81ED-4DB2-BD59-A6C34878D82A}">
                    <a16:rowId xmlns:a16="http://schemas.microsoft.com/office/drawing/2014/main" val="10009"/>
                  </a:ext>
                </a:extLst>
              </a:tr>
              <a:tr h="571008">
                <a:tc>
                  <a:txBody>
                    <a:bodyPr/>
                    <a:lstStyle/>
                    <a:p>
                      <a:pPr algn="l" rtl="0" fontAlgn="ctr"/>
                      <a:r>
                        <a:rPr lang="en-US" dirty="0"/>
                        <a:t>    Special Climate Change Fund (SCCF) </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2CB"/>
                    </a:solidFill>
                  </a:tcPr>
                </a:tc>
                <a:tc>
                  <a:txBody>
                    <a:bodyPr/>
                    <a:lstStyle/>
                    <a:p>
                      <a:pPr algn="ctr" rtl="0" fontAlgn="ctr"/>
                      <a:r>
                        <a:rPr lang="en-US" dirty="0"/>
                        <a:t>2005</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2CB"/>
                    </a:solidFill>
                  </a:tcPr>
                </a:tc>
                <a:tc>
                  <a:txBody>
                    <a:bodyPr/>
                    <a:lstStyle/>
                    <a:p>
                      <a:pPr algn="ctr" rtl="0" fontAlgn="ctr"/>
                      <a:r>
                        <a:rPr lang="en-US" sz="1600" b="1" i="0" u="none" strike="noStrike" dirty="0">
                          <a:solidFill>
                            <a:schemeClr val="tx1"/>
                          </a:solidFill>
                          <a:effectLst/>
                          <a:latin typeface="Arial" panose="020B0604020202020204" pitchFamily="34" charset="0"/>
                          <a:cs typeface="Arial" panose="020B0604020202020204" pitchFamily="34" charset="0"/>
                        </a:rPr>
                        <a:t>352</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2CB"/>
                    </a:solidFill>
                  </a:tcPr>
                </a:tc>
                <a:tc>
                  <a:txBody>
                    <a:bodyPr/>
                    <a:lstStyle/>
                    <a:p>
                      <a:pPr algn="ctr" rtl="0" fontAlgn="ctr"/>
                      <a:r>
                        <a:rPr lang="en-US" sz="1600" b="1" i="0" u="none" strike="noStrike" dirty="0">
                          <a:solidFill>
                            <a:schemeClr val="tx1"/>
                          </a:solidFill>
                          <a:effectLst/>
                          <a:latin typeface="Arial" panose="020B0604020202020204" pitchFamily="34" charset="0"/>
                          <a:cs typeface="Arial" panose="020B0604020202020204" pitchFamily="34" charset="0"/>
                        </a:rPr>
                        <a:t> 11</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2CB"/>
                    </a:solidFill>
                  </a:tcPr>
                </a:tc>
                <a:extLst>
                  <a:ext uri="{0D108BD9-81ED-4DB2-BD59-A6C34878D82A}">
                    <a16:rowId xmlns:a16="http://schemas.microsoft.com/office/drawing/2014/main" val="10010"/>
                  </a:ext>
                </a:extLst>
              </a:tr>
              <a:tr h="435596">
                <a:tc>
                  <a:txBody>
                    <a:bodyPr/>
                    <a:lstStyle/>
                    <a:p>
                      <a:pPr algn="l" rtl="0" fontAlgn="ctr"/>
                      <a:r>
                        <a:rPr lang="en-US" sz="1800" b="1" i="0" u="none" strike="noStrike" dirty="0">
                          <a:solidFill>
                            <a:srgbClr val="000000"/>
                          </a:solidFill>
                          <a:effectLst/>
                          <a:latin typeface="Arial" panose="020B0604020202020204" pitchFamily="34" charset="0"/>
                          <a:cs typeface="Arial" panose="020B0604020202020204" pitchFamily="34" charset="0"/>
                        </a:rPr>
                        <a:t>C. Green Climate Fund (GCF)</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0E3"/>
                    </a:solidFill>
                  </a:tcPr>
                </a:tc>
                <a:tc>
                  <a:txBody>
                    <a:bodyPr/>
                    <a:lstStyle/>
                    <a:p>
                      <a:pPr algn="ctr" rtl="0" fontAlgn="ctr"/>
                      <a:r>
                        <a:rPr lang="en-US" sz="2000" b="0" i="0" u="none" strike="noStrike" dirty="0">
                          <a:solidFill>
                            <a:srgbClr val="000000"/>
                          </a:solidFill>
                          <a:effectLst/>
                          <a:latin typeface="Arial" panose="020B0604020202020204" pitchFamily="34" charset="0"/>
                          <a:cs typeface="Arial" panose="020B0604020202020204" pitchFamily="34" charset="0"/>
                        </a:rPr>
                        <a:t>2011</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0E3"/>
                    </a:solidFill>
                  </a:tcPr>
                </a:tc>
                <a:tc>
                  <a:txBody>
                    <a:bodyPr/>
                    <a:lstStyle/>
                    <a:p>
                      <a:pPr algn="ctr" rtl="0" fontAlgn="ctr"/>
                      <a:r>
                        <a:rPr lang="en-US" sz="2000" b="1" i="0" u="none" strike="noStrike" dirty="0">
                          <a:solidFill>
                            <a:srgbClr val="000000"/>
                          </a:solidFill>
                          <a:effectLst/>
                          <a:latin typeface="Arial" panose="020B0604020202020204" pitchFamily="34" charset="0"/>
                          <a:cs typeface="Arial" panose="020B0604020202020204" pitchFamily="34" charset="0"/>
                        </a:rPr>
                        <a:t>8,351</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0E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Arial" panose="020B0604020202020204" pitchFamily="34" charset="0"/>
                          <a:cs typeface="Arial" panose="020B0604020202020204" pitchFamily="34" charset="0"/>
                        </a:rPr>
                        <a:t>298</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0E3"/>
                    </a:solidFill>
                  </a:tcPr>
                </a:tc>
                <a:extLst>
                  <a:ext uri="{0D108BD9-81ED-4DB2-BD59-A6C34878D82A}">
                    <a16:rowId xmlns:a16="http://schemas.microsoft.com/office/drawing/2014/main" val="10011"/>
                  </a:ext>
                </a:extLst>
              </a:tr>
              <a:tr h="319118">
                <a:tc>
                  <a:txBody>
                    <a:bodyPr/>
                    <a:lstStyle/>
                    <a:p>
                      <a:pPr algn="l" rtl="0" fontAlgn="ctr"/>
                      <a:r>
                        <a:rPr lang="en-US" sz="2000" b="1" i="0" u="none" strike="noStrike" dirty="0">
                          <a:solidFill>
                            <a:srgbClr val="000000"/>
                          </a:solidFill>
                          <a:effectLst/>
                          <a:latin typeface="Arial" panose="020B0604020202020204" pitchFamily="34" charset="0"/>
                          <a:cs typeface="Arial" panose="020B0604020202020204" pitchFamily="34" charset="0"/>
                        </a:rPr>
                        <a:t>Total </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2CB"/>
                    </a:solidFill>
                  </a:tcPr>
                </a:tc>
                <a:tc>
                  <a:txBody>
                    <a:bodyPr/>
                    <a:lstStyle/>
                    <a:p>
                      <a:pPr algn="ctr" rtl="0" fontAlgn="ctr"/>
                      <a:r>
                        <a:rPr lang="en-US" sz="2000" b="1" i="0" u="none" strike="noStrike" dirty="0">
                          <a:solidFill>
                            <a:srgbClr val="000000"/>
                          </a:solidFill>
                          <a:effectLst/>
                          <a:latin typeface="Arial" panose="020B0604020202020204" pitchFamily="34" charset="0"/>
                          <a:cs typeface="Arial" panose="020B0604020202020204" pitchFamily="34" charset="0"/>
                        </a:rPr>
                        <a:t> </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2CB"/>
                    </a:solidFill>
                  </a:tcPr>
                </a:tc>
                <a:tc>
                  <a:txBody>
                    <a:bodyPr/>
                    <a:lstStyle/>
                    <a:p>
                      <a:pPr algn="ctr" rtl="0" fontAlgn="ctr"/>
                      <a:r>
                        <a:rPr lang="en-US" sz="2000" b="1" i="0" u="none" strike="noStrike" dirty="0">
                          <a:solidFill>
                            <a:srgbClr val="000000"/>
                          </a:solidFill>
                          <a:effectLst/>
                          <a:latin typeface="Arial" panose="020B0604020202020204" pitchFamily="34" charset="0"/>
                          <a:cs typeface="Arial" panose="020B0604020202020204" pitchFamily="34" charset="0"/>
                        </a:rPr>
                        <a:t>15,367</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2CB"/>
                    </a:solidFill>
                  </a:tcPr>
                </a:tc>
                <a:tc>
                  <a:txBody>
                    <a:bodyPr/>
                    <a:lstStyle/>
                    <a:p>
                      <a:pPr algn="ctr" rtl="0" fontAlgn="ctr"/>
                      <a:r>
                        <a:rPr lang="en-US" sz="2000" b="1" i="0" u="none" strike="noStrike" dirty="0">
                          <a:solidFill>
                            <a:srgbClr val="000000"/>
                          </a:solidFill>
                          <a:effectLst/>
                          <a:latin typeface="Arial" panose="020B0604020202020204" pitchFamily="34" charset="0"/>
                          <a:cs typeface="Arial" panose="020B0604020202020204" pitchFamily="34" charset="0"/>
                        </a:rPr>
                        <a:t>1,802</a:t>
                      </a:r>
                    </a:p>
                  </a:txBody>
                  <a:tcPr marL="4120" marR="4120" marT="41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2CB"/>
                    </a:solidFill>
                  </a:tcPr>
                </a:tc>
                <a:extLst>
                  <a:ext uri="{0D108BD9-81ED-4DB2-BD59-A6C34878D82A}">
                    <a16:rowId xmlns:a16="http://schemas.microsoft.com/office/drawing/2014/main" val="10012"/>
                  </a:ext>
                </a:extLst>
              </a:tr>
            </a:tbl>
          </a:graphicData>
        </a:graphic>
      </p:graphicFrame>
      <p:sp>
        <p:nvSpPr>
          <p:cNvPr id="4" name="Slide Number Placeholder 3"/>
          <p:cNvSpPr>
            <a:spLocks noGrp="1"/>
          </p:cNvSpPr>
          <p:nvPr>
            <p:ph type="sldNum" sz="quarter" idx="12"/>
          </p:nvPr>
        </p:nvSpPr>
        <p:spPr/>
        <p:txBody>
          <a:bodyPr/>
          <a:lstStyle/>
          <a:p>
            <a:fld id="{D1AB3C0F-BA97-4BA4-BA8D-1C0184E14FFD}" type="slidenum">
              <a:rPr lang="en-US" smtClean="0"/>
              <a:pPr/>
              <a:t>22</a:t>
            </a:fld>
            <a:endParaRPr lang="en-US"/>
          </a:p>
        </p:txBody>
      </p:sp>
      <p:sp>
        <p:nvSpPr>
          <p:cNvPr id="6" name="TextBox 5"/>
          <p:cNvSpPr txBox="1"/>
          <p:nvPr/>
        </p:nvSpPr>
        <p:spPr>
          <a:xfrm>
            <a:off x="8534401" y="6599278"/>
            <a:ext cx="184731" cy="276999"/>
          </a:xfrm>
          <a:prstGeom prst="rect">
            <a:avLst/>
          </a:prstGeom>
          <a:noFill/>
        </p:spPr>
        <p:txBody>
          <a:bodyPr wrap="none" rtlCol="0">
            <a:spAutoFit/>
          </a:bodyPr>
          <a:lstStyle/>
          <a:p>
            <a:endParaRPr lang="en-US" sz="1200" dirty="0"/>
          </a:p>
        </p:txBody>
      </p:sp>
    </p:spTree>
    <p:extLst>
      <p:ext uri="{BB962C8B-B14F-4D97-AF65-F5344CB8AC3E}">
        <p14:creationId xmlns:p14="http://schemas.microsoft.com/office/powerpoint/2010/main" val="545857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409" y="0"/>
            <a:ext cx="8229600" cy="868362"/>
          </a:xfrm>
        </p:spPr>
        <p:txBody>
          <a:bodyPr/>
          <a:lstStyle/>
          <a:p>
            <a:r>
              <a:rPr lang="en-US" dirty="0">
                <a:solidFill>
                  <a:schemeClr val="tx1"/>
                </a:solidFill>
              </a:rPr>
              <a:t>Internally-Managed Funds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8472527"/>
              </p:ext>
            </p:extLst>
          </p:nvPr>
        </p:nvGraphicFramePr>
        <p:xfrm>
          <a:off x="367749" y="614859"/>
          <a:ext cx="10601737" cy="6243141"/>
        </p:xfrm>
        <a:graphic>
          <a:graphicData uri="http://schemas.openxmlformats.org/drawingml/2006/table">
            <a:tbl>
              <a:tblPr/>
              <a:tblGrid>
                <a:gridCol w="6841433">
                  <a:extLst>
                    <a:ext uri="{9D8B030D-6E8A-4147-A177-3AD203B41FA5}">
                      <a16:colId xmlns:a16="http://schemas.microsoft.com/office/drawing/2014/main" val="20000"/>
                    </a:ext>
                  </a:extLst>
                </a:gridCol>
                <a:gridCol w="1537252">
                  <a:extLst>
                    <a:ext uri="{9D8B030D-6E8A-4147-A177-3AD203B41FA5}">
                      <a16:colId xmlns:a16="http://schemas.microsoft.com/office/drawing/2014/main" val="20001"/>
                    </a:ext>
                  </a:extLst>
                </a:gridCol>
                <a:gridCol w="2223052">
                  <a:extLst>
                    <a:ext uri="{9D8B030D-6E8A-4147-A177-3AD203B41FA5}">
                      <a16:colId xmlns:a16="http://schemas.microsoft.com/office/drawing/2014/main" val="20002"/>
                    </a:ext>
                  </a:extLst>
                </a:gridCol>
              </a:tblGrid>
              <a:tr h="504367">
                <a:tc>
                  <a:txBody>
                    <a:bodyPr/>
                    <a:lstStyle/>
                    <a:p>
                      <a:pPr algn="ctr" rtl="0" fontAlgn="ctr"/>
                      <a:r>
                        <a:rPr lang="en-US" sz="1600" b="1" i="0" u="none" strike="noStrike" dirty="0">
                          <a:solidFill>
                            <a:srgbClr val="FFFFFF"/>
                          </a:solidFill>
                          <a:effectLst/>
                          <a:latin typeface="Tahoma"/>
                        </a:rPr>
                        <a:t>Fund</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en-US" sz="1600" b="1" i="0" u="none" strike="noStrike" dirty="0">
                          <a:solidFill>
                            <a:srgbClr val="FFFFFF"/>
                          </a:solidFill>
                          <a:effectLst/>
                          <a:latin typeface="Tahoma"/>
                        </a:rPr>
                        <a:t>Date Established</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en-US" sz="1600" b="1" i="0" u="none" strike="noStrike" dirty="0">
                          <a:solidFill>
                            <a:srgbClr val="FFFFFF"/>
                          </a:solidFill>
                          <a:effectLst/>
                          <a:latin typeface="Tahoma"/>
                        </a:rPr>
                        <a:t> Fund Size</a:t>
                      </a:r>
                      <a:br>
                        <a:rPr lang="en-US" sz="1600" b="1" i="0" u="none" strike="noStrike" dirty="0">
                          <a:solidFill>
                            <a:srgbClr val="FFFFFF"/>
                          </a:solidFill>
                          <a:effectLst/>
                          <a:latin typeface="Tahoma"/>
                        </a:rPr>
                      </a:br>
                      <a:r>
                        <a:rPr lang="en-US" sz="1600" b="1" i="0" u="none" strike="noStrike" dirty="0">
                          <a:solidFill>
                            <a:srgbClr val="FFFFFF"/>
                          </a:solidFill>
                          <a:effectLst/>
                          <a:latin typeface="Tahoma"/>
                        </a:rPr>
                        <a:t>$ million</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281129">
                <a:tc>
                  <a:txBody>
                    <a:bodyPr/>
                    <a:lstStyle/>
                    <a:p>
                      <a:pPr algn="l" rtl="0" fontAlgn="ctr"/>
                      <a:r>
                        <a:rPr lang="en-US" sz="1600" b="1" i="0" u="none" strike="noStrike" dirty="0">
                          <a:solidFill>
                            <a:schemeClr val="tx1"/>
                          </a:solidFill>
                          <a:effectLst/>
                          <a:latin typeface="Arial"/>
                        </a:rPr>
                        <a:t>ADB Climate Change Fund (ADB net income)</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n-US" sz="1600" b="0" i="0" u="none" strike="noStrike" dirty="0">
                          <a:solidFill>
                            <a:schemeClr val="tx1"/>
                          </a:solidFill>
                          <a:effectLst/>
                          <a:latin typeface="Arial"/>
                        </a:rPr>
                        <a:t>May-08</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n-US" sz="1600" b="1" i="0" u="none" strike="noStrike" dirty="0">
                          <a:solidFill>
                            <a:schemeClr val="tx1"/>
                          </a:solidFill>
                          <a:effectLst/>
                          <a:latin typeface="Arial"/>
                        </a:rPr>
                        <a:t>74.0</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extLst>
                  <a:ext uri="{0D108BD9-81ED-4DB2-BD59-A6C34878D82A}">
                    <a16:rowId xmlns:a16="http://schemas.microsoft.com/office/drawing/2014/main" val="10001"/>
                  </a:ext>
                </a:extLst>
              </a:tr>
              <a:tr h="283595">
                <a:tc>
                  <a:txBody>
                    <a:bodyPr/>
                    <a:lstStyle/>
                    <a:p>
                      <a:pPr algn="l" rtl="0" fontAlgn="ctr"/>
                      <a:r>
                        <a:rPr lang="en-US" sz="1600" b="0" i="0" u="none" strike="noStrike" dirty="0">
                          <a:solidFill>
                            <a:schemeClr val="tx1"/>
                          </a:solidFill>
                          <a:effectLst/>
                          <a:latin typeface="Arial"/>
                        </a:rPr>
                        <a:t>Clean Energy</a:t>
                      </a:r>
                    </a:p>
                  </a:txBody>
                  <a:tcPr marL="249236"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fontAlgn="ctr"/>
                      <a:r>
                        <a:rPr lang="en-US" sz="1600" b="0" i="0" u="none" strike="noStrike" dirty="0">
                          <a:solidFill>
                            <a:schemeClr val="tx1"/>
                          </a:solidFill>
                          <a:effectLst/>
                          <a:latin typeface="Arial"/>
                        </a:rPr>
                        <a:t> </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en-US" sz="1600" b="0" i="0" u="none" strike="noStrike" dirty="0">
                          <a:solidFill>
                            <a:schemeClr val="tx1"/>
                          </a:solidFill>
                          <a:effectLst/>
                          <a:latin typeface="Arial"/>
                        </a:rPr>
                        <a:t>39.0</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02"/>
                  </a:ext>
                </a:extLst>
              </a:tr>
              <a:tr h="283595">
                <a:tc>
                  <a:txBody>
                    <a:bodyPr/>
                    <a:lstStyle/>
                    <a:p>
                      <a:pPr algn="l" rtl="0" fontAlgn="ctr"/>
                      <a:r>
                        <a:rPr lang="en-US" sz="1600" b="0" i="0" u="none" strike="noStrike" dirty="0">
                          <a:solidFill>
                            <a:schemeClr val="tx1"/>
                          </a:solidFill>
                          <a:effectLst/>
                          <a:latin typeface="Arial"/>
                        </a:rPr>
                        <a:t>REDD and Land Use</a:t>
                      </a:r>
                    </a:p>
                  </a:txBody>
                  <a:tcPr marL="249236"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fontAlgn="ctr"/>
                      <a:r>
                        <a:rPr lang="en-US" sz="1600" b="0" i="0" u="none" strike="noStrike" dirty="0">
                          <a:solidFill>
                            <a:schemeClr val="tx1"/>
                          </a:solidFill>
                          <a:effectLst/>
                          <a:latin typeface="Arial"/>
                        </a:rPr>
                        <a:t> </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n-US" sz="1600" b="0" i="0" u="none" strike="noStrike" dirty="0">
                          <a:solidFill>
                            <a:schemeClr val="tx1"/>
                          </a:solidFill>
                          <a:effectLst/>
                          <a:latin typeface="Arial"/>
                        </a:rPr>
                        <a:t>7.8</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extLst>
                  <a:ext uri="{0D108BD9-81ED-4DB2-BD59-A6C34878D82A}">
                    <a16:rowId xmlns:a16="http://schemas.microsoft.com/office/drawing/2014/main" val="10003"/>
                  </a:ext>
                </a:extLst>
              </a:tr>
              <a:tr h="303234">
                <a:tc>
                  <a:txBody>
                    <a:bodyPr/>
                    <a:lstStyle/>
                    <a:p>
                      <a:pPr algn="l" rtl="0" fontAlgn="ctr"/>
                      <a:r>
                        <a:rPr lang="en-US" sz="1600" b="0" i="0" u="none" strike="noStrike" dirty="0">
                          <a:solidFill>
                            <a:schemeClr val="tx1"/>
                          </a:solidFill>
                          <a:effectLst/>
                          <a:latin typeface="Arial"/>
                        </a:rPr>
                        <a:t>Adaptation</a:t>
                      </a:r>
                    </a:p>
                  </a:txBody>
                  <a:tcPr marL="249236"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fontAlgn="ctr"/>
                      <a:endParaRPr lang="en-US" sz="1600" b="0" i="0" u="none" strike="noStrike" dirty="0">
                        <a:solidFill>
                          <a:schemeClr val="tx1"/>
                        </a:solidFill>
                        <a:effectLst/>
                        <a:latin typeface="Arial"/>
                      </a:endParaRP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en-US" sz="1600" b="0" i="0" u="none" strike="noStrike" dirty="0">
                          <a:solidFill>
                            <a:schemeClr val="tx1"/>
                          </a:solidFill>
                          <a:effectLst/>
                          <a:latin typeface="Arial"/>
                        </a:rPr>
                        <a:t>27.0</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04"/>
                  </a:ext>
                </a:extLst>
              </a:tr>
              <a:tr h="283595">
                <a:tc>
                  <a:txBody>
                    <a:bodyPr/>
                    <a:lstStyle/>
                    <a:p>
                      <a:pPr algn="l" rtl="0" fontAlgn="ctr"/>
                      <a:r>
                        <a:rPr lang="en-US" sz="1600" b="0" i="0" u="none" strike="noStrike" dirty="0">
                          <a:solidFill>
                            <a:schemeClr val="tx1"/>
                          </a:solidFill>
                          <a:effectLst/>
                          <a:latin typeface="Arial"/>
                        </a:rPr>
                        <a:t>Climate finance readiness</a:t>
                      </a:r>
                    </a:p>
                  </a:txBody>
                  <a:tcPr marL="249236"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fontAlgn="ctr"/>
                      <a:r>
                        <a:rPr lang="en-US" sz="1600" b="0" i="0" u="none" strike="noStrike" dirty="0">
                          <a:solidFill>
                            <a:schemeClr val="tx1"/>
                          </a:solidFill>
                          <a:effectLst/>
                          <a:latin typeface="Arial"/>
                        </a:rPr>
                        <a:t> </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n-US" sz="1600" b="0" i="0" u="none" strike="noStrike" dirty="0">
                          <a:solidFill>
                            <a:schemeClr val="tx1"/>
                          </a:solidFill>
                          <a:effectLst/>
                          <a:latin typeface="Arial"/>
                        </a:rPr>
                        <a:t>0.3</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extLst>
                  <a:ext uri="{0D108BD9-81ED-4DB2-BD59-A6C34878D82A}">
                    <a16:rowId xmlns:a16="http://schemas.microsoft.com/office/drawing/2014/main" val="10005"/>
                  </a:ext>
                </a:extLst>
              </a:tr>
              <a:tr h="283595">
                <a:tc>
                  <a:txBody>
                    <a:bodyPr/>
                    <a:lstStyle/>
                    <a:p>
                      <a:pPr algn="l" rtl="0" fontAlgn="ctr"/>
                      <a:r>
                        <a:rPr lang="en-US" sz="1600" b="1" i="0" u="none" strike="noStrike" dirty="0">
                          <a:solidFill>
                            <a:schemeClr val="tx1"/>
                          </a:solidFill>
                          <a:effectLst/>
                          <a:latin typeface="Arial"/>
                        </a:rPr>
                        <a:t>Clean Energy Financing Partnership Facility</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fontAlgn="ctr"/>
                      <a:r>
                        <a:rPr lang="en-US" sz="1600" b="0" i="0" u="none" strike="noStrike" dirty="0">
                          <a:solidFill>
                            <a:schemeClr val="tx1"/>
                          </a:solidFill>
                          <a:effectLst/>
                          <a:latin typeface="Arial"/>
                        </a:rPr>
                        <a:t> </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en-US" sz="1600" b="1" i="0" u="none" strike="noStrike" dirty="0">
                          <a:solidFill>
                            <a:schemeClr val="tx1"/>
                          </a:solidFill>
                          <a:effectLst/>
                          <a:latin typeface="Arial"/>
                        </a:rPr>
                        <a:t>304.5</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06"/>
                  </a:ext>
                </a:extLst>
              </a:tr>
              <a:tr h="283595">
                <a:tc>
                  <a:txBody>
                    <a:bodyPr/>
                    <a:lstStyle/>
                    <a:p>
                      <a:pPr algn="l" rtl="0" fontAlgn="ctr"/>
                      <a:r>
                        <a:rPr lang="en-US" sz="1600" b="0" i="0" u="none" strike="noStrike" dirty="0">
                          <a:solidFill>
                            <a:schemeClr val="tx1"/>
                          </a:solidFill>
                          <a:effectLst/>
                          <a:latin typeface="Arial"/>
                        </a:rPr>
                        <a:t>Clean Energy Fund (multi-donor)</a:t>
                      </a:r>
                    </a:p>
                  </a:txBody>
                  <a:tcPr marL="249236"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n-US" sz="1600" b="0" i="0" u="none" strike="noStrike" dirty="0">
                          <a:solidFill>
                            <a:schemeClr val="tx1"/>
                          </a:solidFill>
                          <a:effectLst/>
                          <a:latin typeface="Arial"/>
                        </a:rPr>
                        <a:t>Apr-07</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n-US" sz="1600" b="0" i="0" u="none" strike="noStrike" dirty="0">
                          <a:solidFill>
                            <a:schemeClr val="tx1"/>
                          </a:solidFill>
                          <a:effectLst/>
                          <a:latin typeface="Arial"/>
                        </a:rPr>
                        <a:t>101.2</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extLst>
                  <a:ext uri="{0D108BD9-81ED-4DB2-BD59-A6C34878D82A}">
                    <a16:rowId xmlns:a16="http://schemas.microsoft.com/office/drawing/2014/main" val="10007"/>
                  </a:ext>
                </a:extLst>
              </a:tr>
              <a:tr h="283595">
                <a:tc>
                  <a:txBody>
                    <a:bodyPr/>
                    <a:lstStyle/>
                    <a:p>
                      <a:pPr algn="l" rtl="0" fontAlgn="ctr"/>
                      <a:r>
                        <a:rPr lang="en-US" sz="1600" b="0" i="0" u="none" strike="noStrike" dirty="0">
                          <a:solidFill>
                            <a:schemeClr val="tx1"/>
                          </a:solidFill>
                          <a:effectLst/>
                          <a:latin typeface="Arial"/>
                        </a:rPr>
                        <a:t>Asian Clean Energy Fund  (Japan)</a:t>
                      </a:r>
                    </a:p>
                  </a:txBody>
                  <a:tcPr marL="249236"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en-US" sz="1600" b="0" i="0" u="none" strike="noStrike" dirty="0">
                          <a:solidFill>
                            <a:schemeClr val="tx1"/>
                          </a:solidFill>
                          <a:effectLst/>
                          <a:latin typeface="Arial"/>
                        </a:rPr>
                        <a:t>Jan-08</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en-US" sz="1600" b="0" i="0" u="none" strike="noStrike" dirty="0">
                          <a:solidFill>
                            <a:schemeClr val="tx1"/>
                          </a:solidFill>
                          <a:effectLst/>
                          <a:latin typeface="Arial"/>
                        </a:rPr>
                        <a:t>  57.1</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08"/>
                  </a:ext>
                </a:extLst>
              </a:tr>
              <a:tr h="283595">
                <a:tc>
                  <a:txBody>
                    <a:bodyPr/>
                    <a:lstStyle/>
                    <a:p>
                      <a:pPr algn="l" rtl="0" fontAlgn="ctr"/>
                      <a:r>
                        <a:rPr lang="en-US" sz="1600" b="0" i="0" u="none" strike="noStrike" dirty="0">
                          <a:solidFill>
                            <a:schemeClr val="tx1"/>
                          </a:solidFill>
                          <a:effectLst/>
                          <a:latin typeface="Arial"/>
                        </a:rPr>
                        <a:t>Carbon Capture &amp; Storage Fund  (Australia) Global CCS Institute &amp; UK) </a:t>
                      </a:r>
                    </a:p>
                  </a:txBody>
                  <a:tcPr marL="249236"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n-US" sz="1600" b="0" i="0" u="none" strike="noStrike" dirty="0">
                          <a:solidFill>
                            <a:schemeClr val="tx1"/>
                          </a:solidFill>
                          <a:effectLst/>
                          <a:latin typeface="Arial"/>
                        </a:rPr>
                        <a:t>Jul-09</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n-US" sz="1600" b="0" i="0" u="none" strike="noStrike" dirty="0">
                          <a:solidFill>
                            <a:schemeClr val="tx1"/>
                          </a:solidFill>
                          <a:effectLst/>
                          <a:latin typeface="Arial"/>
                        </a:rPr>
                        <a:t>64.7</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extLst>
                  <a:ext uri="{0D108BD9-81ED-4DB2-BD59-A6C34878D82A}">
                    <a16:rowId xmlns:a16="http://schemas.microsoft.com/office/drawing/2014/main" val="10009"/>
                  </a:ext>
                </a:extLst>
              </a:tr>
              <a:tr h="283595">
                <a:tc>
                  <a:txBody>
                    <a:bodyPr/>
                    <a:lstStyle/>
                    <a:p>
                      <a:pPr algn="l" rtl="0" fontAlgn="ctr"/>
                      <a:r>
                        <a:rPr lang="en-US" sz="1600" b="0" i="0" u="none" strike="noStrike" dirty="0">
                          <a:solidFill>
                            <a:schemeClr val="tx1"/>
                          </a:solidFill>
                          <a:effectLst/>
                          <a:latin typeface="Arial"/>
                        </a:rPr>
                        <a:t>Canadian Climate Fund for the Private Sector in Asia</a:t>
                      </a:r>
                    </a:p>
                  </a:txBody>
                  <a:tcPr marL="249236"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en-US" sz="1600" b="0" i="0" u="none" strike="noStrike" dirty="0">
                          <a:solidFill>
                            <a:schemeClr val="tx1"/>
                          </a:solidFill>
                          <a:effectLst/>
                          <a:latin typeface="Arial"/>
                        </a:rPr>
                        <a:t>Apr-13</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en-US" sz="1600" b="0" i="0" u="none" strike="noStrike" dirty="0">
                          <a:solidFill>
                            <a:schemeClr val="tx1"/>
                          </a:solidFill>
                          <a:effectLst/>
                          <a:latin typeface="Arial"/>
                        </a:rPr>
                        <a:t>  81.5</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10"/>
                  </a:ext>
                </a:extLst>
              </a:tr>
              <a:tr h="2835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Arial"/>
                        </a:rPr>
                        <a:t>Canadian Climate Fund for the Private Sector in Asia II</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n-US" sz="1600" b="1" i="0" u="none" strike="noStrike" dirty="0">
                          <a:solidFill>
                            <a:schemeClr val="tx1"/>
                          </a:solidFill>
                          <a:effectLst/>
                          <a:latin typeface="Arial"/>
                        </a:rPr>
                        <a:t>Apr-17</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n-US" sz="1600" b="1" i="0" u="none" strike="noStrike" dirty="0">
                          <a:solidFill>
                            <a:schemeClr val="tx1"/>
                          </a:solidFill>
                          <a:effectLst/>
                          <a:latin typeface="Arial"/>
                        </a:rPr>
                        <a:t>150.0</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extLst>
                  <a:ext uri="{0D108BD9-81ED-4DB2-BD59-A6C34878D82A}">
                    <a16:rowId xmlns:a16="http://schemas.microsoft.com/office/drawing/2014/main" val="996164592"/>
                  </a:ext>
                </a:extLst>
              </a:tr>
              <a:tr h="283595">
                <a:tc>
                  <a:txBody>
                    <a:bodyPr/>
                    <a:lstStyle/>
                    <a:p>
                      <a:pPr algn="l" rtl="0" fontAlgn="ctr"/>
                      <a:r>
                        <a:rPr lang="en-US" sz="1600" b="1" i="0" u="none" strike="noStrike" dirty="0">
                          <a:solidFill>
                            <a:schemeClr val="tx1"/>
                          </a:solidFill>
                          <a:effectLst/>
                          <a:latin typeface="Arial"/>
                        </a:rPr>
                        <a:t>Urban Climate Change Resilience Trust Fund</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n-US" sz="1600" b="1" i="0" u="none" strike="noStrike" dirty="0">
                          <a:solidFill>
                            <a:schemeClr val="tx1"/>
                          </a:solidFill>
                          <a:effectLst/>
                          <a:latin typeface="Arial"/>
                        </a:rPr>
                        <a:t>Nov-13</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n-US" sz="1600" b="1" i="0" u="none" strike="noStrike" dirty="0">
                          <a:solidFill>
                            <a:schemeClr val="tx1"/>
                          </a:solidFill>
                          <a:effectLst/>
                          <a:latin typeface="Arial"/>
                        </a:rPr>
                        <a:t>149.4</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extLst>
                  <a:ext uri="{0D108BD9-81ED-4DB2-BD59-A6C34878D82A}">
                    <a16:rowId xmlns:a16="http://schemas.microsoft.com/office/drawing/2014/main" val="10011"/>
                  </a:ext>
                </a:extLst>
              </a:tr>
              <a:tr h="333296">
                <a:tc>
                  <a:txBody>
                    <a:bodyPr/>
                    <a:lstStyle/>
                    <a:p>
                      <a:pPr algn="l" rtl="0" fontAlgn="ctr"/>
                      <a:r>
                        <a:rPr lang="en-US" sz="1600" b="1" i="0" u="none" strike="noStrike" dirty="0">
                          <a:solidFill>
                            <a:schemeClr val="tx1"/>
                          </a:solidFill>
                          <a:effectLst/>
                          <a:latin typeface="Arial"/>
                        </a:rPr>
                        <a:t>Asia Pacific Disaster Response Fund (ADB, from Asian Tsunami Fund)</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en-US" sz="1600" b="0" i="0" u="none" strike="noStrike" dirty="0">
                          <a:solidFill>
                            <a:schemeClr val="tx1"/>
                          </a:solidFill>
                          <a:effectLst/>
                          <a:latin typeface="Arial"/>
                        </a:rPr>
                        <a:t>2009</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en-US" sz="1600" b="1" i="0" u="none" strike="noStrike" dirty="0">
                          <a:solidFill>
                            <a:schemeClr val="tx1"/>
                          </a:solidFill>
                          <a:effectLst/>
                          <a:latin typeface="Arial"/>
                        </a:rPr>
                        <a:t>80.0</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12"/>
                  </a:ext>
                </a:extLst>
              </a:tr>
              <a:tr h="283595">
                <a:tc>
                  <a:txBody>
                    <a:bodyPr/>
                    <a:lstStyle/>
                    <a:p>
                      <a:pPr algn="l" rtl="0" fontAlgn="ctr"/>
                      <a:r>
                        <a:rPr lang="en-US" sz="1600" b="1" i="0" u="none" strike="noStrike" dirty="0">
                          <a:solidFill>
                            <a:schemeClr val="tx1"/>
                          </a:solidFill>
                          <a:effectLst/>
                          <a:latin typeface="Arial"/>
                        </a:rPr>
                        <a:t>Japan Fund for the Joint Crediting Mechanism</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40000"/>
                        <a:lumOff val="60000"/>
                      </a:schemeClr>
                    </a:solidFill>
                  </a:tcPr>
                </a:tc>
                <a:tc>
                  <a:txBody>
                    <a:bodyPr/>
                    <a:lstStyle/>
                    <a:p>
                      <a:pPr algn="ctr" rtl="0" fontAlgn="ctr"/>
                      <a:r>
                        <a:rPr lang="en-US" sz="1600" b="0" i="0" u="none" strike="noStrike" dirty="0">
                          <a:solidFill>
                            <a:schemeClr val="tx1"/>
                          </a:solidFill>
                          <a:effectLst/>
                          <a:latin typeface="Arial"/>
                        </a:rPr>
                        <a:t>2014</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40000"/>
                        <a:lumOff val="60000"/>
                      </a:schemeClr>
                    </a:solidFill>
                  </a:tcPr>
                </a:tc>
                <a:tc>
                  <a:txBody>
                    <a:bodyPr/>
                    <a:lstStyle/>
                    <a:p>
                      <a:pPr algn="ctr" rtl="0" fontAlgn="ctr"/>
                      <a:r>
                        <a:rPr lang="en-US" sz="1600" b="1" i="0" u="none" strike="noStrike" dirty="0">
                          <a:solidFill>
                            <a:schemeClr val="tx1"/>
                          </a:solidFill>
                          <a:effectLst/>
                          <a:latin typeface="Arial"/>
                        </a:rPr>
                        <a:t>60.7</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3"/>
                  </a:ext>
                </a:extLst>
              </a:tr>
              <a:tr h="283595">
                <a:tc>
                  <a:txBody>
                    <a:bodyPr/>
                    <a:lstStyle/>
                    <a:p>
                      <a:pPr algn="l" rtl="0" fontAlgn="ctr"/>
                      <a:r>
                        <a:rPr lang="en-US" sz="1600" b="1" i="0" u="none" strike="noStrike" dirty="0">
                          <a:solidFill>
                            <a:schemeClr val="tx1"/>
                          </a:solidFill>
                          <a:effectLst/>
                          <a:latin typeface="Arial"/>
                        </a:rPr>
                        <a:t>Integrated Disaster Risk Management Fund (Canada)</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en-US" sz="1600" b="0" i="0" u="none" strike="noStrike" dirty="0">
                          <a:solidFill>
                            <a:schemeClr val="tx1"/>
                          </a:solidFill>
                          <a:effectLst/>
                          <a:latin typeface="Arial"/>
                        </a:rPr>
                        <a:t>Feb-13</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en-US" sz="1600" b="1" i="0" u="none" strike="noStrike" dirty="0">
                          <a:solidFill>
                            <a:schemeClr val="tx1"/>
                          </a:solidFill>
                          <a:effectLst/>
                          <a:latin typeface="Arial"/>
                        </a:rPr>
                        <a:t>  8.5</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14"/>
                  </a:ext>
                </a:extLst>
              </a:tr>
              <a:tr h="283595">
                <a:tc>
                  <a:txBody>
                    <a:bodyPr/>
                    <a:lstStyle/>
                    <a:p>
                      <a:pPr algn="l" rtl="0" fontAlgn="ctr"/>
                      <a:r>
                        <a:rPr lang="en-US" sz="1600" b="1" i="0" u="none" strike="noStrike" dirty="0">
                          <a:solidFill>
                            <a:schemeClr val="tx1"/>
                          </a:solidFill>
                          <a:effectLst/>
                          <a:latin typeface="Arial"/>
                        </a:rPr>
                        <a:t>Carbon  Finance (multi-donor)</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fontAlgn="ctr"/>
                      <a:r>
                        <a:rPr lang="en-US" sz="1600" b="0" i="0" u="none" strike="noStrike" dirty="0">
                          <a:solidFill>
                            <a:schemeClr val="tx1"/>
                          </a:solidFill>
                          <a:effectLst/>
                          <a:latin typeface="Arial"/>
                        </a:rPr>
                        <a:t> </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fontAlgn="ctr"/>
                      <a:r>
                        <a:rPr lang="en-US" sz="1600" b="0" i="0" u="none" strike="noStrike" dirty="0">
                          <a:solidFill>
                            <a:schemeClr val="tx1"/>
                          </a:solidFill>
                          <a:effectLst/>
                          <a:latin typeface="Arial"/>
                        </a:rPr>
                        <a:t> </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extLst>
                  <a:ext uri="{0D108BD9-81ED-4DB2-BD59-A6C34878D82A}">
                    <a16:rowId xmlns:a16="http://schemas.microsoft.com/office/drawing/2014/main" val="10015"/>
                  </a:ext>
                </a:extLst>
              </a:tr>
              <a:tr h="283595">
                <a:tc>
                  <a:txBody>
                    <a:bodyPr/>
                    <a:lstStyle/>
                    <a:p>
                      <a:pPr algn="l" rtl="0" fontAlgn="ctr"/>
                      <a:r>
                        <a:rPr lang="en-US" sz="1600" b="1" i="0" u="none" strike="noStrike" dirty="0">
                          <a:solidFill>
                            <a:schemeClr val="tx1"/>
                          </a:solidFill>
                          <a:effectLst/>
                          <a:latin typeface="Arial"/>
                        </a:rPr>
                        <a:t>          Asia-Pacific Carbon Fund  (up to 2012)</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en-US" sz="1600" b="0" i="0" u="none" strike="noStrike" dirty="0">
                          <a:solidFill>
                            <a:schemeClr val="tx1"/>
                          </a:solidFill>
                          <a:effectLst/>
                          <a:latin typeface="Arial"/>
                        </a:rPr>
                        <a:t>Nov-06</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en-US" sz="1600" b="1" i="0" u="none" strike="noStrike" dirty="0">
                          <a:solidFill>
                            <a:schemeClr val="tx1"/>
                          </a:solidFill>
                          <a:effectLst/>
                          <a:latin typeface="Arial"/>
                        </a:rPr>
                        <a:t>151.8</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16"/>
                  </a:ext>
                </a:extLst>
              </a:tr>
              <a:tr h="283595">
                <a:tc>
                  <a:txBody>
                    <a:bodyPr/>
                    <a:lstStyle/>
                    <a:p>
                      <a:pPr algn="l" rtl="0" fontAlgn="ctr"/>
                      <a:r>
                        <a:rPr lang="en-US" sz="1600" b="1" i="0" u="none" strike="noStrike" dirty="0">
                          <a:solidFill>
                            <a:schemeClr val="tx1"/>
                          </a:solidFill>
                          <a:effectLst/>
                          <a:latin typeface="Arial"/>
                        </a:rPr>
                        <a:t>          Future Carbon Fund (post-2012)</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n-US" sz="1600" b="0" i="0" u="none" strike="noStrike" dirty="0">
                          <a:solidFill>
                            <a:schemeClr val="tx1"/>
                          </a:solidFill>
                          <a:effectLst/>
                          <a:latin typeface="Arial"/>
                        </a:rPr>
                        <a:t>Jul-08</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n-US" sz="1600" b="1" i="0" u="none" strike="noStrike" dirty="0">
                          <a:solidFill>
                            <a:schemeClr val="tx1"/>
                          </a:solidFill>
                          <a:effectLst/>
                          <a:latin typeface="Arial"/>
                        </a:rPr>
                        <a:t>115.0</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extLst>
                  <a:ext uri="{0D108BD9-81ED-4DB2-BD59-A6C34878D82A}">
                    <a16:rowId xmlns:a16="http://schemas.microsoft.com/office/drawing/2014/main" val="10017"/>
                  </a:ext>
                </a:extLst>
              </a:tr>
              <a:tr h="283595">
                <a:tc>
                  <a:txBody>
                    <a:bodyPr/>
                    <a:lstStyle/>
                    <a:p>
                      <a:pPr algn="l" rtl="0" fontAlgn="ctr"/>
                      <a:r>
                        <a:rPr lang="en-US" sz="1600" b="1" i="0" u="none" strike="noStrike" dirty="0">
                          <a:solidFill>
                            <a:schemeClr val="tx1"/>
                          </a:solidFill>
                          <a:effectLst/>
                          <a:latin typeface="Arial"/>
                        </a:rPr>
                        <a:t>Asia Pacific Climate Finance Fund</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n-US" sz="1600" b="1" i="0" u="none" strike="noStrike" dirty="0">
                          <a:solidFill>
                            <a:schemeClr val="tx1"/>
                          </a:solidFill>
                          <a:effectLst/>
                          <a:latin typeface="Arial"/>
                        </a:rPr>
                        <a:t>Apr-17</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Arial"/>
                        </a:rPr>
                        <a:t>  33.6</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extLst>
                  <a:ext uri="{0D108BD9-81ED-4DB2-BD59-A6C34878D82A}">
                    <a16:rowId xmlns:a16="http://schemas.microsoft.com/office/drawing/2014/main" val="524137955"/>
                  </a:ext>
                </a:extLst>
              </a:tr>
              <a:tr h="283595">
                <a:tc>
                  <a:txBody>
                    <a:bodyPr/>
                    <a:lstStyle/>
                    <a:p>
                      <a:pPr algn="l" rtl="0" fontAlgn="ctr"/>
                      <a:r>
                        <a:rPr lang="en-US" sz="1600" b="1" i="0" u="none" strike="noStrike" dirty="0">
                          <a:solidFill>
                            <a:schemeClr val="tx1"/>
                          </a:solidFill>
                          <a:effectLst/>
                          <a:latin typeface="Arial"/>
                        </a:rPr>
                        <a:t>Total</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rtl="0" fontAlgn="ctr"/>
                      <a:endParaRPr lang="en-US" sz="1600" b="0" i="0" u="none" strike="noStrike">
                        <a:solidFill>
                          <a:schemeClr val="tx1"/>
                        </a:solidFill>
                        <a:effectLst/>
                        <a:latin typeface="Arial"/>
                      </a:endParaRP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n-US" sz="1600" b="1" i="0" u="none" strike="noStrike" dirty="0">
                          <a:solidFill>
                            <a:schemeClr val="tx1"/>
                          </a:solidFill>
                          <a:effectLst/>
                          <a:latin typeface="Arial"/>
                        </a:rPr>
                        <a:t>1,127.5</a:t>
                      </a:r>
                    </a:p>
                  </a:txBody>
                  <a:tcPr marL="5192" marR="5192" marT="5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410467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7AA14459-DB6E-45D6-8502-F31F383AB9ED}"/>
              </a:ext>
            </a:extLst>
          </p:cNvPr>
          <p:cNvSpPr/>
          <p:nvPr/>
        </p:nvSpPr>
        <p:spPr>
          <a:xfrm>
            <a:off x="785406" y="816850"/>
            <a:ext cx="7467194" cy="5557058"/>
          </a:xfrm>
          <a:prstGeom prst="rect">
            <a:avLst/>
          </a:prstGeom>
          <a:solidFill>
            <a:schemeClr val="bg1"/>
          </a:solidFill>
          <a:ln w="3175">
            <a:solidFill>
              <a:schemeClr val="tx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a:solidFill>
                <a:schemeClr val="tx1"/>
              </a:solidFill>
              <a:cs typeface="Arial" panose="020B0604020202020204" pitchFamily="34" charset="0"/>
            </a:endParaRPr>
          </a:p>
        </p:txBody>
      </p:sp>
      <p:sp>
        <p:nvSpPr>
          <p:cNvPr id="3" name="Title 1" descr="Text Box: Title">
            <a:extLst>
              <a:ext uri="{FF2B5EF4-FFF2-40B4-BE49-F238E27FC236}">
                <a16:creationId xmlns:a16="http://schemas.microsoft.com/office/drawing/2014/main" id="{1C1AEEAD-E609-4F87-90E2-5B7FA20A7018}"/>
              </a:ext>
            </a:extLst>
          </p:cNvPr>
          <p:cNvSpPr txBox="1">
            <a:spLocks/>
          </p:cNvSpPr>
          <p:nvPr/>
        </p:nvSpPr>
        <p:spPr>
          <a:xfrm>
            <a:off x="424070" y="108177"/>
            <a:ext cx="10243930" cy="805475"/>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defTabSz="728663">
              <a:lnSpc>
                <a:spcPct val="95000"/>
              </a:lnSpc>
            </a:pPr>
            <a:r>
              <a:rPr lang="en-US" sz="3000" b="1" dirty="0">
                <a:solidFill>
                  <a:srgbClr val="0E2D5A"/>
                </a:solidFill>
                <a:latin typeface="Calibri" pitchFamily="34" charset="0"/>
                <a:cs typeface="Calibri" pitchFamily="34" charset="0"/>
              </a:rPr>
              <a:t>Example of Multi-product, Multi-country Assistance Project</a:t>
            </a:r>
          </a:p>
        </p:txBody>
      </p:sp>
      <p:sp>
        <p:nvSpPr>
          <p:cNvPr id="5" name="Rectangle 4">
            <a:extLst>
              <a:ext uri="{FF2B5EF4-FFF2-40B4-BE49-F238E27FC236}">
                <a16:creationId xmlns:a16="http://schemas.microsoft.com/office/drawing/2014/main" id="{6273B53E-8FC5-4454-A6F1-86097EE28969}"/>
              </a:ext>
            </a:extLst>
          </p:cNvPr>
          <p:cNvSpPr/>
          <p:nvPr/>
        </p:nvSpPr>
        <p:spPr>
          <a:xfrm>
            <a:off x="6387943" y="1395812"/>
            <a:ext cx="1281953" cy="941295"/>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a:solidFill>
                <a:schemeClr val="tx1"/>
              </a:solidFill>
              <a:cs typeface="Arial" panose="020B0604020202020204" pitchFamily="34" charset="0"/>
            </a:endParaRPr>
          </a:p>
        </p:txBody>
      </p:sp>
      <p:sp>
        <p:nvSpPr>
          <p:cNvPr id="6" name="Rectangle 5">
            <a:extLst>
              <a:ext uri="{FF2B5EF4-FFF2-40B4-BE49-F238E27FC236}">
                <a16:creationId xmlns:a16="http://schemas.microsoft.com/office/drawing/2014/main" id="{52B9E11A-B113-4C71-9E60-1CDF6789A3AF}"/>
              </a:ext>
            </a:extLst>
          </p:cNvPr>
          <p:cNvSpPr/>
          <p:nvPr/>
        </p:nvSpPr>
        <p:spPr>
          <a:xfrm>
            <a:off x="1520108" y="1395812"/>
            <a:ext cx="1281953" cy="941295"/>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a:solidFill>
                <a:schemeClr val="tx1"/>
              </a:solidFill>
              <a:cs typeface="Arial" panose="020B0604020202020204" pitchFamily="34" charset="0"/>
            </a:endParaRPr>
          </a:p>
        </p:txBody>
      </p:sp>
      <p:sp>
        <p:nvSpPr>
          <p:cNvPr id="9" name="Rectangle 8">
            <a:extLst>
              <a:ext uri="{FF2B5EF4-FFF2-40B4-BE49-F238E27FC236}">
                <a16:creationId xmlns:a16="http://schemas.microsoft.com/office/drawing/2014/main" id="{93844290-922D-4170-90FA-B4A254626495}"/>
              </a:ext>
            </a:extLst>
          </p:cNvPr>
          <p:cNvSpPr/>
          <p:nvPr/>
        </p:nvSpPr>
        <p:spPr>
          <a:xfrm>
            <a:off x="2086909" y="4488636"/>
            <a:ext cx="1281953" cy="941295"/>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a:solidFill>
                <a:schemeClr val="tx1"/>
              </a:solidFill>
              <a:cs typeface="Arial" panose="020B0604020202020204" pitchFamily="34" charset="0"/>
            </a:endParaRPr>
          </a:p>
        </p:txBody>
      </p:sp>
      <p:sp>
        <p:nvSpPr>
          <p:cNvPr id="10" name="Rectangle 9">
            <a:extLst>
              <a:ext uri="{FF2B5EF4-FFF2-40B4-BE49-F238E27FC236}">
                <a16:creationId xmlns:a16="http://schemas.microsoft.com/office/drawing/2014/main" id="{D940397A-CB9A-4C3B-B1D5-0C5E5222BC4C}"/>
              </a:ext>
            </a:extLst>
          </p:cNvPr>
          <p:cNvSpPr/>
          <p:nvPr/>
        </p:nvSpPr>
        <p:spPr>
          <a:xfrm>
            <a:off x="3778467" y="4488636"/>
            <a:ext cx="1281953" cy="941295"/>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a:solidFill>
                <a:schemeClr val="tx1"/>
              </a:solidFill>
              <a:cs typeface="Arial" panose="020B0604020202020204" pitchFamily="34" charset="0"/>
            </a:endParaRPr>
          </a:p>
        </p:txBody>
      </p:sp>
      <p:sp>
        <p:nvSpPr>
          <p:cNvPr id="11" name="Rectangle 10">
            <a:extLst>
              <a:ext uri="{FF2B5EF4-FFF2-40B4-BE49-F238E27FC236}">
                <a16:creationId xmlns:a16="http://schemas.microsoft.com/office/drawing/2014/main" id="{E16D91C1-368E-48F6-8DB3-2092B7F365A5}"/>
              </a:ext>
            </a:extLst>
          </p:cNvPr>
          <p:cNvSpPr/>
          <p:nvPr/>
        </p:nvSpPr>
        <p:spPr>
          <a:xfrm>
            <a:off x="5582039" y="4488636"/>
            <a:ext cx="1281953" cy="941295"/>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a:solidFill>
                <a:schemeClr val="tx1"/>
              </a:solidFill>
              <a:cs typeface="Arial" panose="020B0604020202020204" pitchFamily="34" charset="0"/>
            </a:endParaRPr>
          </a:p>
        </p:txBody>
      </p:sp>
      <p:sp>
        <p:nvSpPr>
          <p:cNvPr id="18" name="TextBox 17">
            <a:extLst>
              <a:ext uri="{FF2B5EF4-FFF2-40B4-BE49-F238E27FC236}">
                <a16:creationId xmlns:a16="http://schemas.microsoft.com/office/drawing/2014/main" id="{E25EEF63-B437-4CE5-99A4-7DB014114595}"/>
              </a:ext>
            </a:extLst>
          </p:cNvPr>
          <p:cNvSpPr txBox="1"/>
          <p:nvPr/>
        </p:nvSpPr>
        <p:spPr>
          <a:xfrm>
            <a:off x="2152782" y="4452574"/>
            <a:ext cx="1270748" cy="1015663"/>
          </a:xfrm>
          <a:prstGeom prst="rect">
            <a:avLst/>
          </a:prstGeom>
          <a:noFill/>
        </p:spPr>
        <p:txBody>
          <a:bodyPr wrap="square" rtlCol="0">
            <a:spAutoFit/>
          </a:bodyPr>
          <a:lstStyle/>
          <a:p>
            <a:pPr algn="ctr"/>
            <a:r>
              <a:rPr lang="en-US" sz="1200" b="1" dirty="0">
                <a:solidFill>
                  <a:srgbClr val="002569"/>
                </a:solidFill>
              </a:rPr>
              <a:t>Cambodia:</a:t>
            </a:r>
          </a:p>
          <a:p>
            <a:pPr algn="ctr"/>
            <a:r>
              <a:rPr lang="en-US" sz="1200" b="1" dirty="0"/>
              <a:t>Rice</a:t>
            </a:r>
          </a:p>
          <a:p>
            <a:pPr algn="ctr"/>
            <a:r>
              <a:rPr lang="en-US" sz="1200" b="1" dirty="0"/>
              <a:t>Maize </a:t>
            </a:r>
          </a:p>
          <a:p>
            <a:pPr algn="ctr"/>
            <a:r>
              <a:rPr lang="en-US" sz="1200" b="1" dirty="0"/>
              <a:t>Cassava </a:t>
            </a:r>
          </a:p>
          <a:p>
            <a:pPr algn="ctr"/>
            <a:r>
              <a:rPr lang="en-US" sz="1200" b="1" dirty="0"/>
              <a:t>Mango </a:t>
            </a:r>
          </a:p>
        </p:txBody>
      </p:sp>
      <p:sp>
        <p:nvSpPr>
          <p:cNvPr id="19" name="TextBox 18">
            <a:extLst>
              <a:ext uri="{FF2B5EF4-FFF2-40B4-BE49-F238E27FC236}">
                <a16:creationId xmlns:a16="http://schemas.microsoft.com/office/drawing/2014/main" id="{6D6AE4D4-BC4C-4B75-9C42-8FE4CBD04DAE}"/>
              </a:ext>
            </a:extLst>
          </p:cNvPr>
          <p:cNvSpPr txBox="1"/>
          <p:nvPr/>
        </p:nvSpPr>
        <p:spPr>
          <a:xfrm>
            <a:off x="3815071" y="4466034"/>
            <a:ext cx="1270748" cy="646331"/>
          </a:xfrm>
          <a:prstGeom prst="rect">
            <a:avLst/>
          </a:prstGeom>
          <a:noFill/>
        </p:spPr>
        <p:txBody>
          <a:bodyPr wrap="square" rtlCol="0">
            <a:spAutoFit/>
          </a:bodyPr>
          <a:lstStyle/>
          <a:p>
            <a:pPr algn="ctr"/>
            <a:r>
              <a:rPr lang="en-US" sz="1200" b="1" dirty="0">
                <a:solidFill>
                  <a:srgbClr val="002569"/>
                </a:solidFill>
              </a:rPr>
              <a:t>Lao PDR:</a:t>
            </a:r>
          </a:p>
          <a:p>
            <a:pPr algn="ctr"/>
            <a:r>
              <a:rPr lang="en-US" sz="1200" b="1" dirty="0"/>
              <a:t>Rice</a:t>
            </a:r>
          </a:p>
          <a:p>
            <a:pPr algn="ctr"/>
            <a:r>
              <a:rPr lang="en-US" sz="1200" b="1" dirty="0"/>
              <a:t>Vegetables</a:t>
            </a:r>
          </a:p>
        </p:txBody>
      </p:sp>
      <p:sp>
        <p:nvSpPr>
          <p:cNvPr id="20" name="TextBox 19">
            <a:extLst>
              <a:ext uri="{FF2B5EF4-FFF2-40B4-BE49-F238E27FC236}">
                <a16:creationId xmlns:a16="http://schemas.microsoft.com/office/drawing/2014/main" id="{077366C4-8DF3-4F6F-ACF6-E038883E675F}"/>
              </a:ext>
            </a:extLst>
          </p:cNvPr>
          <p:cNvSpPr txBox="1"/>
          <p:nvPr/>
        </p:nvSpPr>
        <p:spPr>
          <a:xfrm>
            <a:off x="5553309" y="4469066"/>
            <a:ext cx="1270748" cy="1015663"/>
          </a:xfrm>
          <a:prstGeom prst="rect">
            <a:avLst/>
          </a:prstGeom>
          <a:noFill/>
        </p:spPr>
        <p:txBody>
          <a:bodyPr wrap="square" rtlCol="0">
            <a:spAutoFit/>
          </a:bodyPr>
          <a:lstStyle/>
          <a:p>
            <a:pPr algn="ctr"/>
            <a:r>
              <a:rPr lang="en-US" sz="1200" b="1" dirty="0">
                <a:solidFill>
                  <a:srgbClr val="002569"/>
                </a:solidFill>
              </a:rPr>
              <a:t>Myanmar:</a:t>
            </a:r>
          </a:p>
          <a:p>
            <a:pPr algn="ctr"/>
            <a:r>
              <a:rPr lang="en-US" sz="1200" b="1" dirty="0"/>
              <a:t>Rice</a:t>
            </a:r>
          </a:p>
          <a:p>
            <a:pPr algn="ctr"/>
            <a:r>
              <a:rPr lang="en-US" sz="1200" b="1" dirty="0"/>
              <a:t>Pulses</a:t>
            </a:r>
          </a:p>
          <a:p>
            <a:pPr algn="ctr"/>
            <a:r>
              <a:rPr lang="en-US" sz="1200" b="1" dirty="0"/>
              <a:t>Beans</a:t>
            </a:r>
          </a:p>
          <a:p>
            <a:pPr algn="ctr"/>
            <a:r>
              <a:rPr lang="en-US" sz="1200" b="1" dirty="0"/>
              <a:t>Oilseeds</a:t>
            </a:r>
          </a:p>
        </p:txBody>
      </p:sp>
      <p:pic>
        <p:nvPicPr>
          <p:cNvPr id="35" name="Picture 34">
            <a:extLst>
              <a:ext uri="{FF2B5EF4-FFF2-40B4-BE49-F238E27FC236}">
                <a16:creationId xmlns:a16="http://schemas.microsoft.com/office/drawing/2014/main" id="{61EA9620-C31F-4954-A769-43E83493DFD6}"/>
              </a:ext>
            </a:extLst>
          </p:cNvPr>
          <p:cNvPicPr>
            <a:picLocks noChangeAspect="1"/>
          </p:cNvPicPr>
          <p:nvPr/>
        </p:nvPicPr>
        <p:blipFill>
          <a:blip r:embed="rId3"/>
          <a:stretch>
            <a:fillRect/>
          </a:stretch>
        </p:blipFill>
        <p:spPr>
          <a:xfrm>
            <a:off x="1870291" y="1582951"/>
            <a:ext cx="592790" cy="592790"/>
          </a:xfrm>
          <a:prstGeom prst="rect">
            <a:avLst/>
          </a:prstGeom>
        </p:spPr>
      </p:pic>
      <p:cxnSp>
        <p:nvCxnSpPr>
          <p:cNvPr id="37" name="Straight Arrow Connector 36">
            <a:extLst>
              <a:ext uri="{FF2B5EF4-FFF2-40B4-BE49-F238E27FC236}">
                <a16:creationId xmlns:a16="http://schemas.microsoft.com/office/drawing/2014/main" id="{0348821F-0202-4FB5-8C12-070F0D0E5A4E}"/>
              </a:ext>
            </a:extLst>
          </p:cNvPr>
          <p:cNvCxnSpPr>
            <a:cxnSpLocks/>
          </p:cNvCxnSpPr>
          <p:nvPr/>
        </p:nvCxnSpPr>
        <p:spPr>
          <a:xfrm>
            <a:off x="6730642" y="2337107"/>
            <a:ext cx="0" cy="21512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E920FDAF-C075-410C-872D-1F9AC28AED51}"/>
              </a:ext>
            </a:extLst>
          </p:cNvPr>
          <p:cNvCxnSpPr>
            <a:cxnSpLocks/>
          </p:cNvCxnSpPr>
          <p:nvPr/>
        </p:nvCxnSpPr>
        <p:spPr>
          <a:xfrm>
            <a:off x="2161084" y="2783094"/>
            <a:ext cx="4569558" cy="10315"/>
          </a:xfrm>
          <a:prstGeom prst="line">
            <a:avLst/>
          </a:prstGeom>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9F7E8757-1487-43E1-90C3-D00E076536A5}"/>
              </a:ext>
            </a:extLst>
          </p:cNvPr>
          <p:cNvSpPr/>
          <p:nvPr/>
        </p:nvSpPr>
        <p:spPr>
          <a:xfrm>
            <a:off x="5296603" y="2862520"/>
            <a:ext cx="1156673" cy="53095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1100" b="1" dirty="0">
                <a:solidFill>
                  <a:schemeClr val="tx1"/>
                </a:solidFill>
              </a:rPr>
              <a:t>$62 million</a:t>
            </a:r>
          </a:p>
          <a:p>
            <a:pPr algn="r"/>
            <a:r>
              <a:rPr lang="en-US" sz="1100" dirty="0">
                <a:solidFill>
                  <a:schemeClr val="tx1"/>
                </a:solidFill>
              </a:rPr>
              <a:t>donor cofinancing</a:t>
            </a:r>
          </a:p>
        </p:txBody>
      </p:sp>
      <p:sp>
        <p:nvSpPr>
          <p:cNvPr id="54" name="Rectangle 53">
            <a:extLst>
              <a:ext uri="{FF2B5EF4-FFF2-40B4-BE49-F238E27FC236}">
                <a16:creationId xmlns:a16="http://schemas.microsoft.com/office/drawing/2014/main" id="{4CA3D54B-07A3-4A7B-914C-01F2AE1252ED}"/>
              </a:ext>
            </a:extLst>
          </p:cNvPr>
          <p:cNvSpPr/>
          <p:nvPr/>
        </p:nvSpPr>
        <p:spPr>
          <a:xfrm>
            <a:off x="810773" y="2887391"/>
            <a:ext cx="1072965" cy="4213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1000" b="1" dirty="0">
                <a:solidFill>
                  <a:schemeClr val="tx1"/>
                </a:solidFill>
              </a:rPr>
              <a:t>$276 million</a:t>
            </a:r>
          </a:p>
          <a:p>
            <a:pPr algn="r"/>
            <a:r>
              <a:rPr lang="en-US" sz="1000" dirty="0">
                <a:solidFill>
                  <a:schemeClr val="tx1"/>
                </a:solidFill>
              </a:rPr>
              <a:t>Multiple currency</a:t>
            </a:r>
          </a:p>
          <a:p>
            <a:pPr algn="r"/>
            <a:r>
              <a:rPr lang="en-US" sz="1000" dirty="0">
                <a:solidFill>
                  <a:schemeClr val="tx1"/>
                </a:solidFill>
              </a:rPr>
              <a:t>loan </a:t>
            </a:r>
          </a:p>
        </p:txBody>
      </p:sp>
      <p:grpSp>
        <p:nvGrpSpPr>
          <p:cNvPr id="65" name="Group 64">
            <a:extLst>
              <a:ext uri="{FF2B5EF4-FFF2-40B4-BE49-F238E27FC236}">
                <a16:creationId xmlns:a16="http://schemas.microsoft.com/office/drawing/2014/main" id="{E6CBD6F3-9499-46BA-939C-8C7F4FD51D7F}"/>
              </a:ext>
            </a:extLst>
          </p:cNvPr>
          <p:cNvGrpSpPr/>
          <p:nvPr/>
        </p:nvGrpSpPr>
        <p:grpSpPr>
          <a:xfrm>
            <a:off x="2743473" y="4084035"/>
            <a:ext cx="3453661" cy="406844"/>
            <a:chOff x="3335990" y="3610091"/>
            <a:chExt cx="3453661" cy="782171"/>
          </a:xfrm>
        </p:grpSpPr>
        <p:cxnSp>
          <p:nvCxnSpPr>
            <p:cNvPr id="60" name="Straight Arrow Connector 59">
              <a:extLst>
                <a:ext uri="{FF2B5EF4-FFF2-40B4-BE49-F238E27FC236}">
                  <a16:creationId xmlns:a16="http://schemas.microsoft.com/office/drawing/2014/main" id="{C37E2425-5B4E-47F3-98C5-16EDDCD068DA}"/>
                </a:ext>
              </a:extLst>
            </p:cNvPr>
            <p:cNvCxnSpPr>
              <a:cxnSpLocks/>
            </p:cNvCxnSpPr>
            <p:nvPr/>
          </p:nvCxnSpPr>
          <p:spPr>
            <a:xfrm>
              <a:off x="3335990" y="3610091"/>
              <a:ext cx="0" cy="782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40E64806-9FDF-4161-A45E-3B32FB858517}"/>
                </a:ext>
              </a:extLst>
            </p:cNvPr>
            <p:cNvCxnSpPr>
              <a:cxnSpLocks/>
            </p:cNvCxnSpPr>
            <p:nvPr/>
          </p:nvCxnSpPr>
          <p:spPr>
            <a:xfrm>
              <a:off x="5041526" y="3610091"/>
              <a:ext cx="0" cy="782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996D981F-DEDD-4BF1-B6BD-8E432EC70ABB}"/>
                </a:ext>
              </a:extLst>
            </p:cNvPr>
            <p:cNvCxnSpPr>
              <a:cxnSpLocks/>
            </p:cNvCxnSpPr>
            <p:nvPr/>
          </p:nvCxnSpPr>
          <p:spPr>
            <a:xfrm>
              <a:off x="6789651" y="3610091"/>
              <a:ext cx="0" cy="782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67" name="Straight Connector 66">
            <a:extLst>
              <a:ext uri="{FF2B5EF4-FFF2-40B4-BE49-F238E27FC236}">
                <a16:creationId xmlns:a16="http://schemas.microsoft.com/office/drawing/2014/main" id="{D01707C4-4A95-4646-9D15-C22EA3AA5377}"/>
              </a:ext>
            </a:extLst>
          </p:cNvPr>
          <p:cNvCxnSpPr>
            <a:cxnSpLocks/>
          </p:cNvCxnSpPr>
          <p:nvPr/>
        </p:nvCxnSpPr>
        <p:spPr>
          <a:xfrm flipV="1">
            <a:off x="2161084" y="4084036"/>
            <a:ext cx="4569558" cy="5419"/>
          </a:xfrm>
          <a:prstGeom prst="line">
            <a:avLst/>
          </a:prstGeom>
        </p:spPr>
        <p:style>
          <a:lnRef idx="1">
            <a:schemeClr val="dk1"/>
          </a:lnRef>
          <a:fillRef idx="0">
            <a:schemeClr val="dk1"/>
          </a:fillRef>
          <a:effectRef idx="0">
            <a:schemeClr val="dk1"/>
          </a:effectRef>
          <a:fontRef idx="minor">
            <a:schemeClr val="tx1"/>
          </a:fontRef>
        </p:style>
      </p:cxnSp>
      <p:sp>
        <p:nvSpPr>
          <p:cNvPr id="73" name="Rectangle 72">
            <a:extLst>
              <a:ext uri="{FF2B5EF4-FFF2-40B4-BE49-F238E27FC236}">
                <a16:creationId xmlns:a16="http://schemas.microsoft.com/office/drawing/2014/main" id="{71721DFF-70BA-45FD-8A41-DAE0EB138FE6}"/>
              </a:ext>
            </a:extLst>
          </p:cNvPr>
          <p:cNvSpPr/>
          <p:nvPr/>
        </p:nvSpPr>
        <p:spPr>
          <a:xfrm>
            <a:off x="931657" y="3759271"/>
            <a:ext cx="952081" cy="4213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1000" b="1" dirty="0">
                <a:solidFill>
                  <a:schemeClr val="tx1"/>
                </a:solidFill>
              </a:rPr>
              <a:t>$2.5 million</a:t>
            </a:r>
          </a:p>
          <a:p>
            <a:pPr algn="r"/>
            <a:r>
              <a:rPr lang="en-US" sz="1000" dirty="0">
                <a:solidFill>
                  <a:schemeClr val="tx1"/>
                </a:solidFill>
              </a:rPr>
              <a:t>technical assistance</a:t>
            </a:r>
          </a:p>
        </p:txBody>
      </p:sp>
      <p:cxnSp>
        <p:nvCxnSpPr>
          <p:cNvPr id="74" name="Straight Connector 73">
            <a:extLst>
              <a:ext uri="{FF2B5EF4-FFF2-40B4-BE49-F238E27FC236}">
                <a16:creationId xmlns:a16="http://schemas.microsoft.com/office/drawing/2014/main" id="{405F4E8E-4E02-4ACA-B076-9C58279BBD60}"/>
              </a:ext>
            </a:extLst>
          </p:cNvPr>
          <p:cNvCxnSpPr>
            <a:cxnSpLocks/>
          </p:cNvCxnSpPr>
          <p:nvPr/>
        </p:nvCxnSpPr>
        <p:spPr>
          <a:xfrm>
            <a:off x="873430" y="1151905"/>
            <a:ext cx="7307455" cy="0"/>
          </a:xfrm>
          <a:prstGeom prst="line">
            <a:avLst/>
          </a:prstGeom>
          <a:ln>
            <a:solidFill>
              <a:srgbClr val="0E2D5A"/>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A6774412-31AE-4920-BF4D-5F75BBB4473C}"/>
              </a:ext>
            </a:extLst>
          </p:cNvPr>
          <p:cNvSpPr txBox="1"/>
          <p:nvPr/>
        </p:nvSpPr>
        <p:spPr>
          <a:xfrm>
            <a:off x="821267" y="852710"/>
            <a:ext cx="7359617" cy="307777"/>
          </a:xfrm>
          <a:prstGeom prst="rect">
            <a:avLst/>
          </a:prstGeom>
          <a:noFill/>
        </p:spPr>
        <p:txBody>
          <a:bodyPr wrap="square" rtlCol="0">
            <a:spAutoFit/>
          </a:bodyPr>
          <a:lstStyle/>
          <a:p>
            <a:pPr algn="ctr"/>
            <a:r>
              <a:rPr lang="en-US" sz="1400" b="1" dirty="0">
                <a:solidFill>
                  <a:srgbClr val="002060"/>
                </a:solidFill>
              </a:rPr>
              <a:t>$276 million loan and grant and $2.5 million TA support across 3 GMS countries</a:t>
            </a:r>
          </a:p>
        </p:txBody>
      </p:sp>
      <p:sp>
        <p:nvSpPr>
          <p:cNvPr id="79" name="Rectangle 78">
            <a:extLst>
              <a:ext uri="{FF2B5EF4-FFF2-40B4-BE49-F238E27FC236}">
                <a16:creationId xmlns:a16="http://schemas.microsoft.com/office/drawing/2014/main" id="{0FFB69E9-F573-4E00-AE32-2DDC03058D0E}"/>
              </a:ext>
            </a:extLst>
          </p:cNvPr>
          <p:cNvSpPr/>
          <p:nvPr/>
        </p:nvSpPr>
        <p:spPr>
          <a:xfrm>
            <a:off x="2139796" y="5466529"/>
            <a:ext cx="1281953" cy="78038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91440" indent="-91440">
              <a:buFont typeface="Arial" panose="020B0604020202020204" pitchFamily="34" charset="0"/>
              <a:buChar char="•"/>
            </a:pPr>
            <a:r>
              <a:rPr lang="en-US" sz="1000" dirty="0">
                <a:solidFill>
                  <a:schemeClr val="tx1"/>
                </a:solidFill>
              </a:rPr>
              <a:t>Loan and Grant: $90 and $40 million USD</a:t>
            </a:r>
          </a:p>
          <a:p>
            <a:pPr marL="91440" indent="-91440">
              <a:buFont typeface="Arial" panose="020B0604020202020204" pitchFamily="34" charset="0"/>
              <a:buChar char="•"/>
            </a:pPr>
            <a:r>
              <a:rPr lang="en-US" sz="1000" dirty="0">
                <a:solidFill>
                  <a:schemeClr val="tx1"/>
                </a:solidFill>
              </a:rPr>
              <a:t>Duration 6 years</a:t>
            </a:r>
          </a:p>
          <a:p>
            <a:pPr marL="91440" indent="-91440">
              <a:buFont typeface="Arial" panose="020B0604020202020204" pitchFamily="34" charset="0"/>
              <a:buChar char="•"/>
            </a:pPr>
            <a:r>
              <a:rPr lang="en-US" sz="1000" dirty="0">
                <a:solidFill>
                  <a:schemeClr val="tx1"/>
                </a:solidFill>
              </a:rPr>
              <a:t>Effective: 10.2018</a:t>
            </a:r>
          </a:p>
        </p:txBody>
      </p:sp>
      <p:sp>
        <p:nvSpPr>
          <p:cNvPr id="80" name="Rectangle 79">
            <a:extLst>
              <a:ext uri="{FF2B5EF4-FFF2-40B4-BE49-F238E27FC236}">
                <a16:creationId xmlns:a16="http://schemas.microsoft.com/office/drawing/2014/main" id="{BA85A935-D7D0-4F3A-9AED-047B3253D005}"/>
              </a:ext>
            </a:extLst>
          </p:cNvPr>
          <p:cNvSpPr/>
          <p:nvPr/>
        </p:nvSpPr>
        <p:spPr>
          <a:xfrm>
            <a:off x="3815072" y="5441129"/>
            <a:ext cx="1281953" cy="78038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91440" indent="-91440">
              <a:buFont typeface="Arial" panose="020B0604020202020204" pitchFamily="34" charset="0"/>
              <a:buChar char="•"/>
            </a:pPr>
            <a:r>
              <a:rPr lang="en-US" sz="1000" dirty="0">
                <a:solidFill>
                  <a:schemeClr val="tx1"/>
                </a:solidFill>
              </a:rPr>
              <a:t>Grant: $40.5 million USD </a:t>
            </a:r>
          </a:p>
          <a:p>
            <a:pPr marL="91440" indent="-91440">
              <a:buFont typeface="Arial" panose="020B0604020202020204" pitchFamily="34" charset="0"/>
              <a:buChar char="•"/>
            </a:pPr>
            <a:r>
              <a:rPr lang="en-US" sz="1000" dirty="0">
                <a:solidFill>
                  <a:schemeClr val="tx1"/>
                </a:solidFill>
              </a:rPr>
              <a:t>Duration: 6 years</a:t>
            </a:r>
          </a:p>
          <a:p>
            <a:pPr marL="91440" indent="-91440">
              <a:buFont typeface="Arial" panose="020B0604020202020204" pitchFamily="34" charset="0"/>
              <a:buChar char="•"/>
            </a:pPr>
            <a:r>
              <a:rPr lang="en-US" sz="1000" dirty="0">
                <a:solidFill>
                  <a:schemeClr val="tx1"/>
                </a:solidFill>
              </a:rPr>
              <a:t>Effective: 11.2018</a:t>
            </a:r>
          </a:p>
        </p:txBody>
      </p:sp>
      <p:sp>
        <p:nvSpPr>
          <p:cNvPr id="81" name="Rectangle 80">
            <a:extLst>
              <a:ext uri="{FF2B5EF4-FFF2-40B4-BE49-F238E27FC236}">
                <a16:creationId xmlns:a16="http://schemas.microsoft.com/office/drawing/2014/main" id="{67B94B1B-9FD0-47A9-9768-5A23B1395FF6}"/>
              </a:ext>
            </a:extLst>
          </p:cNvPr>
          <p:cNvSpPr/>
          <p:nvPr/>
        </p:nvSpPr>
        <p:spPr>
          <a:xfrm>
            <a:off x="5577386" y="5479229"/>
            <a:ext cx="1281953" cy="78038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91440" indent="-91440">
              <a:buFont typeface="Arial" panose="020B0604020202020204" pitchFamily="34" charset="0"/>
              <a:buChar char="•"/>
            </a:pPr>
            <a:r>
              <a:rPr lang="en-US" sz="1000" dirty="0">
                <a:solidFill>
                  <a:schemeClr val="tx1"/>
                </a:solidFill>
              </a:rPr>
              <a:t>Loan and Grant: $40.5 and $22 million USD</a:t>
            </a:r>
          </a:p>
          <a:p>
            <a:pPr marL="91440" indent="-91440">
              <a:buFont typeface="Arial" panose="020B0604020202020204" pitchFamily="34" charset="0"/>
              <a:buChar char="•"/>
            </a:pPr>
            <a:r>
              <a:rPr lang="en-US" sz="1000" dirty="0">
                <a:solidFill>
                  <a:schemeClr val="tx1"/>
                </a:solidFill>
              </a:rPr>
              <a:t>Duration: 7 years</a:t>
            </a:r>
          </a:p>
          <a:p>
            <a:pPr marL="91440" indent="-91440">
              <a:buFont typeface="Arial" panose="020B0604020202020204" pitchFamily="34" charset="0"/>
              <a:buChar char="•"/>
            </a:pPr>
            <a:r>
              <a:rPr lang="en-US" sz="1000" dirty="0">
                <a:solidFill>
                  <a:schemeClr val="tx1"/>
                </a:solidFill>
              </a:rPr>
              <a:t>Effective: 1.2019</a:t>
            </a:r>
          </a:p>
        </p:txBody>
      </p:sp>
      <p:sp>
        <p:nvSpPr>
          <p:cNvPr id="48" name="Rectangle 47">
            <a:extLst>
              <a:ext uri="{FF2B5EF4-FFF2-40B4-BE49-F238E27FC236}">
                <a16:creationId xmlns:a16="http://schemas.microsoft.com/office/drawing/2014/main" id="{B2ADAFAB-A1C9-44C8-A810-D88D94FD2170}"/>
              </a:ext>
            </a:extLst>
          </p:cNvPr>
          <p:cNvSpPr/>
          <p:nvPr/>
        </p:nvSpPr>
        <p:spPr>
          <a:xfrm>
            <a:off x="4815257" y="1395812"/>
            <a:ext cx="1281953" cy="941295"/>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a:solidFill>
                <a:schemeClr val="tx1"/>
              </a:solidFill>
              <a:cs typeface="Arial" panose="020B0604020202020204" pitchFamily="34" charset="0"/>
            </a:endParaRPr>
          </a:p>
        </p:txBody>
      </p:sp>
      <p:pic>
        <p:nvPicPr>
          <p:cNvPr id="1028" name="Picture 4" descr="Image result for green climate fund">
            <a:extLst>
              <a:ext uri="{FF2B5EF4-FFF2-40B4-BE49-F238E27FC236}">
                <a16:creationId xmlns:a16="http://schemas.microsoft.com/office/drawing/2014/main" id="{AD52079F-C12B-4FD7-9EA2-EB24C5754C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935" y="1486961"/>
            <a:ext cx="1188590" cy="7497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afsp funding">
            <a:extLst>
              <a:ext uri="{FF2B5EF4-FFF2-40B4-BE49-F238E27FC236}">
                <a16:creationId xmlns:a16="http://schemas.microsoft.com/office/drawing/2014/main" id="{7C4CB310-E89A-481B-90DF-AFE0CCC14A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902" y="1515828"/>
            <a:ext cx="1694033" cy="66720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ECCD35F1-58A9-469C-BFEA-7019D9F3403D}"/>
              </a:ext>
            </a:extLst>
          </p:cNvPr>
          <p:cNvCxnSpPr>
            <a:stCxn id="48" idx="2"/>
          </p:cNvCxnSpPr>
          <p:nvPr/>
        </p:nvCxnSpPr>
        <p:spPr>
          <a:xfrm flipH="1">
            <a:off x="5455231" y="2337106"/>
            <a:ext cx="1003" cy="434788"/>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0E30F241-2027-4E6D-9401-36696DDBFFFA}"/>
              </a:ext>
            </a:extLst>
          </p:cNvPr>
          <p:cNvCxnSpPr>
            <a:cxnSpLocks/>
            <a:stCxn id="6" idx="2"/>
          </p:cNvCxnSpPr>
          <p:nvPr/>
        </p:nvCxnSpPr>
        <p:spPr>
          <a:xfrm flipH="1">
            <a:off x="2161084" y="2337107"/>
            <a:ext cx="1" cy="21537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6" name="Rectangle 65">
            <a:extLst>
              <a:ext uri="{FF2B5EF4-FFF2-40B4-BE49-F238E27FC236}">
                <a16:creationId xmlns:a16="http://schemas.microsoft.com/office/drawing/2014/main" id="{A7625673-BB44-4784-9F85-E31CD109E4DB}"/>
              </a:ext>
            </a:extLst>
          </p:cNvPr>
          <p:cNvSpPr/>
          <p:nvPr/>
        </p:nvSpPr>
        <p:spPr>
          <a:xfrm>
            <a:off x="3701546" y="3530954"/>
            <a:ext cx="1148604" cy="4213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1000" b="1" dirty="0">
                <a:solidFill>
                  <a:schemeClr val="tx1"/>
                </a:solidFill>
              </a:rPr>
              <a:t>$19.3 million</a:t>
            </a:r>
          </a:p>
          <a:p>
            <a:pPr algn="r"/>
            <a:r>
              <a:rPr lang="en-US" sz="1000" dirty="0">
                <a:solidFill>
                  <a:schemeClr val="tx1"/>
                </a:solidFill>
              </a:rPr>
              <a:t>Counterpart financing</a:t>
            </a:r>
          </a:p>
        </p:txBody>
      </p:sp>
    </p:spTree>
    <p:extLst>
      <p:ext uri="{BB962C8B-B14F-4D97-AF65-F5344CB8AC3E}">
        <p14:creationId xmlns:p14="http://schemas.microsoft.com/office/powerpoint/2010/main" val="3311913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ED4CEF-2488-44A5-AAFD-65AE22A241D3}"/>
              </a:ext>
            </a:extLst>
          </p:cNvPr>
          <p:cNvSpPr txBox="1"/>
          <p:nvPr/>
        </p:nvSpPr>
        <p:spPr>
          <a:xfrm>
            <a:off x="5248072" y="629267"/>
            <a:ext cx="4939868" cy="1676603"/>
          </a:xfrm>
          <a:prstGeom prst="rect">
            <a:avLst/>
          </a:prstGeom>
        </p:spPr>
        <p:txBody>
          <a:bodyPr vert="horz" lIns="91440" tIns="45720" rIns="91440" bIns="45720" rtlCol="0" anchor="ctr">
            <a:normAutofit fontScale="92500" lnSpcReduction="20000"/>
          </a:bodyPr>
          <a:lstStyle/>
          <a:p>
            <a:pPr algn="ctr">
              <a:lnSpc>
                <a:spcPct val="90000"/>
              </a:lnSpc>
              <a:spcBef>
                <a:spcPct val="0"/>
              </a:spcBef>
              <a:spcAft>
                <a:spcPts val="600"/>
              </a:spcAft>
            </a:pPr>
            <a:r>
              <a:rPr lang="en-US" sz="3700" b="1" dirty="0">
                <a:latin typeface="+mj-lt"/>
                <a:ea typeface="+mj-ea"/>
                <a:cs typeface="+mj-cs"/>
              </a:rPr>
              <a:t>Case Study: Cambodia Climate-Friendly Agribusiness Value Chains Sector Project </a:t>
            </a:r>
          </a:p>
        </p:txBody>
      </p:sp>
      <p:pic>
        <p:nvPicPr>
          <p:cNvPr id="2050" name="Picture 2" descr="https://www.adb.org/sites/default/files/styles/content_media/public/content-media/20106-farmer-cambodia-ngin-phon.jpg?itok=B4PgOBeG">
            <a:extLst>
              <a:ext uri="{FF2B5EF4-FFF2-40B4-BE49-F238E27FC236}">
                <a16:creationId xmlns:a16="http://schemas.microsoft.com/office/drawing/2014/main" id="{FEDA489B-2A6C-423E-A57B-1F19B88931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492" r="27992"/>
          <a:stretch/>
        </p:blipFill>
        <p:spPr bwMode="auto">
          <a:xfrm>
            <a:off x="1524021"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graphicFrame>
        <p:nvGraphicFramePr>
          <p:cNvPr id="2052" name="TextBox 2">
            <a:extLst>
              <a:ext uri="{FF2B5EF4-FFF2-40B4-BE49-F238E27FC236}">
                <a16:creationId xmlns:a16="http://schemas.microsoft.com/office/drawing/2014/main" id="{6ED834F5-A67A-461E-8501-62F2E46A6898}"/>
              </a:ext>
            </a:extLst>
          </p:cNvPr>
          <p:cNvGraphicFramePr/>
          <p:nvPr>
            <p:extLst/>
          </p:nvPr>
        </p:nvGraphicFramePr>
        <p:xfrm>
          <a:off x="5248074" y="2438401"/>
          <a:ext cx="4939867"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255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CE210-778E-48BF-8F1D-5303F5C0AE2E}"/>
              </a:ext>
            </a:extLst>
          </p:cNvPr>
          <p:cNvSpPr>
            <a:spLocks noGrp="1"/>
          </p:cNvSpPr>
          <p:nvPr>
            <p:ph type="title"/>
          </p:nvPr>
        </p:nvSpPr>
        <p:spPr>
          <a:xfrm>
            <a:off x="2956708" y="2607365"/>
            <a:ext cx="5034353" cy="821635"/>
          </a:xfrm>
        </p:spPr>
        <p:txBody>
          <a:bodyPr/>
          <a:lstStyle/>
          <a:p>
            <a:pPr algn="ctr"/>
            <a:r>
              <a:rPr lang="en-US" dirty="0"/>
              <a:t>Thank you.</a:t>
            </a:r>
          </a:p>
        </p:txBody>
      </p:sp>
    </p:spTree>
    <p:extLst>
      <p:ext uri="{BB962C8B-B14F-4D97-AF65-F5344CB8AC3E}">
        <p14:creationId xmlns:p14="http://schemas.microsoft.com/office/powerpoint/2010/main" val="3145542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7F7F02-0AE0-42EF-8C29-89F4437CDF90}"/>
              </a:ext>
            </a:extLst>
          </p:cNvPr>
          <p:cNvPicPr>
            <a:picLocks noChangeAspect="1"/>
          </p:cNvPicPr>
          <p:nvPr/>
        </p:nvPicPr>
        <p:blipFill>
          <a:blip r:embed="rId2"/>
          <a:stretch>
            <a:fillRect/>
          </a:stretch>
        </p:blipFill>
        <p:spPr>
          <a:xfrm rot="16200000">
            <a:off x="2582368" y="-2582367"/>
            <a:ext cx="6828482" cy="11993215"/>
          </a:xfrm>
          <a:prstGeom prst="rect">
            <a:avLst/>
          </a:prstGeom>
        </p:spPr>
      </p:pic>
    </p:spTree>
    <p:extLst>
      <p:ext uri="{BB962C8B-B14F-4D97-AF65-F5344CB8AC3E}">
        <p14:creationId xmlns:p14="http://schemas.microsoft.com/office/powerpoint/2010/main" val="151849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A888-8D3D-4AA4-859E-A3D7B2A2F740}"/>
              </a:ext>
            </a:extLst>
          </p:cNvPr>
          <p:cNvSpPr>
            <a:spLocks noGrp="1"/>
          </p:cNvSpPr>
          <p:nvPr>
            <p:ph type="title"/>
          </p:nvPr>
        </p:nvSpPr>
        <p:spPr>
          <a:xfrm>
            <a:off x="808383" y="154029"/>
            <a:ext cx="8465619" cy="662609"/>
          </a:xfrm>
        </p:spPr>
        <p:txBody>
          <a:bodyPr/>
          <a:lstStyle/>
          <a:p>
            <a:pPr algn="ctr"/>
            <a:r>
              <a:rPr lang="en-US" dirty="0"/>
              <a:t>Challenges Ahead</a:t>
            </a:r>
          </a:p>
        </p:txBody>
      </p:sp>
      <p:sp>
        <p:nvSpPr>
          <p:cNvPr id="3" name="Content Placeholder 2">
            <a:extLst>
              <a:ext uri="{FF2B5EF4-FFF2-40B4-BE49-F238E27FC236}">
                <a16:creationId xmlns:a16="http://schemas.microsoft.com/office/drawing/2014/main" id="{B73556A4-C291-4C00-BBCB-1879A13C24FA}"/>
              </a:ext>
            </a:extLst>
          </p:cNvPr>
          <p:cNvSpPr>
            <a:spLocks noGrp="1"/>
          </p:cNvSpPr>
          <p:nvPr>
            <p:ph idx="1"/>
          </p:nvPr>
        </p:nvSpPr>
        <p:spPr>
          <a:xfrm>
            <a:off x="596347" y="816639"/>
            <a:ext cx="9395791" cy="5887332"/>
          </a:xfrm>
        </p:spPr>
        <p:txBody>
          <a:bodyPr>
            <a:normAutofit/>
          </a:bodyPr>
          <a:lstStyle/>
          <a:p>
            <a:r>
              <a:rPr lang="en-US" sz="2400" b="1" dirty="0">
                <a:solidFill>
                  <a:srgbClr val="FF0000"/>
                </a:solidFill>
              </a:rPr>
              <a:t>Energy Transition: </a:t>
            </a:r>
          </a:p>
          <a:p>
            <a:pPr lvl="1"/>
            <a:r>
              <a:rPr lang="en-US" sz="2200" dirty="0"/>
              <a:t>To reach a 2°C world, energy-related CO2 emissions would need to peak before 2020 and fall by more than 70% by 2050. </a:t>
            </a:r>
          </a:p>
          <a:p>
            <a:pPr lvl="1"/>
            <a:r>
              <a:rPr lang="en-US" sz="2200" dirty="0"/>
              <a:t>Energy intensity of the global economy must be reduced by 2.5% a year, while wind and solar combined must become the largest source of electricity by 2030.</a:t>
            </a:r>
          </a:p>
          <a:p>
            <a:r>
              <a:rPr lang="en-US" sz="2400" b="1" dirty="0">
                <a:solidFill>
                  <a:srgbClr val="FF0000"/>
                </a:solidFill>
              </a:rPr>
              <a:t>Energy Access:</a:t>
            </a:r>
            <a:r>
              <a:rPr lang="en-US" sz="2400" dirty="0"/>
              <a:t> </a:t>
            </a:r>
          </a:p>
          <a:p>
            <a:pPr lvl="1"/>
            <a:r>
              <a:rPr lang="en-US" sz="2200" dirty="0"/>
              <a:t>1 billion people worldwide still live without electricity, while almost 3 billion people do not have access to clean fuels for cooking and heating; </a:t>
            </a:r>
          </a:p>
          <a:p>
            <a:pPr lvl="1"/>
            <a:r>
              <a:rPr lang="en-US" sz="2200" dirty="0"/>
              <a:t>Without accelerated progress, there will still be 674 million people worldwide living without electricity by 2030 and the gap for access to clean cooking fuels and technologies will be even higher.</a:t>
            </a:r>
          </a:p>
        </p:txBody>
      </p:sp>
    </p:spTree>
    <p:extLst>
      <p:ext uri="{BB962C8B-B14F-4D97-AF65-F5344CB8AC3E}">
        <p14:creationId xmlns:p14="http://schemas.microsoft.com/office/powerpoint/2010/main" val="208753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A888-8D3D-4AA4-859E-A3D7B2A2F740}"/>
              </a:ext>
            </a:extLst>
          </p:cNvPr>
          <p:cNvSpPr>
            <a:spLocks noGrp="1"/>
          </p:cNvSpPr>
          <p:nvPr>
            <p:ph type="title"/>
          </p:nvPr>
        </p:nvSpPr>
        <p:spPr>
          <a:xfrm>
            <a:off x="808383" y="154029"/>
            <a:ext cx="8465619" cy="662609"/>
          </a:xfrm>
        </p:spPr>
        <p:txBody>
          <a:bodyPr/>
          <a:lstStyle/>
          <a:p>
            <a:pPr algn="ctr"/>
            <a:r>
              <a:rPr lang="en-US" dirty="0"/>
              <a:t>Challenges Ahead</a:t>
            </a:r>
          </a:p>
        </p:txBody>
      </p:sp>
      <p:sp>
        <p:nvSpPr>
          <p:cNvPr id="3" name="Content Placeholder 2">
            <a:extLst>
              <a:ext uri="{FF2B5EF4-FFF2-40B4-BE49-F238E27FC236}">
                <a16:creationId xmlns:a16="http://schemas.microsoft.com/office/drawing/2014/main" id="{B73556A4-C291-4C00-BBCB-1879A13C24FA}"/>
              </a:ext>
            </a:extLst>
          </p:cNvPr>
          <p:cNvSpPr>
            <a:spLocks noGrp="1"/>
          </p:cNvSpPr>
          <p:nvPr>
            <p:ph idx="1"/>
          </p:nvPr>
        </p:nvSpPr>
        <p:spPr>
          <a:xfrm>
            <a:off x="596347" y="816639"/>
            <a:ext cx="9395791" cy="5887332"/>
          </a:xfrm>
        </p:spPr>
        <p:txBody>
          <a:bodyPr>
            <a:normAutofit lnSpcReduction="10000"/>
          </a:bodyPr>
          <a:lstStyle/>
          <a:p>
            <a:r>
              <a:rPr lang="en-US" sz="2400" b="1" dirty="0">
                <a:solidFill>
                  <a:srgbClr val="FF0000"/>
                </a:solidFill>
              </a:rPr>
              <a:t>Sustainable Mobility: </a:t>
            </a:r>
          </a:p>
          <a:p>
            <a:pPr lvl="1"/>
            <a:r>
              <a:rPr lang="en-US" sz="2200" dirty="0"/>
              <a:t>In 2012, transport was the largest energy-consuming sector in 40% of countries worldwide, and the second largest in the remaining countries. </a:t>
            </a:r>
          </a:p>
          <a:p>
            <a:pPr lvl="1"/>
            <a:r>
              <a:rPr lang="en-US" sz="2200" dirty="0"/>
              <a:t>96% of global transport’s energy mix currently dependent on fossil fuels. </a:t>
            </a:r>
          </a:p>
          <a:p>
            <a:pPr lvl="1"/>
            <a:r>
              <a:rPr lang="en-US" sz="2200" dirty="0"/>
              <a:t>By 2035, transport is expected to be the largest GHG emitter, accounting for 46% of global emissions; </a:t>
            </a:r>
          </a:p>
          <a:p>
            <a:pPr lvl="1"/>
            <a:r>
              <a:rPr lang="en-US" sz="2200" dirty="0"/>
              <a:t>Transport sector is also highly vulnerable to the effects of climate change, and damage to transport systems can comprise a large share of the destruction caused by climatic events.</a:t>
            </a:r>
          </a:p>
          <a:p>
            <a:r>
              <a:rPr lang="en-US" sz="2400" b="1" dirty="0">
                <a:solidFill>
                  <a:srgbClr val="FF0000"/>
                </a:solidFill>
              </a:rPr>
              <a:t>Adaptation and Resilience: </a:t>
            </a:r>
          </a:p>
          <a:p>
            <a:pPr lvl="1"/>
            <a:r>
              <a:rPr lang="en-US" sz="2200" dirty="0"/>
              <a:t>In 2015-2016, total average adaptation finance only amounted to USD 22 billion out of the USD 410 billion climate finance. </a:t>
            </a:r>
          </a:p>
          <a:p>
            <a:pPr lvl="1"/>
            <a:r>
              <a:rPr lang="en-US" sz="2200" dirty="0"/>
              <a:t>Adaptation finance requirement could range from USD 140 billion to 300 billion per year by 2030.</a:t>
            </a:r>
          </a:p>
        </p:txBody>
      </p:sp>
    </p:spTree>
    <p:extLst>
      <p:ext uri="{BB962C8B-B14F-4D97-AF65-F5344CB8AC3E}">
        <p14:creationId xmlns:p14="http://schemas.microsoft.com/office/powerpoint/2010/main" val="4044323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A888-8D3D-4AA4-859E-A3D7B2A2F740}"/>
              </a:ext>
            </a:extLst>
          </p:cNvPr>
          <p:cNvSpPr>
            <a:spLocks noGrp="1"/>
          </p:cNvSpPr>
          <p:nvPr>
            <p:ph type="title"/>
          </p:nvPr>
        </p:nvSpPr>
        <p:spPr>
          <a:xfrm>
            <a:off x="808383" y="154029"/>
            <a:ext cx="8465619" cy="662609"/>
          </a:xfrm>
        </p:spPr>
        <p:txBody>
          <a:bodyPr/>
          <a:lstStyle/>
          <a:p>
            <a:pPr algn="ctr"/>
            <a:r>
              <a:rPr lang="en-US" dirty="0"/>
              <a:t>Challenges Ahead</a:t>
            </a:r>
          </a:p>
        </p:txBody>
      </p:sp>
      <p:sp>
        <p:nvSpPr>
          <p:cNvPr id="3" name="Content Placeholder 2">
            <a:extLst>
              <a:ext uri="{FF2B5EF4-FFF2-40B4-BE49-F238E27FC236}">
                <a16:creationId xmlns:a16="http://schemas.microsoft.com/office/drawing/2014/main" id="{B73556A4-C291-4C00-BBCB-1879A13C24FA}"/>
              </a:ext>
            </a:extLst>
          </p:cNvPr>
          <p:cNvSpPr>
            <a:spLocks noGrp="1"/>
          </p:cNvSpPr>
          <p:nvPr>
            <p:ph idx="1"/>
          </p:nvPr>
        </p:nvSpPr>
        <p:spPr>
          <a:xfrm>
            <a:off x="596347" y="816638"/>
            <a:ext cx="10164418" cy="6041361"/>
          </a:xfrm>
        </p:spPr>
        <p:txBody>
          <a:bodyPr>
            <a:normAutofit lnSpcReduction="10000"/>
          </a:bodyPr>
          <a:lstStyle/>
          <a:p>
            <a:r>
              <a:rPr lang="en-US" sz="2400" b="1" dirty="0">
                <a:solidFill>
                  <a:srgbClr val="FF0000"/>
                </a:solidFill>
              </a:rPr>
              <a:t>Sustainable Landscapes: </a:t>
            </a:r>
          </a:p>
          <a:p>
            <a:pPr lvl="1"/>
            <a:r>
              <a:rPr lang="en-US" sz="2200" dirty="0"/>
              <a:t>1/3 of all land is moderately or severely degraded, and over 50% of the land used for agriculture is affected by land degradation; </a:t>
            </a:r>
          </a:p>
          <a:p>
            <a:pPr lvl="1"/>
            <a:r>
              <a:rPr lang="en-US" sz="2200" dirty="0"/>
              <a:t>1.6 billion people rely on benefits forests offer; 30 percent of global forest cover has been cleared, while another 20 percent has been degraded; </a:t>
            </a:r>
          </a:p>
          <a:p>
            <a:pPr lvl="1"/>
            <a:r>
              <a:rPr lang="en-US" sz="2200" dirty="0"/>
              <a:t>The agricultural sector (including forestry and land use) is the world's second-largest emitter, after the energy sector;</a:t>
            </a:r>
          </a:p>
          <a:p>
            <a:r>
              <a:rPr lang="en-US" sz="2400" b="1" dirty="0">
                <a:solidFill>
                  <a:srgbClr val="FF0000"/>
                </a:solidFill>
              </a:rPr>
              <a:t>Climate-smart cities: </a:t>
            </a:r>
          </a:p>
          <a:p>
            <a:pPr lvl="1"/>
            <a:r>
              <a:rPr lang="en-US" sz="2200" dirty="0"/>
              <a:t>55% of the world’s population now live in urban areas, increasing to 75% by 2050; </a:t>
            </a:r>
          </a:p>
          <a:p>
            <a:pPr lvl="1"/>
            <a:r>
              <a:rPr lang="en-US" sz="2200" dirty="0"/>
              <a:t>Cities are key drivers of emissions – in 2013, 64% of global primary energy use originated in urban areas; </a:t>
            </a:r>
          </a:p>
          <a:p>
            <a:pPr lvl="1"/>
            <a:r>
              <a:rPr lang="en-US" sz="2200" dirty="0"/>
              <a:t>2/3 of world’s population will be living with infrastructure &amp; planning decisions made today</a:t>
            </a:r>
          </a:p>
        </p:txBody>
      </p:sp>
    </p:spTree>
    <p:extLst>
      <p:ext uri="{BB962C8B-B14F-4D97-AF65-F5344CB8AC3E}">
        <p14:creationId xmlns:p14="http://schemas.microsoft.com/office/powerpoint/2010/main" val="157201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909" t="4726" r="4354" b="4590"/>
          <a:stretch/>
        </p:blipFill>
        <p:spPr>
          <a:xfrm>
            <a:off x="0" y="53457"/>
            <a:ext cx="12191999" cy="6771415"/>
          </a:xfrm>
          <a:prstGeom prst="rect">
            <a:avLst/>
          </a:prstGeom>
        </p:spPr>
      </p:pic>
      <p:sp>
        <p:nvSpPr>
          <p:cNvPr id="3" name="Rectangle 2">
            <a:extLst>
              <a:ext uri="{FF2B5EF4-FFF2-40B4-BE49-F238E27FC236}">
                <a16:creationId xmlns:a16="http://schemas.microsoft.com/office/drawing/2014/main" id="{4B6C39EF-4B57-4B29-8807-883274E1831A}"/>
              </a:ext>
            </a:extLst>
          </p:cNvPr>
          <p:cNvSpPr/>
          <p:nvPr/>
        </p:nvSpPr>
        <p:spPr>
          <a:xfrm>
            <a:off x="8984973" y="3140766"/>
            <a:ext cx="1577009" cy="1656522"/>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16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AE6D85A-8DBE-48D3-B156-66133039EB34}"/>
              </a:ext>
            </a:extLst>
          </p:cNvPr>
          <p:cNvSpPr txBox="1">
            <a:spLocks/>
          </p:cNvSpPr>
          <p:nvPr/>
        </p:nvSpPr>
        <p:spPr>
          <a:xfrm>
            <a:off x="0" y="1086678"/>
            <a:ext cx="12192000" cy="5771322"/>
          </a:xfrm>
          <a:prstGeom prst="rect">
            <a:avLst/>
          </a:prstGeom>
          <a:solidFill>
            <a:schemeClr val="accent5">
              <a:lumMod val="20000"/>
              <a:lumOff val="80000"/>
            </a:schemeClr>
          </a:solidFill>
        </p:spPr>
        <p:txBody>
          <a:bodyPr vert="horz" lIns="91440" tIns="45720" rIns="91440" bIns="45720" rtlCol="0" anchor="ctr">
            <a:normAutofit lnSpcReduction="10000"/>
          </a:bodyP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pPr>
            <a:r>
              <a:rPr lang="en-GB" sz="2000" b="1" dirty="0">
                <a:solidFill>
                  <a:schemeClr val="tx1"/>
                </a:solidFill>
              </a:rPr>
              <a:t>CIF’s GOAL = </a:t>
            </a:r>
            <a:r>
              <a:rPr lang="en-GB" sz="2000" b="1" i="1" dirty="0">
                <a:solidFill>
                  <a:schemeClr val="tx1"/>
                </a:solidFill>
              </a:rPr>
              <a:t>“transformational change towards climate resilient, low-carbon development in developing countries through scaled-up financing”</a:t>
            </a:r>
          </a:p>
          <a:p>
            <a:pPr algn="l">
              <a:lnSpc>
                <a:spcPct val="120000"/>
              </a:lnSpc>
            </a:pPr>
            <a:endParaRPr lang="en-US" sz="2000" b="1" i="1" dirty="0">
              <a:solidFill>
                <a:schemeClr val="tx1"/>
              </a:solidFill>
              <a:latin typeface="Arial" panose="020B0604020202020204" pitchFamily="34" charset="0"/>
              <a:cs typeface="Arial" panose="020B0604020202020204" pitchFamily="34" charset="0"/>
            </a:endParaRPr>
          </a:p>
          <a:p>
            <a:pPr marL="342900" indent="-342900" algn="l">
              <a:lnSpc>
                <a:spcPct val="120000"/>
              </a:lnSpc>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Established in 2008 </a:t>
            </a:r>
            <a:r>
              <a:rPr lang="en-US" sz="2000" dirty="0">
                <a:solidFill>
                  <a:schemeClr val="tx1"/>
                </a:solidFill>
                <a:latin typeface="Arial" panose="020B0604020202020204" pitchFamily="34" charset="0"/>
                <a:cs typeface="Arial" panose="020B0604020202020204" pitchFamily="34" charset="0"/>
              </a:rPr>
              <a:t>to test, learn about and deploy climate finance at scale to advance clean technology and renewable energy; sustainable management of forests; and climate-resilient development.  </a:t>
            </a:r>
          </a:p>
          <a:p>
            <a:pPr marL="342900" indent="-342900" algn="l">
              <a:lnSpc>
                <a:spcPct val="12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Largest active multilateral climate finance vehicle worldwide: </a:t>
            </a:r>
            <a:r>
              <a:rPr lang="en-US" sz="2000" b="1" dirty="0">
                <a:solidFill>
                  <a:schemeClr val="tx1"/>
                </a:solidFill>
                <a:latin typeface="Arial" panose="020B0604020202020204" pitchFamily="34" charset="0"/>
                <a:cs typeface="Arial" panose="020B0604020202020204" pitchFamily="34" charset="0"/>
              </a:rPr>
              <a:t>US$8.1 billion </a:t>
            </a:r>
            <a:r>
              <a:rPr lang="en-US" sz="2000" dirty="0">
                <a:solidFill>
                  <a:schemeClr val="tx1"/>
                </a:solidFill>
                <a:latin typeface="Arial" panose="020B0604020202020204" pitchFamily="34" charset="0"/>
                <a:cs typeface="Arial" panose="020B0604020202020204" pitchFamily="34" charset="0"/>
              </a:rPr>
              <a:t>pledged from 14 donor countries, with est. co-financing of US$57 billion (e.g., from MDBs, private sector) </a:t>
            </a:r>
          </a:p>
          <a:p>
            <a:pPr marL="342900" indent="-342900" algn="l">
              <a:lnSpc>
                <a:spcPct val="12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Funds earmarked to implement nearly 300 projects and programs in </a:t>
            </a:r>
            <a:r>
              <a:rPr lang="en-US" sz="2000" b="1" dirty="0">
                <a:solidFill>
                  <a:schemeClr val="tx1"/>
                </a:solidFill>
                <a:latin typeface="Arial" panose="020B0604020202020204" pitchFamily="34" charset="0"/>
                <a:cs typeface="Arial" panose="020B0604020202020204" pitchFamily="34" charset="0"/>
              </a:rPr>
              <a:t>72 developing and middle-income countries</a:t>
            </a:r>
            <a:r>
              <a:rPr lang="en-US" sz="2000" dirty="0">
                <a:solidFill>
                  <a:schemeClr val="tx1"/>
                </a:solidFill>
                <a:latin typeface="Arial" panose="020B0604020202020204" pitchFamily="34" charset="0"/>
                <a:cs typeface="Arial" panose="020B0604020202020204" pitchFamily="34" charset="0"/>
              </a:rPr>
              <a:t>. </a:t>
            </a:r>
          </a:p>
          <a:p>
            <a:pPr marL="342900" indent="-342900" algn="l">
              <a:lnSpc>
                <a:spcPct val="12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Operates as </a:t>
            </a:r>
            <a:r>
              <a:rPr lang="en-US" sz="2000" b="1" dirty="0">
                <a:solidFill>
                  <a:schemeClr val="tx1"/>
                </a:solidFill>
                <a:latin typeface="Arial" panose="020B0604020202020204" pitchFamily="34" charset="0"/>
                <a:cs typeface="Arial" panose="020B0604020202020204" pitchFamily="34" charset="0"/>
              </a:rPr>
              <a:t>partnership </a:t>
            </a:r>
            <a:r>
              <a:rPr lang="en-US" sz="2000" dirty="0">
                <a:solidFill>
                  <a:schemeClr val="tx1"/>
                </a:solidFill>
                <a:latin typeface="Arial" panose="020B0604020202020204" pitchFamily="34" charset="0"/>
                <a:cs typeface="Arial" panose="020B0604020202020204" pitchFamily="34" charset="0"/>
              </a:rPr>
              <a:t>of contributor and recipient countries; observers from civil society, indigenous peoples and private sector, and other development partners</a:t>
            </a:r>
          </a:p>
          <a:p>
            <a:pPr marL="342900" indent="-342900" algn="l">
              <a:lnSpc>
                <a:spcPct val="12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Implemented through 5 </a:t>
            </a:r>
            <a:r>
              <a:rPr lang="en-US" sz="2000" b="1" dirty="0">
                <a:solidFill>
                  <a:schemeClr val="tx1"/>
                </a:solidFill>
                <a:latin typeface="Arial" panose="020B0604020202020204" pitchFamily="34" charset="0"/>
                <a:cs typeface="Arial" panose="020B0604020202020204" pitchFamily="34" charset="0"/>
              </a:rPr>
              <a:t>multilateral development banks (MDBs) </a:t>
            </a:r>
            <a:r>
              <a:rPr lang="en-US" sz="2000" dirty="0">
                <a:solidFill>
                  <a:schemeClr val="tx1"/>
                </a:solidFill>
                <a:latin typeface="Arial" panose="020B0604020202020204" pitchFamily="34" charset="0"/>
                <a:cs typeface="Arial" panose="020B0604020202020204" pitchFamily="34" charset="0"/>
              </a:rPr>
              <a:t>(i.e., AfDB; ADB; EBRD; IDB; and WBG, including IFC). </a:t>
            </a:r>
          </a:p>
          <a:p>
            <a:pPr marL="342900" indent="-342900" algn="l">
              <a:lnSpc>
                <a:spcPct val="12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CIF’s </a:t>
            </a:r>
            <a:r>
              <a:rPr lang="en-US" sz="2000" b="1" dirty="0">
                <a:solidFill>
                  <a:schemeClr val="tx1"/>
                </a:solidFill>
                <a:latin typeface="Arial" panose="020B0604020202020204" pitchFamily="34" charset="0"/>
                <a:cs typeface="Arial" panose="020B0604020202020204" pitchFamily="34" charset="0"/>
              </a:rPr>
              <a:t>scale and flexible approach </a:t>
            </a:r>
            <a:r>
              <a:rPr lang="en-US" sz="2000" dirty="0">
                <a:solidFill>
                  <a:schemeClr val="tx1"/>
                </a:solidFill>
                <a:latin typeface="Arial" panose="020B0604020202020204" pitchFamily="34" charset="0"/>
                <a:cs typeface="Arial" panose="020B0604020202020204" pitchFamily="34" charset="0"/>
              </a:rPr>
              <a:t>helps countries mitigate and adapt to climate change in an integrated, programmatic fashion </a:t>
            </a:r>
          </a:p>
        </p:txBody>
      </p:sp>
      <p:sp>
        <p:nvSpPr>
          <p:cNvPr id="3" name="Title 1">
            <a:extLst>
              <a:ext uri="{FF2B5EF4-FFF2-40B4-BE49-F238E27FC236}">
                <a16:creationId xmlns:a16="http://schemas.microsoft.com/office/drawing/2014/main" id="{6F36F885-A130-4560-9E18-1E21F5E05B94}"/>
              </a:ext>
            </a:extLst>
          </p:cNvPr>
          <p:cNvSpPr txBox="1">
            <a:spLocks/>
          </p:cNvSpPr>
          <p:nvPr/>
        </p:nvSpPr>
        <p:spPr>
          <a:xfrm>
            <a:off x="795130" y="291549"/>
            <a:ext cx="9114975" cy="622851"/>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chemeClr val="tx1"/>
                </a:solidFill>
              </a:rPr>
              <a:t>Overview of the Climate Investment Funds (CIF)</a:t>
            </a:r>
          </a:p>
        </p:txBody>
      </p:sp>
    </p:spTree>
    <p:extLst>
      <p:ext uri="{BB962C8B-B14F-4D97-AF65-F5344CB8AC3E}">
        <p14:creationId xmlns:p14="http://schemas.microsoft.com/office/powerpoint/2010/main" val="2353901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1D1B-555A-4A18-A27E-0E39FE2FDA2C}"/>
              </a:ext>
            </a:extLst>
          </p:cNvPr>
          <p:cNvSpPr>
            <a:spLocks noGrp="1"/>
          </p:cNvSpPr>
          <p:nvPr>
            <p:ph type="title"/>
          </p:nvPr>
        </p:nvSpPr>
        <p:spPr>
          <a:xfrm>
            <a:off x="982134" y="112643"/>
            <a:ext cx="8596668" cy="781878"/>
          </a:xfrm>
        </p:spPr>
        <p:txBody>
          <a:bodyPr/>
          <a:lstStyle/>
          <a:p>
            <a:pPr algn="ctr"/>
            <a:r>
              <a:rPr lang="en-US" dirty="0"/>
              <a:t>CIF at a glance</a:t>
            </a:r>
          </a:p>
        </p:txBody>
      </p:sp>
      <p:sp>
        <p:nvSpPr>
          <p:cNvPr id="3" name="Content Placeholder 2">
            <a:extLst>
              <a:ext uri="{FF2B5EF4-FFF2-40B4-BE49-F238E27FC236}">
                <a16:creationId xmlns:a16="http://schemas.microsoft.com/office/drawing/2014/main" id="{15AAC10E-2875-4135-90BF-9A5ADAB16D72}"/>
              </a:ext>
            </a:extLst>
          </p:cNvPr>
          <p:cNvSpPr>
            <a:spLocks noGrp="1"/>
          </p:cNvSpPr>
          <p:nvPr>
            <p:ph idx="1"/>
          </p:nvPr>
        </p:nvSpPr>
        <p:spPr>
          <a:xfrm>
            <a:off x="636105" y="742122"/>
            <a:ext cx="9660834" cy="6003235"/>
          </a:xfrm>
        </p:spPr>
        <p:txBody>
          <a:bodyPr>
            <a:normAutofit fontScale="92500"/>
          </a:bodyPr>
          <a:lstStyle/>
          <a:p>
            <a:r>
              <a:rPr lang="en-US" sz="2800" dirty="0"/>
              <a:t>$8.1 billion; &gt;300 projects in 72 developing countries</a:t>
            </a:r>
          </a:p>
          <a:p>
            <a:r>
              <a:rPr lang="en-US" sz="2800" b="1" dirty="0">
                <a:solidFill>
                  <a:srgbClr val="FF0000"/>
                </a:solidFill>
              </a:rPr>
              <a:t>26,500 MW in clean power</a:t>
            </a:r>
            <a:r>
              <a:rPr lang="en-US" sz="2800" dirty="0"/>
              <a:t>, which is more than the total power capacity of Vietnam and almost the same as Netherlands (26.6 GW) </a:t>
            </a:r>
          </a:p>
          <a:p>
            <a:r>
              <a:rPr lang="en-US" sz="2800" b="1" dirty="0">
                <a:solidFill>
                  <a:srgbClr val="FF0000"/>
                </a:solidFill>
              </a:rPr>
              <a:t>8.5 million people</a:t>
            </a:r>
            <a:r>
              <a:rPr lang="en-US" sz="2800" dirty="0"/>
              <a:t> with improved access to energy, which is equivalent to the population of Switzerland or Sierra Leone </a:t>
            </a:r>
          </a:p>
          <a:p>
            <a:r>
              <a:rPr lang="en-US" sz="2800" dirty="0"/>
              <a:t>Over </a:t>
            </a:r>
            <a:r>
              <a:rPr lang="en-US" sz="2800" b="1" dirty="0">
                <a:solidFill>
                  <a:srgbClr val="FF0000"/>
                </a:solidFill>
              </a:rPr>
              <a:t>10,000 GWh/year energy saved</a:t>
            </a:r>
            <a:r>
              <a:rPr lang="en-US" sz="2800" dirty="0"/>
              <a:t>, which is the equivalent of total annual electricity production of Uruguay </a:t>
            </a:r>
          </a:p>
          <a:p>
            <a:r>
              <a:rPr lang="en-US" sz="2800" dirty="0"/>
              <a:t>Over </a:t>
            </a:r>
            <a:r>
              <a:rPr lang="en-US" sz="2800" b="1" dirty="0">
                <a:solidFill>
                  <a:srgbClr val="FF0000"/>
                </a:solidFill>
              </a:rPr>
              <a:t>36 million ha of forests </a:t>
            </a:r>
            <a:r>
              <a:rPr lang="en-US" sz="2800" dirty="0"/>
              <a:t>under improved management, the area of Congo or Germany </a:t>
            </a:r>
          </a:p>
          <a:p>
            <a:r>
              <a:rPr lang="en-US" sz="2800" b="1" dirty="0">
                <a:solidFill>
                  <a:srgbClr val="FF0000"/>
                </a:solidFill>
              </a:rPr>
              <a:t>45 million people </a:t>
            </a:r>
            <a:r>
              <a:rPr lang="en-US" sz="2800" dirty="0"/>
              <a:t>supported to cope with effects of climate change, more than the population of Argentina or Sudan </a:t>
            </a:r>
          </a:p>
        </p:txBody>
      </p:sp>
    </p:spTree>
    <p:extLst>
      <p:ext uri="{BB962C8B-B14F-4D97-AF65-F5344CB8AC3E}">
        <p14:creationId xmlns:p14="http://schemas.microsoft.com/office/powerpoint/2010/main" val="356246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5E85969-08C4-4E61-B71C-B1CBCF82B205}"/>
              </a:ext>
            </a:extLst>
          </p:cNvPr>
          <p:cNvGrpSpPr/>
          <p:nvPr/>
        </p:nvGrpSpPr>
        <p:grpSpPr>
          <a:xfrm>
            <a:off x="-1" y="0"/>
            <a:ext cx="9992139" cy="6915998"/>
            <a:chOff x="1143000" y="534444"/>
            <a:chExt cx="7543800" cy="6324956"/>
          </a:xfrm>
        </p:grpSpPr>
        <p:grpSp>
          <p:nvGrpSpPr>
            <p:cNvPr id="3" name="Group 2">
              <a:extLst>
                <a:ext uri="{FF2B5EF4-FFF2-40B4-BE49-F238E27FC236}">
                  <a16:creationId xmlns:a16="http://schemas.microsoft.com/office/drawing/2014/main" id="{45325337-A270-433C-9999-5B6BC87CAF90}"/>
                </a:ext>
              </a:extLst>
            </p:cNvPr>
            <p:cNvGrpSpPr/>
            <p:nvPr/>
          </p:nvGrpSpPr>
          <p:grpSpPr>
            <a:xfrm>
              <a:off x="3048000" y="6096000"/>
              <a:ext cx="5638800" cy="609600"/>
              <a:chOff x="3048000" y="6096000"/>
              <a:chExt cx="5638800" cy="609600"/>
            </a:xfrm>
          </p:grpSpPr>
          <p:sp>
            <p:nvSpPr>
              <p:cNvPr id="43" name="Rectangle 42">
                <a:extLst>
                  <a:ext uri="{FF2B5EF4-FFF2-40B4-BE49-F238E27FC236}">
                    <a16:creationId xmlns:a16="http://schemas.microsoft.com/office/drawing/2014/main" id="{B7544EBE-78AD-4900-AE12-D7D73E58A0FB}"/>
                  </a:ext>
                </a:extLst>
              </p:cNvPr>
              <p:cNvSpPr/>
              <p:nvPr/>
            </p:nvSpPr>
            <p:spPr>
              <a:xfrm>
                <a:off x="3048000" y="6324600"/>
                <a:ext cx="5638800" cy="381000"/>
              </a:xfrm>
              <a:prstGeom prst="rect">
                <a:avLst/>
              </a:prstGeom>
              <a:solidFill>
                <a:srgbClr val="5A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ight Triangle 43">
                <a:extLst>
                  <a:ext uri="{FF2B5EF4-FFF2-40B4-BE49-F238E27FC236}">
                    <a16:creationId xmlns:a16="http://schemas.microsoft.com/office/drawing/2014/main" id="{94A62735-7FF7-4F39-A5C1-BA4DF2FD01A3}"/>
                  </a:ext>
                </a:extLst>
              </p:cNvPr>
              <p:cNvSpPr/>
              <p:nvPr/>
            </p:nvSpPr>
            <p:spPr>
              <a:xfrm>
                <a:off x="6858000" y="60960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45" name="Right Triangle 44">
                <a:extLst>
                  <a:ext uri="{FF2B5EF4-FFF2-40B4-BE49-F238E27FC236}">
                    <a16:creationId xmlns:a16="http://schemas.microsoft.com/office/drawing/2014/main" id="{EDDD338F-92C6-4D19-9789-3383CA9ADA0E}"/>
                  </a:ext>
                </a:extLst>
              </p:cNvPr>
              <p:cNvSpPr/>
              <p:nvPr/>
            </p:nvSpPr>
            <p:spPr>
              <a:xfrm>
                <a:off x="4953000" y="60960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46" name="Right Triangle 45">
                <a:extLst>
                  <a:ext uri="{FF2B5EF4-FFF2-40B4-BE49-F238E27FC236}">
                    <a16:creationId xmlns:a16="http://schemas.microsoft.com/office/drawing/2014/main" id="{40618023-4A00-4FE1-8101-83769AE0ECAA}"/>
                  </a:ext>
                </a:extLst>
              </p:cNvPr>
              <p:cNvSpPr/>
              <p:nvPr/>
            </p:nvSpPr>
            <p:spPr>
              <a:xfrm>
                <a:off x="3048000" y="60960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
          <p:nvSpPr>
            <p:cNvPr id="4" name="Rectangle 3">
              <a:extLst>
                <a:ext uri="{FF2B5EF4-FFF2-40B4-BE49-F238E27FC236}">
                  <a16:creationId xmlns:a16="http://schemas.microsoft.com/office/drawing/2014/main" id="{B471F27E-FD10-403D-B066-55E11C4F6489}"/>
                </a:ext>
              </a:extLst>
            </p:cNvPr>
            <p:cNvSpPr/>
            <p:nvPr/>
          </p:nvSpPr>
          <p:spPr>
            <a:xfrm>
              <a:off x="1143000" y="534444"/>
              <a:ext cx="7543800" cy="533400"/>
            </a:xfrm>
            <a:prstGeom prst="rect">
              <a:avLst/>
            </a:prstGeom>
            <a:solidFill>
              <a:srgbClr val="5A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388ECE4D-7F5A-4A75-B6CE-B42720D5B0F4}"/>
                </a:ext>
              </a:extLst>
            </p:cNvPr>
            <p:cNvSpPr/>
            <p:nvPr/>
          </p:nvSpPr>
          <p:spPr>
            <a:xfrm rot="5400000">
              <a:off x="6858000" y="9906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 name="Right Triangle 5">
              <a:extLst>
                <a:ext uri="{FF2B5EF4-FFF2-40B4-BE49-F238E27FC236}">
                  <a16:creationId xmlns:a16="http://schemas.microsoft.com/office/drawing/2014/main" id="{899AB5F7-5AA6-48C5-B1B4-593CFCD81A79}"/>
                </a:ext>
              </a:extLst>
            </p:cNvPr>
            <p:cNvSpPr/>
            <p:nvPr/>
          </p:nvSpPr>
          <p:spPr>
            <a:xfrm rot="5400000">
              <a:off x="4953000" y="9906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7" name="Right Triangle 6">
              <a:extLst>
                <a:ext uri="{FF2B5EF4-FFF2-40B4-BE49-F238E27FC236}">
                  <a16:creationId xmlns:a16="http://schemas.microsoft.com/office/drawing/2014/main" id="{DADFA50D-F884-4BDE-BA44-D7C0C71CD7B7}"/>
                </a:ext>
              </a:extLst>
            </p:cNvPr>
            <p:cNvSpPr/>
            <p:nvPr/>
          </p:nvSpPr>
          <p:spPr>
            <a:xfrm rot="5400000">
              <a:off x="3048000" y="9906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8" name="Right Triangle 7">
              <a:extLst>
                <a:ext uri="{FF2B5EF4-FFF2-40B4-BE49-F238E27FC236}">
                  <a16:creationId xmlns:a16="http://schemas.microsoft.com/office/drawing/2014/main" id="{087B3BCA-9FC0-475F-AF77-26B747A47C3D}"/>
                </a:ext>
              </a:extLst>
            </p:cNvPr>
            <p:cNvSpPr/>
            <p:nvPr/>
          </p:nvSpPr>
          <p:spPr>
            <a:xfrm rot="5400000">
              <a:off x="1143000" y="9906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9" name="TextBox 8">
              <a:extLst>
                <a:ext uri="{FF2B5EF4-FFF2-40B4-BE49-F238E27FC236}">
                  <a16:creationId xmlns:a16="http://schemas.microsoft.com/office/drawing/2014/main" id="{B0359A00-1788-453A-9AE1-6BD296831759}"/>
                </a:ext>
              </a:extLst>
            </p:cNvPr>
            <p:cNvSpPr txBox="1"/>
            <p:nvPr/>
          </p:nvSpPr>
          <p:spPr>
            <a:xfrm>
              <a:off x="3200400" y="6324600"/>
              <a:ext cx="5334000" cy="534800"/>
            </a:xfrm>
            <a:prstGeom prst="rect">
              <a:avLst/>
            </a:prstGeom>
            <a:noFill/>
          </p:spPr>
          <p:txBody>
            <a:bodyPr wrap="square" rtlCol="0">
              <a:spAutoFit/>
            </a:bodyPr>
            <a:lstStyle/>
            <a:p>
              <a:pPr algn="ctr"/>
              <a:r>
                <a:rPr lang="en-US" sz="1600" b="1" dirty="0">
                  <a:solidFill>
                    <a:schemeClr val="bg1"/>
                  </a:solidFill>
                  <a:latin typeface="Arial"/>
                  <a:cs typeface="Arial"/>
                </a:rPr>
                <a:t>STRATEGIC CLIMATE FUND (SCF) $2.8 BILLION</a:t>
              </a:r>
              <a:endParaRPr lang="en-US" sz="1200" b="1" baseline="60000" dirty="0">
                <a:solidFill>
                  <a:schemeClr val="bg1"/>
                </a:solidFill>
                <a:latin typeface="Arial"/>
                <a:cs typeface="Arial"/>
              </a:endParaRPr>
            </a:p>
            <a:p>
              <a:pPr algn="ctr"/>
              <a:endParaRPr lang="en-US" sz="1600" b="1" dirty="0">
                <a:solidFill>
                  <a:schemeClr val="bg1"/>
                </a:solidFill>
                <a:latin typeface="Arial"/>
                <a:cs typeface="Arial"/>
              </a:endParaRPr>
            </a:p>
          </p:txBody>
        </p:sp>
        <p:sp>
          <p:nvSpPr>
            <p:cNvPr id="10" name="TextBox 9">
              <a:extLst>
                <a:ext uri="{FF2B5EF4-FFF2-40B4-BE49-F238E27FC236}">
                  <a16:creationId xmlns:a16="http://schemas.microsoft.com/office/drawing/2014/main" id="{DFC584E2-226A-44E9-B314-8B1D660E54CF}"/>
                </a:ext>
              </a:extLst>
            </p:cNvPr>
            <p:cNvSpPr txBox="1"/>
            <p:nvPr/>
          </p:nvSpPr>
          <p:spPr>
            <a:xfrm>
              <a:off x="1219200" y="609600"/>
              <a:ext cx="7391400" cy="365917"/>
            </a:xfrm>
            <a:prstGeom prst="rect">
              <a:avLst/>
            </a:prstGeom>
            <a:noFill/>
          </p:spPr>
          <p:txBody>
            <a:bodyPr wrap="square" rtlCol="0">
              <a:spAutoFit/>
            </a:bodyPr>
            <a:lstStyle/>
            <a:p>
              <a:pPr>
                <a:spcBef>
                  <a:spcPct val="0"/>
                </a:spcBef>
              </a:pPr>
              <a:r>
                <a:rPr lang="en-US" sz="2000" b="1" dirty="0">
                  <a:solidFill>
                    <a:schemeClr val="bg1"/>
                  </a:solidFill>
                  <a:latin typeface="Arial"/>
                  <a:ea typeface="+mj-ea"/>
                  <a:cs typeface="Arial"/>
                </a:rPr>
                <a:t>CLIMATE INVESTMENT FUNDS (CIF) $8.1 BILLION</a:t>
              </a:r>
            </a:p>
          </p:txBody>
        </p:sp>
        <p:grpSp>
          <p:nvGrpSpPr>
            <p:cNvPr id="11" name="Group 10">
              <a:extLst>
                <a:ext uri="{FF2B5EF4-FFF2-40B4-BE49-F238E27FC236}">
                  <a16:creationId xmlns:a16="http://schemas.microsoft.com/office/drawing/2014/main" id="{E1C57CDD-1D0A-4EB6-AF99-1CF38A7BEBDA}"/>
                </a:ext>
              </a:extLst>
            </p:cNvPr>
            <p:cNvGrpSpPr/>
            <p:nvPr/>
          </p:nvGrpSpPr>
          <p:grpSpPr>
            <a:xfrm>
              <a:off x="3048000" y="1295400"/>
              <a:ext cx="1828800" cy="4877845"/>
              <a:chOff x="3048000" y="1295400"/>
              <a:chExt cx="1828800" cy="4877845"/>
            </a:xfrm>
          </p:grpSpPr>
          <p:grpSp>
            <p:nvGrpSpPr>
              <p:cNvPr id="36" name="Group 35">
                <a:extLst>
                  <a:ext uri="{FF2B5EF4-FFF2-40B4-BE49-F238E27FC236}">
                    <a16:creationId xmlns:a16="http://schemas.microsoft.com/office/drawing/2014/main" id="{0B9A47D2-25E0-401F-BF38-A877450FCBD1}"/>
                  </a:ext>
                </a:extLst>
              </p:cNvPr>
              <p:cNvGrpSpPr/>
              <p:nvPr/>
            </p:nvGrpSpPr>
            <p:grpSpPr>
              <a:xfrm>
                <a:off x="3048000" y="4165601"/>
                <a:ext cx="1828800" cy="2007644"/>
                <a:chOff x="3048000" y="4165601"/>
                <a:chExt cx="1828800" cy="2007644"/>
              </a:xfrm>
            </p:grpSpPr>
            <p:sp>
              <p:nvSpPr>
                <p:cNvPr id="41" name="Rectangle 40">
                  <a:extLst>
                    <a:ext uri="{FF2B5EF4-FFF2-40B4-BE49-F238E27FC236}">
                      <a16:creationId xmlns:a16="http://schemas.microsoft.com/office/drawing/2014/main" id="{58326892-B57E-43BD-AB75-52A1C1C8514A}"/>
                    </a:ext>
                  </a:extLst>
                </p:cNvPr>
                <p:cNvSpPr/>
                <p:nvPr/>
              </p:nvSpPr>
              <p:spPr>
                <a:xfrm>
                  <a:off x="3048000" y="4191000"/>
                  <a:ext cx="1828800" cy="1905000"/>
                </a:xfrm>
                <a:prstGeom prst="rect">
                  <a:avLst/>
                </a:prstGeom>
                <a:solidFill>
                  <a:srgbClr val="ECC3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3F5ED6F2-0827-4ABB-B838-D6DB993DD1B4}"/>
                    </a:ext>
                  </a:extLst>
                </p:cNvPr>
                <p:cNvSpPr txBox="1"/>
                <p:nvPr/>
              </p:nvSpPr>
              <p:spPr>
                <a:xfrm>
                  <a:off x="3124200" y="4165601"/>
                  <a:ext cx="1711960" cy="2007644"/>
                </a:xfrm>
                <a:prstGeom prst="rect">
                  <a:avLst/>
                </a:prstGeom>
                <a:noFill/>
              </p:spPr>
              <p:txBody>
                <a:bodyPr wrap="square" lIns="0" tIns="45720" rIns="0" bIns="45720" numCol="2" spcCol="182880" rtlCol="0">
                  <a:noAutofit/>
                </a:bodyPr>
                <a:lstStyle/>
                <a:p>
                  <a:r>
                    <a:rPr lang="en-US" sz="800" dirty="0">
                      <a:latin typeface="Arial"/>
                      <a:cs typeface="Arial"/>
                    </a:rPr>
                    <a:t>Bangladesh</a:t>
                  </a:r>
                </a:p>
                <a:p>
                  <a:r>
                    <a:rPr lang="en-US" sz="800" dirty="0">
                      <a:latin typeface="Arial"/>
                      <a:cs typeface="Arial"/>
                    </a:rPr>
                    <a:t>Bhutan </a:t>
                  </a:r>
                </a:p>
                <a:p>
                  <a:r>
                    <a:rPr lang="en-US" sz="800" dirty="0">
                      <a:latin typeface="Arial"/>
                      <a:cs typeface="Arial"/>
                    </a:rPr>
                    <a:t>Bolivia</a:t>
                  </a:r>
                </a:p>
                <a:p>
                  <a:r>
                    <a:rPr lang="en-US" sz="800" dirty="0">
                      <a:latin typeface="Arial"/>
                      <a:cs typeface="Arial"/>
                    </a:rPr>
                    <a:t>Cambodia</a:t>
                  </a:r>
                </a:p>
                <a:p>
                  <a:r>
                    <a:rPr lang="en-US" sz="800" dirty="0">
                      <a:latin typeface="Arial"/>
                      <a:cs typeface="Arial"/>
                    </a:rPr>
                    <a:t>Ethiopia</a:t>
                  </a:r>
                </a:p>
                <a:p>
                  <a:r>
                    <a:rPr lang="en-US" sz="800" dirty="0">
                      <a:latin typeface="Arial"/>
                      <a:cs typeface="Arial"/>
                    </a:rPr>
                    <a:t>Gambia</a:t>
                  </a:r>
                </a:p>
                <a:p>
                  <a:r>
                    <a:rPr lang="en-US" sz="800" dirty="0">
                      <a:latin typeface="Arial"/>
                      <a:cs typeface="Arial"/>
                    </a:rPr>
                    <a:t>Honduras</a:t>
                  </a:r>
                </a:p>
                <a:p>
                  <a:r>
                    <a:rPr lang="en-US" sz="800" dirty="0">
                      <a:latin typeface="Arial"/>
                      <a:cs typeface="Arial"/>
                    </a:rPr>
                    <a:t>Kyrgyz Republic </a:t>
                  </a:r>
                </a:p>
                <a:p>
                  <a:r>
                    <a:rPr lang="en-US" sz="800" dirty="0">
                      <a:latin typeface="Arial"/>
                      <a:cs typeface="Arial"/>
                    </a:rPr>
                    <a:t>Madagascar</a:t>
                  </a:r>
                </a:p>
                <a:p>
                  <a:r>
                    <a:rPr lang="en-US" sz="800" dirty="0">
                      <a:latin typeface="Arial"/>
                      <a:cs typeface="Arial"/>
                    </a:rPr>
                    <a:t>Malawi</a:t>
                  </a:r>
                </a:p>
                <a:p>
                  <a:r>
                    <a:rPr lang="en-US" sz="800" dirty="0">
                      <a:latin typeface="Arial"/>
                      <a:cs typeface="Arial"/>
                    </a:rPr>
                    <a:t>Mozambique</a:t>
                  </a:r>
                </a:p>
                <a:p>
                  <a:r>
                    <a:rPr lang="en-US" sz="800" dirty="0">
                      <a:latin typeface="Arial"/>
                      <a:cs typeface="Arial"/>
                    </a:rPr>
                    <a:t>Nepal</a:t>
                  </a:r>
                </a:p>
                <a:p>
                  <a:r>
                    <a:rPr lang="en-US" sz="800" dirty="0">
                      <a:latin typeface="Arial"/>
                      <a:cs typeface="Arial"/>
                    </a:rPr>
                    <a:t>Niger</a:t>
                  </a:r>
                </a:p>
                <a:p>
                  <a:r>
                    <a:rPr lang="en-US" sz="800" dirty="0">
                      <a:latin typeface="Arial"/>
                      <a:cs typeface="Arial"/>
                    </a:rPr>
                    <a:t>Philippines</a:t>
                  </a:r>
                </a:p>
                <a:p>
                  <a:r>
                    <a:rPr lang="en-US" sz="800" dirty="0">
                      <a:latin typeface="Arial"/>
                      <a:cs typeface="Arial"/>
                    </a:rPr>
                    <a:t>Rwanda </a:t>
                  </a:r>
                </a:p>
                <a:p>
                  <a:r>
                    <a:rPr lang="en-US" sz="800" dirty="0">
                      <a:latin typeface="Arial"/>
                      <a:cs typeface="Arial"/>
                    </a:rPr>
                    <a:t>Tajikistan </a:t>
                  </a:r>
                </a:p>
                <a:p>
                  <a:r>
                    <a:rPr lang="en-US" sz="800" dirty="0">
                      <a:latin typeface="Arial"/>
                      <a:cs typeface="Arial"/>
                    </a:rPr>
                    <a:t>Uganda </a:t>
                  </a:r>
                </a:p>
                <a:p>
                  <a:r>
                    <a:rPr lang="en-US" sz="800" dirty="0">
                      <a:latin typeface="Arial"/>
                      <a:cs typeface="Arial"/>
                    </a:rPr>
                    <a:t>Yemen</a:t>
                  </a:r>
                </a:p>
                <a:p>
                  <a:r>
                    <a:rPr lang="en-US" sz="800" dirty="0">
                      <a:latin typeface="Arial"/>
                      <a:cs typeface="Arial"/>
                    </a:rPr>
                    <a:t>Zambia</a:t>
                  </a:r>
                </a:p>
                <a:p>
                  <a:r>
                    <a:rPr lang="en-US" sz="800" dirty="0">
                      <a:latin typeface="Arial"/>
                      <a:cs typeface="Arial"/>
                    </a:rPr>
                    <a:t>Caribbean Region (Dominica, </a:t>
                  </a:r>
                </a:p>
                <a:p>
                  <a:r>
                    <a:rPr lang="en-US" sz="800" dirty="0">
                      <a:latin typeface="Arial"/>
                      <a:cs typeface="Arial"/>
                    </a:rPr>
                    <a:t>Grenada, Haiti, </a:t>
                  </a:r>
                </a:p>
                <a:p>
                  <a:r>
                    <a:rPr lang="en-US" sz="800" dirty="0">
                      <a:latin typeface="Arial"/>
                      <a:cs typeface="Arial"/>
                    </a:rPr>
                    <a:t>Jamaica, </a:t>
                  </a:r>
                </a:p>
                <a:p>
                  <a:r>
                    <a:rPr lang="en-US" sz="800" dirty="0">
                      <a:latin typeface="Arial"/>
                      <a:cs typeface="Arial"/>
                    </a:rPr>
                    <a:t>St. Lucia, </a:t>
                  </a:r>
                </a:p>
                <a:p>
                  <a:r>
                    <a:rPr lang="en-US" sz="800" dirty="0">
                      <a:latin typeface="Arial"/>
                      <a:cs typeface="Arial"/>
                    </a:rPr>
                    <a:t>St. Vincent and </a:t>
                  </a:r>
                </a:p>
                <a:p>
                  <a:r>
                    <a:rPr lang="en-US" sz="800" dirty="0">
                      <a:latin typeface="Arial"/>
                      <a:cs typeface="Arial"/>
                    </a:rPr>
                    <a:t>the Grenadines)  </a:t>
                  </a:r>
                </a:p>
                <a:p>
                  <a:r>
                    <a:rPr lang="en-US" sz="800" dirty="0">
                      <a:latin typeface="Arial"/>
                      <a:cs typeface="Arial"/>
                    </a:rPr>
                    <a:t>Pacific Region </a:t>
                  </a:r>
                </a:p>
                <a:p>
                  <a:r>
                    <a:rPr lang="en-US" sz="800" dirty="0">
                      <a:latin typeface="Arial"/>
                      <a:cs typeface="Arial"/>
                    </a:rPr>
                    <a:t>(Papua New Guinea, </a:t>
                  </a:r>
                </a:p>
                <a:p>
                  <a:r>
                    <a:rPr lang="en-US" sz="800" dirty="0">
                      <a:latin typeface="Arial"/>
                      <a:cs typeface="Arial"/>
                    </a:rPr>
                    <a:t>Samoa, Tonga)</a:t>
                  </a:r>
                </a:p>
              </p:txBody>
            </p:sp>
          </p:grpSp>
          <p:grpSp>
            <p:nvGrpSpPr>
              <p:cNvPr id="37" name="Group 36">
                <a:extLst>
                  <a:ext uri="{FF2B5EF4-FFF2-40B4-BE49-F238E27FC236}">
                    <a16:creationId xmlns:a16="http://schemas.microsoft.com/office/drawing/2014/main" id="{C0AD2D06-CCE0-4259-A66A-19139DA36504}"/>
                  </a:ext>
                </a:extLst>
              </p:cNvPr>
              <p:cNvGrpSpPr/>
              <p:nvPr/>
            </p:nvGrpSpPr>
            <p:grpSpPr>
              <a:xfrm>
                <a:off x="3048000" y="1295400"/>
                <a:ext cx="1828800" cy="1828800"/>
                <a:chOff x="1143000" y="1295400"/>
                <a:chExt cx="1828800" cy="1828800"/>
              </a:xfrm>
            </p:grpSpPr>
            <p:pic>
              <p:nvPicPr>
                <p:cNvPr id="39" name="Picture 38">
                  <a:extLst>
                    <a:ext uri="{FF2B5EF4-FFF2-40B4-BE49-F238E27FC236}">
                      <a16:creationId xmlns:a16="http://schemas.microsoft.com/office/drawing/2014/main" id="{3A289E7F-CC6B-470F-84B8-D436A24199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1" y="1295400"/>
                  <a:ext cx="1828799" cy="1815736"/>
                </a:xfrm>
                <a:prstGeom prst="rect">
                  <a:avLst/>
                </a:prstGeom>
              </p:spPr>
            </p:pic>
            <p:sp>
              <p:nvSpPr>
                <p:cNvPr id="40" name="Rectangle 39">
                  <a:extLst>
                    <a:ext uri="{FF2B5EF4-FFF2-40B4-BE49-F238E27FC236}">
                      <a16:creationId xmlns:a16="http://schemas.microsoft.com/office/drawing/2014/main" id="{9663E984-BE25-4C67-9B3B-A07973975D9A}"/>
                    </a:ext>
                  </a:extLst>
                </p:cNvPr>
                <p:cNvSpPr/>
                <p:nvPr/>
              </p:nvSpPr>
              <p:spPr>
                <a:xfrm>
                  <a:off x="1143000" y="2286000"/>
                  <a:ext cx="914400" cy="838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700" b="1" dirty="0">
                      <a:solidFill>
                        <a:schemeClr val="bg1"/>
                      </a:solidFill>
                      <a:latin typeface="Arial"/>
                      <a:cs typeface="Arial"/>
                    </a:rPr>
                    <a:t>$1.2</a:t>
                  </a:r>
                </a:p>
                <a:p>
                  <a:r>
                    <a:rPr lang="en-US" sz="1700" b="1" dirty="0">
                      <a:solidFill>
                        <a:schemeClr val="bg1"/>
                      </a:solidFill>
                      <a:latin typeface="Arial"/>
                      <a:cs typeface="Arial"/>
                    </a:rPr>
                    <a:t>billion</a:t>
                  </a:r>
                </a:p>
              </p:txBody>
            </p:sp>
          </p:grpSp>
          <p:sp>
            <p:nvSpPr>
              <p:cNvPr id="38" name="TextBox 37">
                <a:extLst>
                  <a:ext uri="{FF2B5EF4-FFF2-40B4-BE49-F238E27FC236}">
                    <a16:creationId xmlns:a16="http://schemas.microsoft.com/office/drawing/2014/main" id="{B7AEA9A1-FC6A-46F9-A3A6-8AB41FE402C6}"/>
                  </a:ext>
                </a:extLst>
              </p:cNvPr>
              <p:cNvSpPr txBox="1"/>
              <p:nvPr/>
            </p:nvSpPr>
            <p:spPr>
              <a:xfrm>
                <a:off x="3048001" y="3168387"/>
                <a:ext cx="1788161" cy="985159"/>
              </a:xfrm>
              <a:prstGeom prst="rect">
                <a:avLst/>
              </a:prstGeom>
              <a:solidFill>
                <a:srgbClr val="FBAD4F"/>
              </a:solidFill>
              <a:ln>
                <a:noFill/>
              </a:ln>
            </p:spPr>
            <p:txBody>
              <a:bodyPr wrap="square" lIns="91440" rIns="91440" rtlCol="0">
                <a:spAutoFit/>
              </a:bodyPr>
              <a:lstStyle/>
              <a:p>
                <a:r>
                  <a:rPr lang="en-US" sz="1600" dirty="0">
                    <a:latin typeface="Arial"/>
                    <a:cs typeface="Arial"/>
                  </a:rPr>
                  <a:t>Mainstream resilience in development planning and investments</a:t>
                </a:r>
                <a:endParaRPr lang="en-US" sz="925" dirty="0">
                  <a:latin typeface="Arial"/>
                  <a:cs typeface="Arial"/>
                </a:endParaRPr>
              </a:p>
            </p:txBody>
          </p:sp>
        </p:grpSp>
        <p:grpSp>
          <p:nvGrpSpPr>
            <p:cNvPr id="12" name="Group 11">
              <a:extLst>
                <a:ext uri="{FF2B5EF4-FFF2-40B4-BE49-F238E27FC236}">
                  <a16:creationId xmlns:a16="http://schemas.microsoft.com/office/drawing/2014/main" id="{431C6285-E430-4F45-91E9-977230FA006E}"/>
                </a:ext>
              </a:extLst>
            </p:cNvPr>
            <p:cNvGrpSpPr/>
            <p:nvPr/>
          </p:nvGrpSpPr>
          <p:grpSpPr>
            <a:xfrm>
              <a:off x="4953000" y="1295400"/>
              <a:ext cx="1828800" cy="4800600"/>
              <a:chOff x="4953000" y="1295400"/>
              <a:chExt cx="1828800" cy="4800600"/>
            </a:xfrm>
          </p:grpSpPr>
          <p:grpSp>
            <p:nvGrpSpPr>
              <p:cNvPr id="29" name="Group 28">
                <a:extLst>
                  <a:ext uri="{FF2B5EF4-FFF2-40B4-BE49-F238E27FC236}">
                    <a16:creationId xmlns:a16="http://schemas.microsoft.com/office/drawing/2014/main" id="{23D66721-1605-4137-BC81-B1FBA40DA005}"/>
                  </a:ext>
                </a:extLst>
              </p:cNvPr>
              <p:cNvGrpSpPr/>
              <p:nvPr/>
            </p:nvGrpSpPr>
            <p:grpSpPr>
              <a:xfrm>
                <a:off x="4953000" y="4191000"/>
                <a:ext cx="1828800" cy="1905000"/>
                <a:chOff x="4953000" y="4191000"/>
                <a:chExt cx="1828800" cy="1905000"/>
              </a:xfrm>
            </p:grpSpPr>
            <p:sp>
              <p:nvSpPr>
                <p:cNvPr id="34" name="Rectangle 33">
                  <a:extLst>
                    <a:ext uri="{FF2B5EF4-FFF2-40B4-BE49-F238E27FC236}">
                      <a16:creationId xmlns:a16="http://schemas.microsoft.com/office/drawing/2014/main" id="{93837A16-88AA-48B9-8C21-DDD7C3476AEE}"/>
                    </a:ext>
                  </a:extLst>
                </p:cNvPr>
                <p:cNvSpPr/>
                <p:nvPr/>
              </p:nvSpPr>
              <p:spPr>
                <a:xfrm>
                  <a:off x="4953000" y="4191000"/>
                  <a:ext cx="1828800" cy="1905000"/>
                </a:xfrm>
                <a:prstGeom prst="rect">
                  <a:avLst/>
                </a:prstGeom>
                <a:solidFill>
                  <a:srgbClr val="7AA8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1FC672D-F263-4A91-9F8D-29C0A5D02746}"/>
                    </a:ext>
                  </a:extLst>
                </p:cNvPr>
                <p:cNvSpPr txBox="1"/>
                <p:nvPr/>
              </p:nvSpPr>
              <p:spPr>
                <a:xfrm>
                  <a:off x="5029200" y="4266155"/>
                  <a:ext cx="1600200" cy="1772755"/>
                </a:xfrm>
                <a:prstGeom prst="rect">
                  <a:avLst/>
                </a:prstGeom>
                <a:noFill/>
              </p:spPr>
              <p:txBody>
                <a:bodyPr wrap="square" lIns="0" tIns="45720" rIns="0" bIns="45720" numCol="2" spcCol="182880" rtlCol="0">
                  <a:noAutofit/>
                </a:bodyPr>
                <a:lstStyle/>
                <a:p>
                  <a:r>
                    <a:rPr lang="en-US" sz="800" dirty="0">
                      <a:latin typeface="Arial"/>
                      <a:cs typeface="Arial"/>
                    </a:rPr>
                    <a:t>Bangladesh</a:t>
                  </a:r>
                </a:p>
                <a:p>
                  <a:r>
                    <a:rPr lang="en-US" sz="800" dirty="0">
                      <a:latin typeface="Arial"/>
                      <a:cs typeface="Arial"/>
                    </a:rPr>
                    <a:t>Brazil</a:t>
                  </a:r>
                </a:p>
                <a:p>
                  <a:r>
                    <a:rPr lang="en-US" sz="800" dirty="0">
                      <a:latin typeface="Arial"/>
                      <a:cs typeface="Arial"/>
                    </a:rPr>
                    <a:t>Burkina  Faso</a:t>
                  </a:r>
                </a:p>
                <a:p>
                  <a:r>
                    <a:rPr lang="en-US" sz="800" dirty="0">
                      <a:latin typeface="Arial"/>
                      <a:cs typeface="Arial"/>
                    </a:rPr>
                    <a:t>Cambodia</a:t>
                  </a:r>
                </a:p>
                <a:p>
                  <a:r>
                    <a:rPr lang="en-US" sz="800" dirty="0">
                      <a:latin typeface="Arial"/>
                      <a:cs typeface="Arial"/>
                    </a:rPr>
                    <a:t>Cameroon</a:t>
                  </a:r>
                </a:p>
                <a:p>
                  <a:r>
                    <a:rPr lang="en-US" sz="800" dirty="0">
                      <a:latin typeface="Arial"/>
                      <a:cs typeface="Arial"/>
                    </a:rPr>
                    <a:t>Congo Republic </a:t>
                  </a:r>
                </a:p>
                <a:p>
                  <a:r>
                    <a:rPr lang="en-US" sz="800" dirty="0">
                      <a:latin typeface="Arial"/>
                      <a:cs typeface="Arial"/>
                    </a:rPr>
                    <a:t>Democratic Republic of Congo</a:t>
                  </a:r>
                </a:p>
                <a:p>
                  <a:r>
                    <a:rPr lang="en-US" sz="800" dirty="0">
                      <a:latin typeface="Arial"/>
                      <a:cs typeface="Arial"/>
                    </a:rPr>
                    <a:t>Ecuador </a:t>
                  </a:r>
                </a:p>
                <a:p>
                  <a:r>
                    <a:rPr lang="en-US" sz="800" dirty="0">
                      <a:latin typeface="Arial"/>
                      <a:cs typeface="Arial"/>
                    </a:rPr>
                    <a:t>Ghana</a:t>
                  </a:r>
                </a:p>
                <a:p>
                  <a:r>
                    <a:rPr lang="en-US" sz="800" dirty="0">
                      <a:latin typeface="Arial"/>
                      <a:cs typeface="Arial"/>
                    </a:rPr>
                    <a:t>Guatemala </a:t>
                  </a:r>
                </a:p>
                <a:p>
                  <a:r>
                    <a:rPr lang="en-US" sz="800" dirty="0">
                      <a:latin typeface="Arial"/>
                      <a:cs typeface="Arial"/>
                    </a:rPr>
                    <a:t>Guyana</a:t>
                  </a:r>
                </a:p>
                <a:p>
                  <a:endParaRPr lang="en-US" sz="800" dirty="0">
                    <a:latin typeface="Arial"/>
                    <a:cs typeface="Arial"/>
                  </a:endParaRPr>
                </a:p>
                <a:p>
                  <a:r>
                    <a:rPr lang="en-US" sz="800" dirty="0">
                      <a:latin typeface="Arial"/>
                      <a:cs typeface="Arial"/>
                    </a:rPr>
                    <a:t>Honduras</a:t>
                  </a:r>
                </a:p>
                <a:p>
                  <a:r>
                    <a:rPr lang="en-US" sz="800" dirty="0">
                      <a:latin typeface="Arial"/>
                      <a:cs typeface="Arial"/>
                    </a:rPr>
                    <a:t>Indonesia</a:t>
                  </a:r>
                </a:p>
                <a:p>
                  <a:r>
                    <a:rPr lang="en-US" sz="800" dirty="0">
                      <a:latin typeface="Arial"/>
                      <a:cs typeface="Arial"/>
                    </a:rPr>
                    <a:t>Ivory Coast</a:t>
                  </a:r>
                </a:p>
                <a:p>
                  <a:r>
                    <a:rPr lang="en-US" sz="800" dirty="0">
                      <a:latin typeface="Arial"/>
                      <a:cs typeface="Arial"/>
                    </a:rPr>
                    <a:t>Lao People’s Democratic Republic</a:t>
                  </a:r>
                </a:p>
                <a:p>
                  <a:r>
                    <a:rPr lang="en-US" sz="800" dirty="0">
                      <a:latin typeface="Arial"/>
                      <a:cs typeface="Arial"/>
                    </a:rPr>
                    <a:t>Mexico</a:t>
                  </a:r>
                </a:p>
                <a:p>
                  <a:r>
                    <a:rPr lang="en-US" sz="800" dirty="0">
                      <a:latin typeface="Arial"/>
                      <a:cs typeface="Arial"/>
                    </a:rPr>
                    <a:t>Mozambique</a:t>
                  </a:r>
                </a:p>
                <a:p>
                  <a:r>
                    <a:rPr lang="en-US" sz="800" dirty="0">
                      <a:latin typeface="Arial"/>
                      <a:cs typeface="Arial"/>
                    </a:rPr>
                    <a:t>Nepal</a:t>
                  </a:r>
                </a:p>
                <a:p>
                  <a:r>
                    <a:rPr lang="en-US" sz="800" dirty="0">
                      <a:latin typeface="Arial"/>
                      <a:cs typeface="Arial"/>
                    </a:rPr>
                    <a:t>Peru</a:t>
                  </a:r>
                </a:p>
                <a:p>
                  <a:r>
                    <a:rPr lang="en-US" sz="800" dirty="0">
                      <a:latin typeface="Arial"/>
                      <a:cs typeface="Arial"/>
                    </a:rPr>
                    <a:t>Rwanda</a:t>
                  </a:r>
                </a:p>
                <a:p>
                  <a:r>
                    <a:rPr lang="en-US" sz="800" dirty="0">
                      <a:latin typeface="Arial"/>
                      <a:cs typeface="Arial"/>
                    </a:rPr>
                    <a:t>Tunisia </a:t>
                  </a:r>
                </a:p>
                <a:p>
                  <a:r>
                    <a:rPr lang="en-US" sz="800" dirty="0">
                      <a:latin typeface="Arial"/>
                      <a:cs typeface="Arial"/>
                    </a:rPr>
                    <a:t>Uganda</a:t>
                  </a:r>
                </a:p>
                <a:p>
                  <a:r>
                    <a:rPr lang="en-US" sz="800" dirty="0">
                      <a:latin typeface="Arial"/>
                      <a:cs typeface="Arial"/>
                    </a:rPr>
                    <a:t>Zambia </a:t>
                  </a:r>
                </a:p>
                <a:p>
                  <a:endParaRPr lang="en-US" sz="800" dirty="0">
                    <a:latin typeface="Arial"/>
                    <a:cs typeface="Arial"/>
                  </a:endParaRPr>
                </a:p>
              </p:txBody>
            </p:sp>
          </p:grpSp>
          <p:grpSp>
            <p:nvGrpSpPr>
              <p:cNvPr id="30" name="Group 29">
                <a:extLst>
                  <a:ext uri="{FF2B5EF4-FFF2-40B4-BE49-F238E27FC236}">
                    <a16:creationId xmlns:a16="http://schemas.microsoft.com/office/drawing/2014/main" id="{F260F473-ACFD-46C3-BB53-449C133B3BBF}"/>
                  </a:ext>
                </a:extLst>
              </p:cNvPr>
              <p:cNvGrpSpPr/>
              <p:nvPr/>
            </p:nvGrpSpPr>
            <p:grpSpPr>
              <a:xfrm>
                <a:off x="4953000" y="1295400"/>
                <a:ext cx="1828800" cy="1828800"/>
                <a:chOff x="1143000" y="1295400"/>
                <a:chExt cx="1828800" cy="1828800"/>
              </a:xfrm>
            </p:grpSpPr>
            <p:pic>
              <p:nvPicPr>
                <p:cNvPr id="32" name="Picture 31">
                  <a:extLst>
                    <a:ext uri="{FF2B5EF4-FFF2-40B4-BE49-F238E27FC236}">
                      <a16:creationId xmlns:a16="http://schemas.microsoft.com/office/drawing/2014/main" id="{434188C7-C125-4D64-8521-4961F2570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1" y="1295400"/>
                  <a:ext cx="1828799" cy="1815736"/>
                </a:xfrm>
                <a:prstGeom prst="rect">
                  <a:avLst/>
                </a:prstGeom>
              </p:spPr>
            </p:pic>
            <p:sp>
              <p:nvSpPr>
                <p:cNvPr id="33" name="Rectangle 32">
                  <a:extLst>
                    <a:ext uri="{FF2B5EF4-FFF2-40B4-BE49-F238E27FC236}">
                      <a16:creationId xmlns:a16="http://schemas.microsoft.com/office/drawing/2014/main" id="{50D140F9-851B-4722-9BEE-7FDC82CCC3D6}"/>
                    </a:ext>
                  </a:extLst>
                </p:cNvPr>
                <p:cNvSpPr/>
                <p:nvPr/>
              </p:nvSpPr>
              <p:spPr>
                <a:xfrm>
                  <a:off x="1143000" y="2286000"/>
                  <a:ext cx="914400" cy="838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700" b="1" dirty="0">
                      <a:solidFill>
                        <a:schemeClr val="bg1"/>
                      </a:solidFill>
                      <a:latin typeface="Arial"/>
                      <a:cs typeface="Arial"/>
                    </a:rPr>
                    <a:t>$798</a:t>
                  </a:r>
                </a:p>
                <a:p>
                  <a:r>
                    <a:rPr lang="en-US" sz="1700" b="1" dirty="0">
                      <a:solidFill>
                        <a:schemeClr val="bg1"/>
                      </a:solidFill>
                      <a:latin typeface="Arial"/>
                      <a:cs typeface="Arial"/>
                    </a:rPr>
                    <a:t>million</a:t>
                  </a:r>
                </a:p>
              </p:txBody>
            </p:sp>
          </p:grpSp>
          <p:sp>
            <p:nvSpPr>
              <p:cNvPr id="31" name="TextBox 30">
                <a:extLst>
                  <a:ext uri="{FF2B5EF4-FFF2-40B4-BE49-F238E27FC236}">
                    <a16:creationId xmlns:a16="http://schemas.microsoft.com/office/drawing/2014/main" id="{ED553192-ABB1-4616-B408-00898664E9A2}"/>
                  </a:ext>
                </a:extLst>
              </p:cNvPr>
              <p:cNvSpPr txBox="1"/>
              <p:nvPr/>
            </p:nvSpPr>
            <p:spPr>
              <a:xfrm>
                <a:off x="4953001" y="3168387"/>
                <a:ext cx="1828799" cy="999233"/>
              </a:xfrm>
              <a:prstGeom prst="rect">
                <a:avLst/>
              </a:prstGeom>
              <a:solidFill>
                <a:srgbClr val="568848"/>
              </a:solidFill>
              <a:ln>
                <a:noFill/>
              </a:ln>
            </p:spPr>
            <p:txBody>
              <a:bodyPr wrap="square" lIns="91440" rIns="91440" rtlCol="0">
                <a:spAutoFit/>
              </a:bodyPr>
              <a:lstStyle/>
              <a:p>
                <a:r>
                  <a:rPr lang="en-US" sz="1300" dirty="0">
                    <a:latin typeface="Arial"/>
                    <a:cs typeface="Arial"/>
                  </a:rPr>
                  <a:t>Reduce emissions from deforestation and forest degradation, sustainably manage forests, and enhance forest carbon stocks</a:t>
                </a:r>
              </a:p>
            </p:txBody>
          </p:sp>
        </p:grpSp>
        <p:grpSp>
          <p:nvGrpSpPr>
            <p:cNvPr id="13" name="Group 12">
              <a:extLst>
                <a:ext uri="{FF2B5EF4-FFF2-40B4-BE49-F238E27FC236}">
                  <a16:creationId xmlns:a16="http://schemas.microsoft.com/office/drawing/2014/main" id="{791C2614-1717-42F5-AF7C-A1A4D8062B31}"/>
                </a:ext>
              </a:extLst>
            </p:cNvPr>
            <p:cNvGrpSpPr/>
            <p:nvPr/>
          </p:nvGrpSpPr>
          <p:grpSpPr>
            <a:xfrm>
              <a:off x="1143000" y="1295400"/>
              <a:ext cx="1828800" cy="4800600"/>
              <a:chOff x="1143000" y="1295400"/>
              <a:chExt cx="1828800" cy="4800600"/>
            </a:xfrm>
          </p:grpSpPr>
          <p:grpSp>
            <p:nvGrpSpPr>
              <p:cNvPr id="22" name="Group 21">
                <a:extLst>
                  <a:ext uri="{FF2B5EF4-FFF2-40B4-BE49-F238E27FC236}">
                    <a16:creationId xmlns:a16="http://schemas.microsoft.com/office/drawing/2014/main" id="{A6703D3C-158F-4CAB-A8B6-BD8E473634CE}"/>
                  </a:ext>
                </a:extLst>
              </p:cNvPr>
              <p:cNvGrpSpPr/>
              <p:nvPr/>
            </p:nvGrpSpPr>
            <p:grpSpPr>
              <a:xfrm>
                <a:off x="1143000" y="4191000"/>
                <a:ext cx="1828800" cy="1905000"/>
                <a:chOff x="1143000" y="4191000"/>
                <a:chExt cx="1828800" cy="1905000"/>
              </a:xfrm>
            </p:grpSpPr>
            <p:sp>
              <p:nvSpPr>
                <p:cNvPr id="27" name="Rectangle 26">
                  <a:extLst>
                    <a:ext uri="{FF2B5EF4-FFF2-40B4-BE49-F238E27FC236}">
                      <a16:creationId xmlns:a16="http://schemas.microsoft.com/office/drawing/2014/main" id="{C9A84C4B-2BC7-4CF1-AEA7-BCEE8A97C7D8}"/>
                    </a:ext>
                  </a:extLst>
                </p:cNvPr>
                <p:cNvSpPr/>
                <p:nvPr/>
              </p:nvSpPr>
              <p:spPr>
                <a:xfrm>
                  <a:off x="1143000" y="4191000"/>
                  <a:ext cx="1828800" cy="1905000"/>
                </a:xfrm>
                <a:prstGeom prst="rect">
                  <a:avLst/>
                </a:prstGeom>
                <a:solidFill>
                  <a:srgbClr val="8BC6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7D4D52C-E157-45B1-BAF8-399EB924BA8B}"/>
                    </a:ext>
                  </a:extLst>
                </p:cNvPr>
                <p:cNvSpPr txBox="1"/>
                <p:nvPr/>
              </p:nvSpPr>
              <p:spPr>
                <a:xfrm>
                  <a:off x="1219200" y="4266156"/>
                  <a:ext cx="1676400" cy="1829844"/>
                </a:xfrm>
                <a:prstGeom prst="rect">
                  <a:avLst/>
                </a:prstGeom>
                <a:noFill/>
              </p:spPr>
              <p:txBody>
                <a:bodyPr wrap="square" lIns="0" tIns="45720" rIns="0" bIns="45720" numCol="2" spcCol="182880" rtlCol="0">
                  <a:noAutofit/>
                </a:bodyPr>
                <a:lstStyle/>
                <a:p>
                  <a:r>
                    <a:rPr lang="en-US" sz="1050" dirty="0">
                      <a:latin typeface="Arial"/>
                      <a:cs typeface="Arial"/>
                    </a:rPr>
                    <a:t>Chile</a:t>
                  </a:r>
                </a:p>
                <a:p>
                  <a:r>
                    <a:rPr lang="en-US" sz="1050" dirty="0">
                      <a:latin typeface="Arial"/>
                      <a:cs typeface="Arial"/>
                    </a:rPr>
                    <a:t>Colombia</a:t>
                  </a:r>
                </a:p>
                <a:p>
                  <a:r>
                    <a:rPr lang="en-US" sz="1050" dirty="0">
                      <a:latin typeface="Arial"/>
                      <a:cs typeface="Arial"/>
                    </a:rPr>
                    <a:t>Egypt</a:t>
                  </a:r>
                </a:p>
                <a:p>
                  <a:r>
                    <a:rPr lang="en-US" sz="1050" dirty="0">
                      <a:latin typeface="Arial"/>
                      <a:cs typeface="Arial"/>
                    </a:rPr>
                    <a:t>India</a:t>
                  </a:r>
                </a:p>
                <a:p>
                  <a:r>
                    <a:rPr lang="en-US" sz="1050" dirty="0">
                      <a:latin typeface="Arial"/>
                      <a:cs typeface="Arial"/>
                    </a:rPr>
                    <a:t>Indonesia</a:t>
                  </a:r>
                </a:p>
                <a:p>
                  <a:r>
                    <a:rPr lang="en-US" sz="1050" dirty="0">
                      <a:latin typeface="Arial"/>
                      <a:cs typeface="Arial"/>
                    </a:rPr>
                    <a:t>Kazakhstan</a:t>
                  </a:r>
                </a:p>
                <a:p>
                  <a:r>
                    <a:rPr lang="en-US" sz="1050" dirty="0">
                      <a:latin typeface="Arial"/>
                      <a:cs typeface="Arial"/>
                    </a:rPr>
                    <a:t>Mexico</a:t>
                  </a:r>
                </a:p>
                <a:p>
                  <a:r>
                    <a:rPr lang="en-US" sz="1050" dirty="0">
                      <a:latin typeface="Arial"/>
                      <a:cs typeface="Arial"/>
                    </a:rPr>
                    <a:t>Morocco</a:t>
                  </a:r>
                </a:p>
                <a:p>
                  <a:r>
                    <a:rPr lang="en-US" sz="1050" dirty="0">
                      <a:latin typeface="Arial"/>
                      <a:cs typeface="Arial"/>
                    </a:rPr>
                    <a:t>Nigeria</a:t>
                  </a:r>
                </a:p>
                <a:p>
                  <a:r>
                    <a:rPr lang="en-US" sz="1050" dirty="0">
                      <a:latin typeface="Arial"/>
                      <a:cs typeface="Arial"/>
                    </a:rPr>
                    <a:t>Philippines</a:t>
                  </a:r>
                </a:p>
                <a:p>
                  <a:r>
                    <a:rPr lang="en-US" sz="1050" dirty="0">
                      <a:latin typeface="Arial"/>
                      <a:cs typeface="Arial"/>
                    </a:rPr>
                    <a:t>South Africa</a:t>
                  </a:r>
                </a:p>
                <a:p>
                  <a:r>
                    <a:rPr lang="en-US" sz="1050" dirty="0">
                      <a:latin typeface="Arial"/>
                      <a:cs typeface="Arial"/>
                    </a:rPr>
                    <a:t>Thailand</a:t>
                  </a:r>
                </a:p>
                <a:p>
                  <a:r>
                    <a:rPr lang="en-US" sz="1050" dirty="0">
                      <a:latin typeface="Arial"/>
                      <a:cs typeface="Arial"/>
                    </a:rPr>
                    <a:t>Turkey</a:t>
                  </a:r>
                </a:p>
                <a:p>
                  <a:r>
                    <a:rPr lang="en-US" sz="1050" dirty="0">
                      <a:latin typeface="Arial"/>
                      <a:cs typeface="Arial"/>
                    </a:rPr>
                    <a:t>Ukraine</a:t>
                  </a:r>
                </a:p>
                <a:p>
                  <a:r>
                    <a:rPr lang="en-US" sz="1050" dirty="0">
                      <a:latin typeface="Arial"/>
                      <a:cs typeface="Arial"/>
                    </a:rPr>
                    <a:t>Vietnam</a:t>
                  </a:r>
                </a:p>
                <a:p>
                  <a:r>
                    <a:rPr lang="en-US" sz="1050" dirty="0">
                      <a:latin typeface="Arial"/>
                      <a:cs typeface="Arial"/>
                    </a:rPr>
                    <a:t>Middle East and North Africa Region </a:t>
                  </a:r>
                </a:p>
                <a:p>
                  <a:r>
                    <a:rPr lang="en-US" sz="1050" dirty="0">
                      <a:latin typeface="Arial"/>
                      <a:cs typeface="Arial"/>
                    </a:rPr>
                    <a:t>(Egypt, Jordan, Morocco, Tunisia)</a:t>
                  </a:r>
                </a:p>
              </p:txBody>
            </p:sp>
          </p:grpSp>
          <p:grpSp>
            <p:nvGrpSpPr>
              <p:cNvPr id="23" name="Group 22">
                <a:extLst>
                  <a:ext uri="{FF2B5EF4-FFF2-40B4-BE49-F238E27FC236}">
                    <a16:creationId xmlns:a16="http://schemas.microsoft.com/office/drawing/2014/main" id="{7EFB89F4-A1F3-49C8-AD42-6C670E9AA56C}"/>
                  </a:ext>
                </a:extLst>
              </p:cNvPr>
              <p:cNvGrpSpPr/>
              <p:nvPr/>
            </p:nvGrpSpPr>
            <p:grpSpPr>
              <a:xfrm>
                <a:off x="1143000" y="1295400"/>
                <a:ext cx="1828800" cy="1828800"/>
                <a:chOff x="1143000" y="1295400"/>
                <a:chExt cx="1828800" cy="1828800"/>
              </a:xfrm>
            </p:grpSpPr>
            <p:pic>
              <p:nvPicPr>
                <p:cNvPr id="25" name="Picture 24" descr="ctf-table-block.png">
                  <a:extLst>
                    <a:ext uri="{FF2B5EF4-FFF2-40B4-BE49-F238E27FC236}">
                      <a16:creationId xmlns:a16="http://schemas.microsoft.com/office/drawing/2014/main" id="{18796E78-B7BE-44F8-82DD-202A6256BA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295400"/>
                  <a:ext cx="1828800" cy="1815737"/>
                </a:xfrm>
                <a:prstGeom prst="rect">
                  <a:avLst/>
                </a:prstGeom>
              </p:spPr>
            </p:pic>
            <p:sp>
              <p:nvSpPr>
                <p:cNvPr id="26" name="Rectangle 25">
                  <a:extLst>
                    <a:ext uri="{FF2B5EF4-FFF2-40B4-BE49-F238E27FC236}">
                      <a16:creationId xmlns:a16="http://schemas.microsoft.com/office/drawing/2014/main" id="{CFAE31EC-9058-44A0-B428-8E1E4A41EFBA}"/>
                    </a:ext>
                  </a:extLst>
                </p:cNvPr>
                <p:cNvSpPr/>
                <p:nvPr/>
              </p:nvSpPr>
              <p:spPr>
                <a:xfrm>
                  <a:off x="1143000" y="2286000"/>
                  <a:ext cx="914400" cy="838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700" b="1" dirty="0">
                      <a:solidFill>
                        <a:schemeClr val="bg1"/>
                      </a:solidFill>
                      <a:latin typeface="Arial"/>
                      <a:cs typeface="Arial"/>
                    </a:rPr>
                    <a:t>$5.4</a:t>
                  </a:r>
                </a:p>
                <a:p>
                  <a:r>
                    <a:rPr lang="en-US" sz="1700" b="1" dirty="0">
                      <a:solidFill>
                        <a:schemeClr val="bg1"/>
                      </a:solidFill>
                      <a:latin typeface="Arial"/>
                      <a:cs typeface="Arial"/>
                    </a:rPr>
                    <a:t>billion</a:t>
                  </a:r>
                </a:p>
              </p:txBody>
            </p:sp>
          </p:grpSp>
          <p:sp>
            <p:nvSpPr>
              <p:cNvPr id="24" name="Rectangle 23">
                <a:extLst>
                  <a:ext uri="{FF2B5EF4-FFF2-40B4-BE49-F238E27FC236}">
                    <a16:creationId xmlns:a16="http://schemas.microsoft.com/office/drawing/2014/main" id="{5B9316DC-1487-4440-8776-D8AA18932AE3}"/>
                  </a:ext>
                </a:extLst>
              </p:cNvPr>
              <p:cNvSpPr/>
              <p:nvPr/>
            </p:nvSpPr>
            <p:spPr>
              <a:xfrm>
                <a:off x="1143000" y="3168387"/>
                <a:ext cx="1828800" cy="941988"/>
              </a:xfrm>
              <a:prstGeom prst="rect">
                <a:avLst/>
              </a:prstGeom>
              <a:solidFill>
                <a:srgbClr val="6BBAC7"/>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r>
                  <a:rPr lang="en-US" sz="1200" dirty="0">
                    <a:solidFill>
                      <a:schemeClr val="tx1"/>
                    </a:solidFill>
                    <a:latin typeface="Arial"/>
                    <a:cs typeface="Arial"/>
                  </a:rPr>
                  <a:t>Scaled-up demonstration, deployment, and transfer of low-carbon technologies in renewable energy, energy efficiency, and clean transport</a:t>
                </a:r>
              </a:p>
            </p:txBody>
          </p:sp>
        </p:grpSp>
        <p:grpSp>
          <p:nvGrpSpPr>
            <p:cNvPr id="14" name="Group 13">
              <a:extLst>
                <a:ext uri="{FF2B5EF4-FFF2-40B4-BE49-F238E27FC236}">
                  <a16:creationId xmlns:a16="http://schemas.microsoft.com/office/drawing/2014/main" id="{D36D9F58-767C-4D50-92F6-7156CC06A9B0}"/>
                </a:ext>
              </a:extLst>
            </p:cNvPr>
            <p:cNvGrpSpPr/>
            <p:nvPr/>
          </p:nvGrpSpPr>
          <p:grpSpPr>
            <a:xfrm>
              <a:off x="6858000" y="1295400"/>
              <a:ext cx="1828800" cy="4800600"/>
              <a:chOff x="6858000" y="1295400"/>
              <a:chExt cx="1828800" cy="4800600"/>
            </a:xfrm>
          </p:grpSpPr>
          <p:grpSp>
            <p:nvGrpSpPr>
              <p:cNvPr id="15" name="Group 14">
                <a:extLst>
                  <a:ext uri="{FF2B5EF4-FFF2-40B4-BE49-F238E27FC236}">
                    <a16:creationId xmlns:a16="http://schemas.microsoft.com/office/drawing/2014/main" id="{E8EDC8CB-12E2-4010-AD9F-8D4B0D93C791}"/>
                  </a:ext>
                </a:extLst>
              </p:cNvPr>
              <p:cNvGrpSpPr/>
              <p:nvPr/>
            </p:nvGrpSpPr>
            <p:grpSpPr>
              <a:xfrm>
                <a:off x="6858000" y="4191000"/>
                <a:ext cx="1828800" cy="1905000"/>
                <a:chOff x="6858000" y="4191000"/>
                <a:chExt cx="1828800" cy="1905000"/>
              </a:xfrm>
            </p:grpSpPr>
            <p:sp>
              <p:nvSpPr>
                <p:cNvPr id="20" name="Rectangle 19">
                  <a:extLst>
                    <a:ext uri="{FF2B5EF4-FFF2-40B4-BE49-F238E27FC236}">
                      <a16:creationId xmlns:a16="http://schemas.microsoft.com/office/drawing/2014/main" id="{D9544E4E-0E8B-43A0-B25D-C396042F3A07}"/>
                    </a:ext>
                  </a:extLst>
                </p:cNvPr>
                <p:cNvSpPr/>
                <p:nvPr/>
              </p:nvSpPr>
              <p:spPr>
                <a:xfrm>
                  <a:off x="6858000" y="4191000"/>
                  <a:ext cx="1828800" cy="1905000"/>
                </a:xfrm>
                <a:prstGeom prst="rect">
                  <a:avLst/>
                </a:prstGeom>
                <a:solidFill>
                  <a:srgbClr val="71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282E817-10A3-430F-9C8C-5B45DA89BFE0}"/>
                    </a:ext>
                  </a:extLst>
                </p:cNvPr>
                <p:cNvSpPr txBox="1"/>
                <p:nvPr/>
              </p:nvSpPr>
              <p:spPr>
                <a:xfrm>
                  <a:off x="6934200" y="4343400"/>
                  <a:ext cx="1600200" cy="609600"/>
                </a:xfrm>
                <a:prstGeom prst="rect">
                  <a:avLst/>
                </a:prstGeom>
                <a:noFill/>
              </p:spPr>
              <p:txBody>
                <a:bodyPr wrap="square" lIns="0" tIns="45720" rIns="0" bIns="45720" numCol="2" spcCol="182880" rtlCol="0">
                  <a:noAutofit/>
                </a:bodyPr>
                <a:lstStyle/>
                <a:p>
                  <a:r>
                    <a:rPr lang="en-US" sz="800" dirty="0">
                      <a:latin typeface="Arial"/>
                      <a:cs typeface="Arial"/>
                    </a:rPr>
                    <a:t>Armenia </a:t>
                  </a:r>
                </a:p>
                <a:p>
                  <a:r>
                    <a:rPr lang="en-US" sz="800" dirty="0">
                      <a:latin typeface="Arial"/>
                      <a:cs typeface="Arial"/>
                    </a:rPr>
                    <a:t>Bangladesh</a:t>
                  </a:r>
                </a:p>
                <a:p>
                  <a:r>
                    <a:rPr lang="en-US" sz="800" dirty="0">
                      <a:latin typeface="Arial"/>
                      <a:cs typeface="Arial"/>
                    </a:rPr>
                    <a:t>Benin </a:t>
                  </a:r>
                </a:p>
                <a:p>
                  <a:r>
                    <a:rPr lang="en-US" sz="800" dirty="0">
                      <a:latin typeface="Arial"/>
                      <a:cs typeface="Arial"/>
                    </a:rPr>
                    <a:t>Cambodia</a:t>
                  </a:r>
                </a:p>
                <a:p>
                  <a:r>
                    <a:rPr lang="en-US" sz="800" dirty="0">
                      <a:latin typeface="Arial"/>
                      <a:cs typeface="Arial"/>
                    </a:rPr>
                    <a:t>Ghana</a:t>
                  </a:r>
                </a:p>
                <a:p>
                  <a:r>
                    <a:rPr lang="en-US" sz="800" dirty="0">
                      <a:latin typeface="Arial"/>
                      <a:cs typeface="Arial"/>
                    </a:rPr>
                    <a:t>Haiti</a:t>
                  </a:r>
                </a:p>
                <a:p>
                  <a:r>
                    <a:rPr lang="en-US" sz="800" dirty="0">
                      <a:latin typeface="Arial"/>
                      <a:cs typeface="Arial"/>
                    </a:rPr>
                    <a:t>Honduras</a:t>
                  </a:r>
                </a:p>
                <a:p>
                  <a:r>
                    <a:rPr lang="en-US" sz="800" dirty="0">
                      <a:latin typeface="Arial"/>
                      <a:cs typeface="Arial"/>
                    </a:rPr>
                    <a:t>Kenya</a:t>
                  </a:r>
                </a:p>
                <a:p>
                  <a:r>
                    <a:rPr lang="en-US" sz="800" dirty="0">
                      <a:latin typeface="Arial"/>
                      <a:cs typeface="Arial"/>
                    </a:rPr>
                    <a:t>Kiribati</a:t>
                  </a:r>
                </a:p>
                <a:p>
                  <a:r>
                    <a:rPr lang="en-US" sz="800" dirty="0">
                      <a:latin typeface="Arial"/>
                      <a:cs typeface="Arial"/>
                    </a:rPr>
                    <a:t>Lesotho</a:t>
                  </a:r>
                </a:p>
                <a:p>
                  <a:r>
                    <a:rPr lang="en-US" sz="800" dirty="0">
                      <a:latin typeface="Arial"/>
                      <a:cs typeface="Arial"/>
                    </a:rPr>
                    <a:t>Liberia</a:t>
                  </a:r>
                </a:p>
                <a:p>
                  <a:r>
                    <a:rPr lang="en-US" sz="800" dirty="0">
                      <a:latin typeface="Arial"/>
                      <a:cs typeface="Arial"/>
                    </a:rPr>
                    <a:t>Madagascar</a:t>
                  </a:r>
                </a:p>
                <a:p>
                  <a:r>
                    <a:rPr lang="en-US" sz="800" dirty="0">
                      <a:latin typeface="Arial"/>
                      <a:cs typeface="Arial"/>
                    </a:rPr>
                    <a:t>Malawi</a:t>
                  </a:r>
                </a:p>
                <a:p>
                  <a:r>
                    <a:rPr lang="en-US" sz="800" dirty="0">
                      <a:latin typeface="Arial"/>
                      <a:cs typeface="Arial"/>
                    </a:rPr>
                    <a:t>Maldives</a:t>
                  </a:r>
                </a:p>
                <a:p>
                  <a:r>
                    <a:rPr lang="en-US" sz="800" dirty="0">
                      <a:latin typeface="Arial"/>
                      <a:cs typeface="Arial"/>
                    </a:rPr>
                    <a:t>Mali</a:t>
                  </a:r>
                </a:p>
                <a:p>
                  <a:r>
                    <a:rPr lang="en-US" sz="800" dirty="0">
                      <a:latin typeface="Arial"/>
                      <a:cs typeface="Arial"/>
                    </a:rPr>
                    <a:t>Mongolia</a:t>
                  </a:r>
                </a:p>
                <a:p>
                  <a:r>
                    <a:rPr lang="en-US" sz="800" dirty="0">
                      <a:latin typeface="Arial"/>
                      <a:cs typeface="Arial"/>
                    </a:rPr>
                    <a:t>Nepal</a:t>
                  </a:r>
                </a:p>
                <a:p>
                  <a:r>
                    <a:rPr lang="en-US" sz="800" dirty="0">
                      <a:latin typeface="Arial"/>
                      <a:cs typeface="Arial"/>
                    </a:rPr>
                    <a:t>Nicaragua</a:t>
                  </a:r>
                </a:p>
                <a:p>
                  <a:r>
                    <a:rPr lang="en-US" sz="800" dirty="0">
                      <a:latin typeface="Arial"/>
                      <a:cs typeface="Arial"/>
                    </a:rPr>
                    <a:t>Rwanda</a:t>
                  </a:r>
                </a:p>
                <a:p>
                  <a:r>
                    <a:rPr lang="en-US" sz="800" dirty="0">
                      <a:latin typeface="Arial"/>
                      <a:cs typeface="Arial"/>
                    </a:rPr>
                    <a:t>Sierra Leone</a:t>
                  </a:r>
                </a:p>
                <a:p>
                  <a:r>
                    <a:rPr lang="en-US" sz="800" dirty="0">
                      <a:latin typeface="Arial"/>
                      <a:cs typeface="Arial"/>
                    </a:rPr>
                    <a:t>Tanzania </a:t>
                  </a:r>
                </a:p>
                <a:p>
                  <a:r>
                    <a:rPr lang="en-US" sz="800" dirty="0">
                      <a:latin typeface="Arial"/>
                      <a:cs typeface="Arial"/>
                    </a:rPr>
                    <a:t>Uganda </a:t>
                  </a:r>
                </a:p>
                <a:p>
                  <a:r>
                    <a:rPr lang="en-US" sz="800" dirty="0">
                      <a:latin typeface="Arial"/>
                      <a:cs typeface="Arial"/>
                    </a:rPr>
                    <a:t>Yemen</a:t>
                  </a:r>
                </a:p>
                <a:p>
                  <a:r>
                    <a:rPr lang="en-US" sz="800" dirty="0">
                      <a:latin typeface="Arial"/>
                      <a:cs typeface="Arial"/>
                    </a:rPr>
                    <a:t>Zambia</a:t>
                  </a:r>
                </a:p>
                <a:p>
                  <a:r>
                    <a:rPr lang="en-US" sz="800" dirty="0">
                      <a:latin typeface="Arial"/>
                      <a:cs typeface="Arial"/>
                    </a:rPr>
                    <a:t>Pacific Region (Solomon Islands, Vanuatu)</a:t>
                  </a:r>
                </a:p>
              </p:txBody>
            </p:sp>
          </p:grpSp>
          <p:grpSp>
            <p:nvGrpSpPr>
              <p:cNvPr id="16" name="Group 15">
                <a:extLst>
                  <a:ext uri="{FF2B5EF4-FFF2-40B4-BE49-F238E27FC236}">
                    <a16:creationId xmlns:a16="http://schemas.microsoft.com/office/drawing/2014/main" id="{4EA17405-369C-40F2-8CD3-4DB917836F80}"/>
                  </a:ext>
                </a:extLst>
              </p:cNvPr>
              <p:cNvGrpSpPr/>
              <p:nvPr/>
            </p:nvGrpSpPr>
            <p:grpSpPr>
              <a:xfrm>
                <a:off x="6858000" y="1295400"/>
                <a:ext cx="1828799" cy="1828800"/>
                <a:chOff x="6858000" y="1295400"/>
                <a:chExt cx="1828799" cy="1828800"/>
              </a:xfrm>
            </p:grpSpPr>
            <p:pic>
              <p:nvPicPr>
                <p:cNvPr id="18" name="Picture 17">
                  <a:extLst>
                    <a:ext uri="{FF2B5EF4-FFF2-40B4-BE49-F238E27FC236}">
                      <a16:creationId xmlns:a16="http://schemas.microsoft.com/office/drawing/2014/main" id="{03AA0474-95B4-4A3A-8F62-A576F35DC5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1" y="1295400"/>
                  <a:ext cx="1828798" cy="1815736"/>
                </a:xfrm>
                <a:prstGeom prst="rect">
                  <a:avLst/>
                </a:prstGeom>
              </p:spPr>
            </p:pic>
            <p:sp>
              <p:nvSpPr>
                <p:cNvPr id="19" name="Rectangle 18">
                  <a:extLst>
                    <a:ext uri="{FF2B5EF4-FFF2-40B4-BE49-F238E27FC236}">
                      <a16:creationId xmlns:a16="http://schemas.microsoft.com/office/drawing/2014/main" id="{90248A7A-0AE2-49EF-A6E7-C20DB0202A4C}"/>
                    </a:ext>
                  </a:extLst>
                </p:cNvPr>
                <p:cNvSpPr/>
                <p:nvPr/>
              </p:nvSpPr>
              <p:spPr>
                <a:xfrm>
                  <a:off x="6858000" y="2286000"/>
                  <a:ext cx="914400" cy="838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700" b="1" dirty="0">
                      <a:solidFill>
                        <a:schemeClr val="bg1"/>
                      </a:solidFill>
                      <a:latin typeface="Arial"/>
                      <a:cs typeface="Arial"/>
                    </a:rPr>
                    <a:t>$720</a:t>
                  </a:r>
                </a:p>
                <a:p>
                  <a:r>
                    <a:rPr lang="en-US" sz="1700" b="1" dirty="0">
                      <a:solidFill>
                        <a:schemeClr val="bg1"/>
                      </a:solidFill>
                      <a:latin typeface="Arial"/>
                      <a:cs typeface="Arial"/>
                    </a:rPr>
                    <a:t>million</a:t>
                  </a:r>
                </a:p>
              </p:txBody>
            </p:sp>
          </p:grpSp>
          <p:sp>
            <p:nvSpPr>
              <p:cNvPr id="17" name="TextBox 16">
                <a:extLst>
                  <a:ext uri="{FF2B5EF4-FFF2-40B4-BE49-F238E27FC236}">
                    <a16:creationId xmlns:a16="http://schemas.microsoft.com/office/drawing/2014/main" id="{361AAC54-7F01-4A73-9210-21BB6A7CED9F}"/>
                  </a:ext>
                </a:extLst>
              </p:cNvPr>
              <p:cNvSpPr txBox="1"/>
              <p:nvPr/>
            </p:nvSpPr>
            <p:spPr>
              <a:xfrm>
                <a:off x="6858000" y="3168387"/>
                <a:ext cx="1828798" cy="872569"/>
              </a:xfrm>
              <a:prstGeom prst="rect">
                <a:avLst/>
              </a:prstGeom>
              <a:solidFill>
                <a:srgbClr val="4676BC"/>
              </a:solidFill>
              <a:ln>
                <a:noFill/>
              </a:ln>
            </p:spPr>
            <p:txBody>
              <a:bodyPr wrap="square" lIns="91440" rIns="91440" rtlCol="0">
                <a:spAutoFit/>
              </a:bodyPr>
              <a:lstStyle/>
              <a:p>
                <a:r>
                  <a:rPr lang="en-US" sz="1400" dirty="0">
                    <a:latin typeface="Arial"/>
                    <a:cs typeface="Arial"/>
                  </a:rPr>
                  <a:t>Demonstrate economic, </a:t>
                </a:r>
              </a:p>
              <a:p>
                <a:r>
                  <a:rPr lang="en-US" sz="1400" dirty="0">
                    <a:latin typeface="Arial"/>
                    <a:cs typeface="Arial"/>
                  </a:rPr>
                  <a:t>social, and environmental viability of renewable energy </a:t>
                </a:r>
                <a:br>
                  <a:rPr lang="en-US" sz="1400" dirty="0">
                    <a:latin typeface="Arial"/>
                    <a:cs typeface="Arial"/>
                  </a:rPr>
                </a:br>
                <a:r>
                  <a:rPr lang="en-US" sz="1400" dirty="0">
                    <a:latin typeface="Arial"/>
                    <a:cs typeface="Arial"/>
                  </a:rPr>
                  <a:t>in low income countries</a:t>
                </a:r>
              </a:p>
            </p:txBody>
          </p:sp>
        </p:grpSp>
      </p:grpSp>
    </p:spTree>
    <p:extLst>
      <p:ext uri="{BB962C8B-B14F-4D97-AF65-F5344CB8AC3E}">
        <p14:creationId xmlns:p14="http://schemas.microsoft.com/office/powerpoint/2010/main" val="61046315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2127</TotalTime>
  <Words>2897</Words>
  <Application>Microsoft Office PowerPoint</Application>
  <PresentationFormat>Widescreen</PresentationFormat>
  <Paragraphs>505</Paragraphs>
  <Slides>27</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Arial Black</vt:lpstr>
      <vt:lpstr>Calibri</vt:lpstr>
      <vt:lpstr>Calibri Light</vt:lpstr>
      <vt:lpstr>ConduitITCStd</vt:lpstr>
      <vt:lpstr>Tahoma</vt:lpstr>
      <vt:lpstr>Trebuchet MS</vt:lpstr>
      <vt:lpstr>Wingdings</vt:lpstr>
      <vt:lpstr>Wingdings 3</vt:lpstr>
      <vt:lpstr>Facet</vt:lpstr>
      <vt:lpstr>An Overview of the Climate Investment Funds (CIF) and ADB’s Strategy 2030 Operational Priority on Climate Change</vt:lpstr>
      <vt:lpstr>Urgency of Climate Action –  IPCC Special Report on 1.5ºC </vt:lpstr>
      <vt:lpstr>Challenges Ahead</vt:lpstr>
      <vt:lpstr>Challenges Ahead</vt:lpstr>
      <vt:lpstr>Challenges Ahead</vt:lpstr>
      <vt:lpstr>PowerPoint Presentation</vt:lpstr>
      <vt:lpstr>PowerPoint Presentation</vt:lpstr>
      <vt:lpstr>CIF at a glance</vt:lpstr>
      <vt:lpstr>PowerPoint Presentation</vt:lpstr>
      <vt:lpstr>PowerPoint Presentation</vt:lpstr>
      <vt:lpstr>CIF Business Model: Five Key Elements Driving  Transformational Change</vt:lpstr>
      <vt:lpstr>CIF Programmatic Approach</vt:lpstr>
      <vt:lpstr>ADB’s Strategy 2030 and Climate Finance</vt:lpstr>
      <vt:lpstr>ADB Strategy 2030</vt:lpstr>
      <vt:lpstr>PowerPoint Presentation</vt:lpstr>
      <vt:lpstr>PowerPoint Presentation</vt:lpstr>
      <vt:lpstr>PowerPoint Presentation</vt:lpstr>
      <vt:lpstr>PowerPoint Presentation</vt:lpstr>
      <vt:lpstr>PowerPoint Presentation</vt:lpstr>
      <vt:lpstr>A menu of financial instruments</vt:lpstr>
      <vt:lpstr>PowerPoint Presentation</vt:lpstr>
      <vt:lpstr>ADB’s Role in Deploying Concessional Resources from Multilateral Climate Funds</vt:lpstr>
      <vt:lpstr>Internally-Managed Funds</vt:lpstr>
      <vt:lpstr>PowerPoint Presentation</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Investment Funds and  ADB’s Strategy 2030 Operational Priority on Climate Change</dc:title>
  <dc:creator>Srinivasan Ancha</dc:creator>
  <cp:lastModifiedBy>Srinivasan Ancha</cp:lastModifiedBy>
  <cp:revision>11</cp:revision>
  <cp:lastPrinted>2019-02-12T07:29:04Z</cp:lastPrinted>
  <dcterms:created xsi:type="dcterms:W3CDTF">2019-02-10T16:09:04Z</dcterms:created>
  <dcterms:modified xsi:type="dcterms:W3CDTF">2019-02-12T07:49:08Z</dcterms:modified>
</cp:coreProperties>
</file>