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  <p:sldMasterId id="2147486847" r:id="rId2"/>
    <p:sldMasterId id="2147486883" r:id="rId3"/>
    <p:sldMasterId id="2147486895" r:id="rId4"/>
    <p:sldMasterId id="2147486907" r:id="rId5"/>
    <p:sldMasterId id="2147486931" r:id="rId6"/>
    <p:sldMasterId id="2147486934" r:id="rId7"/>
    <p:sldMasterId id="2147486946" r:id="rId8"/>
  </p:sldMasterIdLst>
  <p:notesMasterIdLst>
    <p:notesMasterId r:id="rId43"/>
  </p:notesMasterIdLst>
  <p:handoutMasterIdLst>
    <p:handoutMasterId r:id="rId44"/>
  </p:handoutMasterIdLst>
  <p:sldIdLst>
    <p:sldId id="916" r:id="rId9"/>
    <p:sldId id="844" r:id="rId10"/>
    <p:sldId id="863" r:id="rId11"/>
    <p:sldId id="864" r:id="rId12"/>
    <p:sldId id="865" r:id="rId13"/>
    <p:sldId id="859" r:id="rId14"/>
    <p:sldId id="862" r:id="rId15"/>
    <p:sldId id="866" r:id="rId16"/>
    <p:sldId id="846" r:id="rId17"/>
    <p:sldId id="847" r:id="rId18"/>
    <p:sldId id="858" r:id="rId19"/>
    <p:sldId id="848" r:id="rId20"/>
    <p:sldId id="849" r:id="rId21"/>
    <p:sldId id="850" r:id="rId22"/>
    <p:sldId id="851" r:id="rId23"/>
    <p:sldId id="867" r:id="rId24"/>
    <p:sldId id="868" r:id="rId25"/>
    <p:sldId id="877" r:id="rId26"/>
    <p:sldId id="878" r:id="rId27"/>
    <p:sldId id="879" r:id="rId28"/>
    <p:sldId id="910" r:id="rId29"/>
    <p:sldId id="880" r:id="rId30"/>
    <p:sldId id="911" r:id="rId31"/>
    <p:sldId id="908" r:id="rId32"/>
    <p:sldId id="909" r:id="rId33"/>
    <p:sldId id="895" r:id="rId34"/>
    <p:sldId id="896" r:id="rId35"/>
    <p:sldId id="912" r:id="rId36"/>
    <p:sldId id="907" r:id="rId37"/>
    <p:sldId id="913" r:id="rId38"/>
    <p:sldId id="904" r:id="rId39"/>
    <p:sldId id="914" r:id="rId40"/>
    <p:sldId id="915" r:id="rId41"/>
    <p:sldId id="678" r:id="rId42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400" b="1" kern="1200">
        <a:solidFill>
          <a:srgbClr val="00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9">
          <p15:clr>
            <a:srgbClr val="A4A3A4"/>
          </p15:clr>
        </p15:guide>
        <p15:guide id="2" orient="horz" pos="3775">
          <p15:clr>
            <a:srgbClr val="A4A3A4"/>
          </p15:clr>
        </p15:guide>
        <p15:guide id="3" pos="19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FF33CC"/>
    <a:srgbClr val="CCECFF"/>
    <a:srgbClr val="FF0000"/>
    <a:srgbClr val="CC3300"/>
    <a:srgbClr val="0000FF"/>
    <a:srgbClr val="66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71331" autoAdjust="0"/>
  </p:normalViewPr>
  <p:slideViewPr>
    <p:cSldViewPr snapToGrid="0">
      <p:cViewPr>
        <p:scale>
          <a:sx n="90" d="100"/>
          <a:sy n="90" d="100"/>
        </p:scale>
        <p:origin x="-1320" y="-60"/>
      </p:cViewPr>
      <p:guideLst>
        <p:guide orient="horz" pos="169"/>
        <p:guide orient="horz" pos="3775"/>
        <p:guide pos="1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6"/>
    </p:cViewPr>
  </p:sorterViewPr>
  <p:notesViewPr>
    <p:cSldViewPr snapToGrid="0">
      <p:cViewPr varScale="1">
        <p:scale>
          <a:sx n="100" d="100"/>
          <a:sy n="100" d="100"/>
        </p:scale>
        <p:origin x="-2550" y="-90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aitthai-my.sharepoint.com/personal/st116033_ait_ac_th/Documents/Academic%20Materials/PhD%20File/Data/Moisture%202017/Grain%20Yield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aitthai-my.sharepoint.com/personal/st116033_ait_ac_th/Documents/Academic%20Materials/PhD%20File/Data/Moisture%202017/water%20productivity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48381452318461"/>
          <c:y val="5.0925925925925923E-2"/>
          <c:w val="0.84240048118985122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Sheet1!$G$3</c:f>
              <c:strCache>
                <c:ptCount val="1"/>
                <c:pt idx="0">
                  <c:v>DDS</c:v>
                </c:pt>
              </c:strCache>
            </c:strRef>
          </c:tx>
          <c:spPr>
            <a:pattFill prst="lt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5432098765432098E-3"/>
                  <c:y val="-4.19493044905581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39-4607-9807-73EDBD1465EC}"/>
                </c:ext>
              </c:extLst>
            </c:dLbl>
            <c:dLbl>
              <c:idx val="1"/>
              <c:layout>
                <c:manualLayout>
                  <c:x val="-5.0925337632079971E-17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39-4607-9807-73EDBD1465EC}"/>
                </c:ext>
              </c:extLst>
            </c:dLbl>
            <c:dLbl>
              <c:idx val="2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39-4607-9807-73EDBD1465EC}"/>
                </c:ext>
              </c:extLst>
            </c:dLbl>
            <c:dLbl>
              <c:idx val="3"/>
              <c:layout>
                <c:manualLayout>
                  <c:x val="0"/>
                  <c:y val="-1.85185185185185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39-4607-9807-73EDBD1465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Sheet1!$H$3:$K$3</c:f>
              <c:numCache>
                <c:formatCode>General</c:formatCode>
                <c:ptCount val="4"/>
                <c:pt idx="0">
                  <c:v>55</c:v>
                </c:pt>
                <c:pt idx="1">
                  <c:v>74</c:v>
                </c:pt>
                <c:pt idx="2">
                  <c:v>68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639-4607-9807-73EDBD1465EC}"/>
            </c:ext>
          </c:extLst>
        </c:ser>
        <c:ser>
          <c:idx val="1"/>
          <c:order val="1"/>
          <c:tx>
            <c:strRef>
              <c:f>Sheet1!$G$4</c:f>
              <c:strCache>
                <c:ptCount val="1"/>
                <c:pt idx="0">
                  <c:v>WDS</c:v>
                </c:pt>
              </c:strCache>
            </c:strRef>
          </c:tx>
          <c:spPr>
            <a:pattFill prst="lt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5462668816039986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39-4607-9807-73EDBD1465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39-4607-9807-73EDBD1465E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39-4607-9807-73EDBD1465E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39-4607-9807-73EDBD1465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Sheet1!$H$4:$K$4</c:f>
              <c:numCache>
                <c:formatCode>General</c:formatCode>
                <c:ptCount val="4"/>
                <c:pt idx="0">
                  <c:v>57</c:v>
                </c:pt>
                <c:pt idx="1">
                  <c:v>63</c:v>
                </c:pt>
                <c:pt idx="2">
                  <c:v>58</c:v>
                </c:pt>
                <c:pt idx="3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639-4607-9807-73EDBD1465EC}"/>
            </c:ext>
          </c:extLst>
        </c:ser>
        <c:ser>
          <c:idx val="2"/>
          <c:order val="2"/>
          <c:tx>
            <c:strRef>
              <c:f>Sheet1!$G$5</c:f>
              <c:strCache>
                <c:ptCount val="1"/>
                <c:pt idx="0">
                  <c:v>TP</c:v>
                </c:pt>
              </c:strCache>
            </c:strRef>
          </c:tx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6296296296296866E-3"/>
                  <c:y val="-3.35312065078746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39-4607-9807-73EDBD1465EC}"/>
                </c:ext>
              </c:extLst>
            </c:dLbl>
            <c:dLbl>
              <c:idx val="1"/>
              <c:layout>
                <c:manualLayout>
                  <c:x val="-1.0185067526415994E-16"/>
                  <c:y val="-1.38888888888889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639-4607-9807-73EDBD1465EC}"/>
                </c:ext>
              </c:extLst>
            </c:dLbl>
            <c:dLbl>
              <c:idx val="2"/>
              <c:layout>
                <c:manualLayout>
                  <c:x val="-1.0185067526415994E-16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639-4607-9807-73EDBD1465EC}"/>
                </c:ext>
              </c:extLst>
            </c:dLbl>
            <c:dLbl>
              <c:idx val="3"/>
              <c:layout>
                <c:manualLayout>
                  <c:x val="-2.7777777777777779E-3"/>
                  <c:y val="-2.77777777777777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639-4607-9807-73EDBD1465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Sheet1!$H$5:$K$5</c:f>
              <c:numCache>
                <c:formatCode>General</c:formatCode>
                <c:ptCount val="4"/>
                <c:pt idx="0">
                  <c:v>64</c:v>
                </c:pt>
                <c:pt idx="1">
                  <c:v>49</c:v>
                </c:pt>
                <c:pt idx="2">
                  <c:v>49</c:v>
                </c:pt>
                <c:pt idx="3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639-4607-9807-73EDBD146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691008"/>
        <c:axId val="103692544"/>
      </c:barChart>
      <c:catAx>
        <c:axId val="10369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 b="1">
                <a:latin typeface="Garamond" panose="02020404030301010803" pitchFamily="18" charset="0"/>
              </a:defRPr>
            </a:pPr>
            <a:endParaRPr lang="en-US"/>
          </a:p>
        </c:txPr>
        <c:crossAx val="103692544"/>
        <c:crosses val="autoZero"/>
        <c:auto val="1"/>
        <c:lblAlgn val="ctr"/>
        <c:lblOffset val="100"/>
        <c:noMultiLvlLbl val="0"/>
      </c:catAx>
      <c:valAx>
        <c:axId val="1036925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>
                    <a:latin typeface="Garamond" panose="02020404030301010803" pitchFamily="18" charset="0"/>
                  </a:defRPr>
                </a:pPr>
                <a:r>
                  <a:rPr lang="en-US" sz="1600" b="1">
                    <a:latin typeface="Garamond" panose="02020404030301010803" pitchFamily="18" charset="0"/>
                  </a:rPr>
                  <a:t>Grain yield (g</a:t>
                </a:r>
                <a:r>
                  <a:rPr lang="en-US" sz="1600" b="1" i="0" u="none" strike="noStrike" baseline="0">
                    <a:effectLst/>
                    <a:latin typeface="Garamond" panose="02020404030301010803" pitchFamily="18" charset="0"/>
                  </a:rPr>
                  <a:t> pot</a:t>
                </a:r>
                <a:r>
                  <a:rPr lang="en-US" sz="1600" b="1" i="0" u="none" strike="noStrike" baseline="30000">
                    <a:effectLst/>
                    <a:latin typeface="Garamond" panose="02020404030301010803" pitchFamily="18" charset="0"/>
                  </a:rPr>
                  <a:t>−1</a:t>
                </a:r>
                <a:r>
                  <a:rPr lang="en-US" sz="1600" b="1">
                    <a:latin typeface="Garamond" panose="02020404030301010803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3.8500656167979E-2"/>
              <c:y val="0.3305488798737417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 b="1">
                <a:latin typeface="Garamond" panose="02020404030301010803" pitchFamily="18" charset="0"/>
              </a:defRPr>
            </a:pPr>
            <a:endParaRPr lang="en-US"/>
          </a:p>
        </c:txPr>
        <c:crossAx val="103691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8455096237970254"/>
          <c:y val="2.653834937299504E-2"/>
          <c:w val="9.3226815398075202E-2"/>
          <c:h val="0.1682920800819180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 b="1">
              <a:solidFill>
                <a:schemeClr val="tx1"/>
              </a:solidFill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1655487508505"/>
          <c:y val="6.4814714570136781E-2"/>
          <c:w val="0.78053937007874019"/>
          <c:h val="0.80943204442838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Sheet1!$G$3</c:f>
              <c:strCache>
                <c:ptCount val="1"/>
                <c:pt idx="0">
                  <c:v>DDS</c:v>
                </c:pt>
              </c:strCache>
            </c:strRef>
          </c:tx>
          <c:spPr>
            <a:pattFill prst="lt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48148148148148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C4-42CD-8A3E-E9FCC14B736B}"/>
                </c:ext>
              </c:extLst>
            </c:dLbl>
            <c:dLbl>
              <c:idx val="1"/>
              <c:layout>
                <c:manualLayout>
                  <c:x val="3.0864197530863632E-3"/>
                  <c:y val="-7.4356551301899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C4-42CD-8A3E-E9FCC14B736B}"/>
                </c:ext>
              </c:extLst>
            </c:dLbl>
            <c:dLbl>
              <c:idx val="2"/>
              <c:layout>
                <c:manualLayout>
                  <c:x val="-1.0185067526415994E-16"/>
                  <c:y val="-5.09259259259259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C4-42CD-8A3E-E9FCC14B736B}"/>
                </c:ext>
              </c:extLst>
            </c:dLbl>
            <c:dLbl>
              <c:idx val="3"/>
              <c:layout>
                <c:manualLayout>
                  <c:x val="-1.5432098765432098E-3"/>
                  <c:y val="-6.31324206583217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C4-42CD-8A3E-E9FCC14B7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Sheet1!$H$3:$K$3</c:f>
              <c:numCache>
                <c:formatCode>General</c:formatCode>
                <c:ptCount val="4"/>
                <c:pt idx="0">
                  <c:v>0.49</c:v>
                </c:pt>
                <c:pt idx="1">
                  <c:v>0.97</c:v>
                </c:pt>
                <c:pt idx="2">
                  <c:v>1.04</c:v>
                </c:pt>
                <c:pt idx="3">
                  <c:v>1.26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7C4-42CD-8A3E-E9FCC14B736B}"/>
            </c:ext>
          </c:extLst>
        </c:ser>
        <c:ser>
          <c:idx val="1"/>
          <c:order val="1"/>
          <c:tx>
            <c:strRef>
              <c:f>Sheet1!$G$4</c:f>
              <c:strCache>
                <c:ptCount val="1"/>
                <c:pt idx="0">
                  <c:v>WDS</c:v>
                </c:pt>
              </c:strCache>
            </c:strRef>
          </c:tx>
          <c:spPr>
            <a:pattFill prst="lt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9E-3"/>
                  <c:y val="-4.26490450761528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C4-42CD-8A3E-E9FCC14B736B}"/>
                </c:ext>
              </c:extLst>
            </c:dLbl>
            <c:dLbl>
              <c:idx val="1"/>
              <c:layout>
                <c:manualLayout>
                  <c:x val="-1.5432098765432098E-3"/>
                  <c:y val="-5.02259961029288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C4-42CD-8A3E-E9FCC14B736B}"/>
                </c:ext>
              </c:extLst>
            </c:dLbl>
            <c:dLbl>
              <c:idx val="2"/>
              <c:layout>
                <c:manualLayout>
                  <c:x val="2.7777777777777779E-3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C4-42CD-8A3E-E9FCC14B736B}"/>
                </c:ext>
              </c:extLst>
            </c:dLbl>
            <c:dLbl>
              <c:idx val="3"/>
              <c:layout>
                <c:manualLayout>
                  <c:x val="1.5432098765432098E-3"/>
                  <c:y val="-6.88858923504235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C4-42CD-8A3E-E9FCC14B7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Sheet1!$H$4:$K$4</c:f>
              <c:numCache>
                <c:formatCode>General</c:formatCode>
                <c:ptCount val="4"/>
                <c:pt idx="0">
                  <c:v>0.5</c:v>
                </c:pt>
                <c:pt idx="1">
                  <c:v>0.82</c:v>
                </c:pt>
                <c:pt idx="2">
                  <c:v>0.88</c:v>
                </c:pt>
                <c:pt idx="3">
                  <c:v>1.08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7C4-42CD-8A3E-E9FCC14B736B}"/>
            </c:ext>
          </c:extLst>
        </c:ser>
        <c:ser>
          <c:idx val="2"/>
          <c:order val="2"/>
          <c:tx>
            <c:strRef>
              <c:f>Sheet1!$G$5</c:f>
              <c:strCache>
                <c:ptCount val="1"/>
                <c:pt idx="0">
                  <c:v>TP</c:v>
                </c:pt>
              </c:strCache>
            </c:strRef>
          </c:tx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9E-3"/>
                  <c:y val="-2.77777777777778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C4-42CD-8A3E-E9FCC14B736B}"/>
                </c:ext>
              </c:extLst>
            </c:dLbl>
            <c:dLbl>
              <c:idx val="1"/>
              <c:layout>
                <c:manualLayout>
                  <c:x val="-3.0864197530864764E-3"/>
                  <c:y val="-2.69365878598654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C4-42CD-8A3E-E9FCC14B736B}"/>
                </c:ext>
              </c:extLst>
            </c:dLbl>
            <c:dLbl>
              <c:idx val="2"/>
              <c:layout>
                <c:manualLayout>
                  <c:x val="-3.0864197530865328E-3"/>
                  <c:y val="-3.53546858425489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C4-42CD-8A3E-E9FCC14B736B}"/>
                </c:ext>
              </c:extLst>
            </c:dLbl>
            <c:dLbl>
              <c:idx val="3"/>
              <c:layout>
                <c:manualLayout>
                  <c:x val="-1.0185067526415994E-16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7C4-42CD-8A3E-E9FCC14B7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Garamond" panose="02020404030301010803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Sheet1!$H$2:$K$2</c:f>
              <c:strCache>
                <c:ptCount val="4"/>
                <c:pt idx="0">
                  <c:v>0 kPa</c:v>
                </c:pt>
                <c:pt idx="1">
                  <c:v>−5 kPa</c:v>
                </c:pt>
                <c:pt idx="2">
                  <c:v>−15 kPa</c:v>
                </c:pt>
                <c:pt idx="3">
                  <c:v>−30 kPa</c:v>
                </c:pt>
              </c:strCache>
            </c:strRef>
          </c:cat>
          <c:val>
            <c:numRef>
              <c:f>Sheet1!$H$5:$K$5</c:f>
              <c:numCache>
                <c:formatCode>General</c:formatCode>
                <c:ptCount val="4"/>
                <c:pt idx="0">
                  <c:v>0.56999999999999995</c:v>
                </c:pt>
                <c:pt idx="1">
                  <c:v>0.73</c:v>
                </c:pt>
                <c:pt idx="2">
                  <c:v>0.75</c:v>
                </c:pt>
                <c:pt idx="3">
                  <c:v>0.96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7C4-42CD-8A3E-E9FCC14B7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831040"/>
        <c:axId val="103832576"/>
      </c:barChart>
      <c:catAx>
        <c:axId val="10383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 b="1">
                <a:latin typeface="Garamond" panose="02020404030301010803" pitchFamily="18" charset="0"/>
              </a:defRPr>
            </a:pPr>
            <a:endParaRPr lang="en-US"/>
          </a:p>
        </c:txPr>
        <c:crossAx val="103832576"/>
        <c:crosses val="autoZero"/>
        <c:auto val="1"/>
        <c:lblAlgn val="ctr"/>
        <c:lblOffset val="100"/>
        <c:noMultiLvlLbl val="0"/>
      </c:catAx>
      <c:valAx>
        <c:axId val="1038325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>
                    <a:latin typeface="Garamond" panose="02020404030301010803" pitchFamily="18" charset="0"/>
                  </a:defRPr>
                </a:pPr>
                <a:r>
                  <a:rPr lang="en-US" sz="1600" b="1">
                    <a:latin typeface="Garamond" panose="02020404030301010803" pitchFamily="18" charset="0"/>
                  </a:rPr>
                  <a:t>Water productivity (kg m</a:t>
                </a:r>
                <a:r>
                  <a:rPr lang="en-US" sz="1600" b="1" i="0" u="none" strike="noStrike" baseline="30000">
                    <a:effectLst/>
                    <a:latin typeface="Garamond" panose="02020404030301010803" pitchFamily="18" charset="0"/>
                  </a:rPr>
                  <a:t>−3</a:t>
                </a:r>
                <a:r>
                  <a:rPr lang="en-US" sz="1600" b="1">
                    <a:latin typeface="Garamond" panose="02020404030301010803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7512080849706872E-2"/>
              <c:y val="5.407801418439716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 b="1">
                <a:latin typeface="Garamond" panose="02020404030301010803" pitchFamily="18" charset="0"/>
              </a:defRPr>
            </a:pPr>
            <a:endParaRPr lang="en-US"/>
          </a:p>
        </c:txPr>
        <c:crossAx val="103831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9843985126859138"/>
          <c:y val="2.1700568678915136E-2"/>
          <c:w val="9.3226815398075202E-2"/>
          <c:h val="0.1914274495215656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 b="1"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EA8FE21A-D141-47BC-A345-5206C8FF3600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8448C79-5963-448F-8DC0-9AABB186A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91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65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50863669-619B-40A6-BC0E-3F33F7568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41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D676DE-183C-4C35-B2FC-3CA09482AC3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BF9C02-5271-4DA4-B10D-2146E5624B34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6E4-7B24-4B3C-8D64-831D7A74A6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03F3-9991-4D8F-A7A4-5010B17C1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313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C0E1-B4D7-427A-B54D-45A1BD337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800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07DB-8606-43D8-A979-D125C1AC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2455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F68A-0289-4F80-A3DA-91E4F20C8B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050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FD03-1B21-49A7-90F1-E00918B28D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44240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D6B6-E488-49BA-93AA-A660FA9AB4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05305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E835-9108-46FC-9C87-CC90C5F0D5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94015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1E0E9-54CF-46FB-8E31-0F1EF5A057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3872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5921-3A84-4660-82D1-A5CD35F9F4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15918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D29AD-30BF-4C04-B71D-1DE3B28150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96895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260D9-D718-49E2-92AE-58D4185497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7868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7E44D-7C8D-4497-8B53-F089B2499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0390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FE2A3-C47E-4EFA-A349-E780B30401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4596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217C4-A6E8-479B-97F4-56638219B1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92652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FA98-8B2A-46D1-813A-00CD275DF8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63089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F68A-0289-4F80-A3DA-91E4F20C8B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2893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FD03-1B21-49A7-90F1-E00918B28D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19902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D6B6-E488-49BA-93AA-A660FA9AB4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8444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E835-9108-46FC-9C87-CC90C5F0D5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86811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1E0E9-54CF-46FB-8E31-0F1EF5A057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33492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5921-3A84-4660-82D1-A5CD35F9F4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4608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D29AD-30BF-4C04-B71D-1DE3B28150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387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4F9D-516D-46FE-A92B-9333FDE31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6853"/>
      </p:ext>
    </p:extLst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260D9-D718-49E2-92AE-58D4185497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36705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FE2A3-C47E-4EFA-A349-E780B30401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11570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217C4-A6E8-479B-97F4-56638219B1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7948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FA98-8B2A-46D1-813A-00CD275DF8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42620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03F3-9991-4D8F-A7A4-5010B17C1F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9444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7E44D-7C8D-4497-8B53-F089B2499B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41769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4F9D-516D-46FE-A92B-9333FDE31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21355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83F6-FD6A-4061-91E4-794E6C8DD1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58463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FBAA-1B26-480E-A846-0047E9D528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74437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A277-0B6D-41C8-9C87-5FFAA4B07A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3293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83F6-FD6A-4061-91E4-794E6C8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2237"/>
      </p:ext>
    </p:extLst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E34F-0438-49CC-9DCC-CED4DCCD8A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25544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21D-8444-435E-BFF7-DFB4537F9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99781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0696-1CD6-49BF-8AA5-58CDA0792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14471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C0E1-B4D7-427A-B54D-45A1BD3370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67393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07DB-8606-43D8-A979-D125C1AC2F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60989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03F3-9991-4D8F-A7A4-5010B17C1F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37385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7E44D-7C8D-4497-8B53-F089B2499B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40136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4F9D-516D-46FE-A92B-9333FDE31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1458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83F6-FD6A-4061-91E4-794E6C8DD1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26879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FBAA-1B26-480E-A846-0047E9D528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60189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FBAA-1B26-480E-A846-0047E9D52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8674"/>
      </p:ext>
    </p:extLst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A277-0B6D-41C8-9C87-5FFAA4B07A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17401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E34F-0438-49CC-9DCC-CED4DCCD8A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41574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21D-8444-435E-BFF7-DFB4537F9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55096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0696-1CD6-49BF-8AA5-58CDA0792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11177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C0E1-B4D7-427A-B54D-45A1BD3370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77011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07DB-8606-43D8-A979-D125C1AC2F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88392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ork\ppt_template\gree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889"/>
            <a:ext cx="918051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914" y="1238895"/>
            <a:ext cx="7772400" cy="147002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2972544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 dirty="0"/>
          </a:p>
        </p:txBody>
      </p:sp>
      <p:pic>
        <p:nvPicPr>
          <p:cNvPr id="8" name="Picture 3" descr="F:\work\ppt_template\images\AIT_fin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89240"/>
            <a:ext cx="2452780" cy="5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6BFDBC-219D-4E58-AB25-A8FD9907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DD1055-E348-4366-BBB8-029BFA65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290E07-89A3-495C-9821-FDA23716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484C-9E4B-47E5-9EA5-8AFFE68A930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work\ppt_template\images\green_ins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85787"/>
            <a:ext cx="8229600" cy="1143000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11349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pic>
        <p:nvPicPr>
          <p:cNvPr id="5123" name="Picture 3" descr="F:\work\ppt_template\images\AIT_fina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733256"/>
            <a:ext cx="2452780" cy="5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DE4A1-C397-4737-9584-8ACF2AB8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2400"/>
            </a:lvl1pPr>
          </a:lstStyle>
          <a:p>
            <a:fld id="{10A2484C-9E4B-47E5-9EA5-8AFFE68A930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03F3-9991-4D8F-A7A4-5010B17C1F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5638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7E44D-7C8D-4497-8B53-F089B2499B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66920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A277-0B6D-41C8-9C87-5FFAA4B0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43752"/>
      </p:ext>
    </p:extLst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4F9D-516D-46FE-A92B-9333FDE31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31777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83F6-FD6A-4061-91E4-794E6C8DD1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42959"/>
      </p:ext>
    </p:extLst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FBAA-1B26-480E-A846-0047E9D528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0816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A277-0B6D-41C8-9C87-5FFAA4B07A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12375"/>
      </p:ext>
    </p:extLst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E34F-0438-49CC-9DCC-CED4DCCD8A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97549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21D-8444-435E-BFF7-DFB4537F9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3261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0696-1CD6-49BF-8AA5-58CDA0792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23490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C0E1-B4D7-427A-B54D-45A1BD3370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63548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07DB-8606-43D8-A979-D125C1AC2F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03743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7"/>
          <p:cNvGrpSpPr>
            <a:grpSpLocks/>
          </p:cNvGrpSpPr>
          <p:nvPr userDrawn="1"/>
        </p:nvGrpSpPr>
        <p:grpSpPr bwMode="auto">
          <a:xfrm>
            <a:off x="0" y="2819400"/>
            <a:ext cx="9134475" cy="1546225"/>
            <a:chOff x="0" y="1776"/>
            <a:chExt cx="5754" cy="974"/>
          </a:xfrm>
        </p:grpSpPr>
        <p:pic>
          <p:nvPicPr>
            <p:cNvPr id="5" name="Picture 83" descr="071604_corn08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88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4" descr="071002_corn7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800"/>
              <a:ext cx="142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5" descr="081307_corn00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1776"/>
              <a:ext cx="147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6" descr="092106_corn00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794"/>
              <a:ext cx="1416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0" descr="IANR_4c_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1"/>
          <p:cNvSpPr>
            <a:spLocks noChangeShapeType="1"/>
          </p:cNvSpPr>
          <p:nvPr userDrawn="1"/>
        </p:nvSpPr>
        <p:spPr bwMode="auto">
          <a:xfrm>
            <a:off x="0" y="2828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/>
          <p:cNvSpPr>
            <a:spLocks noChangeShapeType="1"/>
          </p:cNvSpPr>
          <p:nvPr userDrawn="1"/>
        </p:nvSpPr>
        <p:spPr bwMode="auto">
          <a:xfrm>
            <a:off x="1295400" y="434340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75" descr="UNLlogo07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95400" y="4352925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1"/>
          <p:cNvSpPr>
            <a:spLocks noChangeShapeType="1"/>
          </p:cNvSpPr>
          <p:nvPr userDrawn="1"/>
        </p:nvSpPr>
        <p:spPr bwMode="auto">
          <a:xfrm>
            <a:off x="0" y="2800350"/>
            <a:ext cx="784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638175"/>
            <a:ext cx="7772400" cy="10985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65675"/>
            <a:ext cx="6400800" cy="1076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03F3-9991-4D8F-A7A4-5010B17C1F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6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E34F-0438-49CC-9DCC-CED4DCCD8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9907"/>
      </p:ext>
    </p:extLst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7E44D-7C8D-4497-8B53-F089B2499B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58710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4F9D-516D-46FE-A92B-9333FDE313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72337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83F6-FD6A-4061-91E4-794E6C8DD1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96859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FBAA-1B26-480E-A846-0047E9D528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48994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A277-0B6D-41C8-9C87-5FFAA4B07A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9866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E34F-0438-49CC-9DCC-CED4DCCD8A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7333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21D-8444-435E-BFF7-DFB4537F9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67853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0696-1CD6-49BF-8AA5-58CDA0792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36233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C0E1-B4D7-427A-B54D-45A1BD3370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23545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25488"/>
            <a:ext cx="2057400" cy="562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5488"/>
            <a:ext cx="6019800" cy="562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07DB-8606-43D8-A979-D125C1AC2F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9444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C21D-8444-435E-BFF7-DFB4537F9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4101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E0696-1CD6-49BF-8AA5-58CDA0792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93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23-Aug-12</a:t>
            </a: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/>
              <a:t>AD, ED70.08: Crop Prod Mgt-L1</a:t>
            </a: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533620B-EF96-4E1D-AAE6-1C76F3867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6758" r:id="rId1"/>
    <p:sldLayoutId id="2147486708" r:id="rId2"/>
    <p:sldLayoutId id="2147486709" r:id="rId3"/>
    <p:sldLayoutId id="2147486710" r:id="rId4"/>
    <p:sldLayoutId id="2147486711" r:id="rId5"/>
    <p:sldLayoutId id="2147486712" r:id="rId6"/>
    <p:sldLayoutId id="2147486713" r:id="rId7"/>
    <p:sldLayoutId id="2147486714" r:id="rId8"/>
    <p:sldLayoutId id="2147486715" r:id="rId9"/>
    <p:sldLayoutId id="2147486716" r:id="rId10"/>
    <p:sldLayoutId id="2147486717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17EC415-CAAE-4D44-9459-CC973FCB6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261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48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17EC415-CAAE-4D44-9459-CC973FCB6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078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84" r:id="rId1"/>
    <p:sldLayoutId id="2147486885" r:id="rId2"/>
    <p:sldLayoutId id="2147486886" r:id="rId3"/>
    <p:sldLayoutId id="2147486887" r:id="rId4"/>
    <p:sldLayoutId id="2147486888" r:id="rId5"/>
    <p:sldLayoutId id="2147486889" r:id="rId6"/>
    <p:sldLayoutId id="2147486890" r:id="rId7"/>
    <p:sldLayoutId id="2147486891" r:id="rId8"/>
    <p:sldLayoutId id="2147486892" r:id="rId9"/>
    <p:sldLayoutId id="2147486893" r:id="rId10"/>
    <p:sldLayoutId id="2147486894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533620B-EF96-4E1D-AAE6-1C76F38671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02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96" r:id="rId1"/>
    <p:sldLayoutId id="2147486897" r:id="rId2"/>
    <p:sldLayoutId id="2147486898" r:id="rId3"/>
    <p:sldLayoutId id="2147486899" r:id="rId4"/>
    <p:sldLayoutId id="2147486900" r:id="rId5"/>
    <p:sldLayoutId id="2147486901" r:id="rId6"/>
    <p:sldLayoutId id="2147486902" r:id="rId7"/>
    <p:sldLayoutId id="2147486903" r:id="rId8"/>
    <p:sldLayoutId id="2147486904" r:id="rId9"/>
    <p:sldLayoutId id="2147486905" r:id="rId10"/>
    <p:sldLayoutId id="2147486906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533620B-EF96-4E1D-AAE6-1C76F38671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1377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908" r:id="rId1"/>
    <p:sldLayoutId id="2147486909" r:id="rId2"/>
    <p:sldLayoutId id="2147486910" r:id="rId3"/>
    <p:sldLayoutId id="2147486911" r:id="rId4"/>
    <p:sldLayoutId id="2147486912" r:id="rId5"/>
    <p:sldLayoutId id="2147486913" r:id="rId6"/>
    <p:sldLayoutId id="2147486914" r:id="rId7"/>
    <p:sldLayoutId id="2147486915" r:id="rId8"/>
    <p:sldLayoutId id="2147486916" r:id="rId9"/>
    <p:sldLayoutId id="2147486917" r:id="rId10"/>
    <p:sldLayoutId id="2147486918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b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b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A2484C-9E4B-47E5-9EA5-8AFFE68A9307}" type="slidenum">
              <a:rPr lang="th-TH" b="0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 b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65137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2" r:id="rId1"/>
    <p:sldLayoutId id="2147486933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533620B-EF96-4E1D-AAE6-1C76F38671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0333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935" r:id="rId1"/>
    <p:sldLayoutId id="2147486936" r:id="rId2"/>
    <p:sldLayoutId id="2147486937" r:id="rId3"/>
    <p:sldLayoutId id="2147486938" r:id="rId4"/>
    <p:sldLayoutId id="2147486939" r:id="rId5"/>
    <p:sldLayoutId id="2147486940" r:id="rId6"/>
    <p:sldLayoutId id="2147486941" r:id="rId7"/>
    <p:sldLayoutId id="2147486942" r:id="rId8"/>
    <p:sldLayoutId id="2147486943" r:id="rId9"/>
    <p:sldLayoutId id="2147486944" r:id="rId10"/>
    <p:sldLayoutId id="2147486945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23-Aug-12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AD, ED70.08: Crop Prod Mgt-L1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533620B-EF96-4E1D-AAE6-1C76F38671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254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245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65" descr="IANR_4c_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72175"/>
            <a:ext cx="482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7" descr="UNLlogo0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6019800"/>
            <a:ext cx="977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0001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947" r:id="rId1"/>
    <p:sldLayoutId id="2147486948" r:id="rId2"/>
    <p:sldLayoutId id="2147486949" r:id="rId3"/>
    <p:sldLayoutId id="2147486950" r:id="rId4"/>
    <p:sldLayoutId id="2147486951" r:id="rId5"/>
    <p:sldLayoutId id="2147486952" r:id="rId6"/>
    <p:sldLayoutId id="2147486953" r:id="rId7"/>
    <p:sldLayoutId id="2147486954" r:id="rId8"/>
    <p:sldLayoutId id="2147486955" r:id="rId9"/>
    <p:sldLayoutId id="2147486956" r:id="rId10"/>
    <p:sldLayoutId id="2147486957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135000"/>
        <a:buFont typeface="Wingdings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385763" y="687432"/>
            <a:ext cx="8343900" cy="15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80808"/>
                </a:solidFill>
                <a:latin typeface="+mn-lt"/>
                <a:cs typeface="Times New Roman" panose="02020603050405020304" pitchFamily="18" charset="0"/>
              </a:rPr>
              <a:t>Climate Change Adaptation in the Agricultural Sector: Strategies for Rice Cultivation in Asian </a:t>
            </a:r>
            <a:r>
              <a:rPr lang="en-GB" sz="3200" dirty="0" smtClean="0">
                <a:solidFill>
                  <a:srgbClr val="080808"/>
                </a:solidFill>
                <a:latin typeface="+mn-lt"/>
                <a:cs typeface="Times New Roman" panose="02020603050405020304" pitchFamily="18" charset="0"/>
              </a:rPr>
              <a:t>Context</a:t>
            </a:r>
            <a:endParaRPr lang="en-US" sz="3200" dirty="0">
              <a:solidFill>
                <a:srgbClr val="080808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173" name="AutoShape 5" descr="data:image/jpeg;base64,/9j/4AAQSkZJRgABAQAAAQABAAD/2wCEAAkGBhQQERQUEBQUFBUWFSAXFBUUGRgeFRUZFBcXFhYVFRgXHCYeFxkkGRUUJC8kJScpLiwsGB8xNTAqNSYrLCkBCQoKDgwOGg8PGCkkHiQpLC0sLiwsLTQ0Ki0sLiwpLCwsKSk1LCw1LC8qKSwpLDUpLCwsLykpLCwvLCw1LCwsKf/AABEIAKAAoAMBIgACEQEDEQH/xAAcAAACAgMBAQAAAAAAAAAAAAAGBwAFAQQIAgP/xABTEAABAgMEAwYQCQoFBQAAAAABAgMABBEFBhIhBzFBEyIyUWFxFDM0NUJScnOBkZOxssHC0QgjVmKCg5Kh4RYXRFRjdKKzw/AkVWTS4iU2Q1Px/8QAGwEAAQUBAQAAAAAAAAAAAAAAAAEDBAUGAgf/xAA0EQABAwICBQsEAgMAAAAAAAABAAIDBBEFIRITMTKRFDVBUVJxcoGhscEGMzRhIuEVFtH/2gAMAwEAAhEDEQA/AByJEiyu/ZImnw0pYbBBOI6hQVAzI1xXgXyXqskjY2l7tgVbEhiN6Jkq4M0DzIB9qPp+Z/8A1H8H/KHNU5VhxqkG13oUt4JrmXyVJLCVkllR3ydqa9kn3bYIHNEBANJgE7Koy8OcAE7JLZWpt1JSpJoQeTaOMQlnMzXYqKXEWmIG66FlJtLqErbIUlQqCNoMfaE1ca+ipRYadPxCj4Wydo+bxw4mngoAggg6iNRiUxwcFia+ifSSaLtnQV9ID9KXUB7tPngwgQ0pdQHu0+eFfulcUH5LO8JNxIkE12boonG1LU+lohVKEDPKtc1CIIBOxejTzsgbpv2IZiQwm9FSVcGbSeZIPtR9vzP/AOo/g/5Q5qnKuOM0g2u9ClvEhjL0SBIqqZA50D/dGq/o1bSCei0GgrSg2fShNU5dNxelccnHgUBwY6K+rvqleqA6DHRX1d9Ur1Qke8E5if4kncnFGYxGYnLzhc1xIb/5qJTje+1+EYOimU43vtfhETUuW7/z1KevglbZtrOyywtlakEcWo841GHBci9vR7asacLjdAunBNa0UPEcoTU6yEOLSNSVkDmBIg/0P8KY5ke1CxE3sm8ap4n02u0c8kzDA9e26KJ1s5BLoG8X7KvmmL/GK028UeolEXWMilfE8PYbELnWfkFsOKbcFFJNCPMRyQT3IvuqUUG3iVMmgH7PPWK7OMeGDm+1zUziCtAo8kb07FfNV79kJp5hSFFKwUqGRByIiI4GM3C3NPPDikBZIM+n/oXRjTwUAUkEEVBHLAppS6gPdp88C2j++xZUmXfV8Wcm1HsD2pPa+aGJbdjtzrO5uE4CQapPFqziRfTbksu6B2H1TTLsBvf9JARIb35qJTtnftfhA/fe4zElLbq0XCrGlO+VUUJziMYnAXWqixqmleGNvc/pA0tMqbUFNkpUDkRrh83btIzMqy6da0VPOMj94hAw8dH/AFul+5PpqjuEm6g/UMbNWx4Gd7eiWd/bcW/NuoKjubasCU1y3utVOMmsDUWN4+q5jvyvSMbty7DROTO5O4gnATvTQ5Uhs3LrK3i1dNSB9sg0Eqhgx0V9XfVK9UFv5qJTtnftfhFjYVxWJN3dWivFhKd8aih1+aHGxEG6p63GaeaB0bb3I6kRx6jyI9RJWPWIwuPUeV6oELne1enu98V6Rg90PcKY5ke1AFavT3e+K9Iwe6HuFMcyPaiJHvreYnzf5D4VhpHthyUdlXWjmkqqNigaVSYJbuXgbnWQ43kdSknWk8RgM0wfo/0vVAJY9tOSjgcZUQQcxsUNqVDiMOGTRdYqrhwwVdE1zcnC/nnsXQkCt9rmpnUYm6JeTwTsUO1V/eUW137fbnGg42c+zT2SDtBEWlIesHBZ+OSWlluMnBc4PsKQopWCFJNFA6wRxwb3AvvuBEu+fiyd4o9gTsPza+KCK/tyhMILzCfjk5kD/wAgA1d0NkKV1opJSoFJGsEUI5wYikGNy20UkOK0+i7b6g9a6PBgP0q9Q/Wp85im0eX41S8yvvS1HwYCT90XGlNQMhUat0R5zD5dpNusxFSvpa1jH9YSfh46P+t0v3J9NUI6Hjo/63S/cn01QzBtKvvqL7DPF8FJ+8nVcx35XpGL7Rb1cO9q9UUN4+q5jvy/SMX2i3q8d7V6o5bvqbVc3nw/CckSMxImLz1YjMSJAhSPK9Ueo8r1QIXPFq9Pd74r0jB5oe4UxzI9qAK1enu98V6Rg90PcKY5ke1ESPfW8xTm/wAh8L1pg/R+dXmELaGTpg/R+dXqhbQku8ncG/Db5+6tbt3gXIvBxGY1LRsUOLkPEYdtjW23NNhxpQIIzG1J4iNhhHW1YLkqpIcG9UMSFbFAgHLiOeqPpdy8Tkk6Ftk4a79GxQ9/EY6Y8tNio+I4fHXM10J/l7p+0gJv7cnoobswKPJGY/8AYBs7rigose2G5poONKqk+MHaDxERvGJJAcFj4ZpKWXSbkQubikg0ORH3Ui+fvWt2R6FczKVJKF8iTwTzcfugy0gXG3Sr8qjf63EJ7P5w+d54WC0FJIIoQaEHYRlENwLDZbunmgxBjX9Iz7ivMPHR/wBbpfuD6aoR0PHR/wBbpfuD6So7h2lQPqL7DPF8FJ+8fVcx35fpGL7RZ1eO9q9UUN5Oq5jvy/SMX2izq8d7V6o5bvqbVc3nw/CcsSJEiYvPVIkSJAhSPK9UZjC4ELne1enu98V6Rg90PcKY5ke1AHavT3e+K9IweaH+FMcyPaiJHvreYpzf5D4XrTB+j86vVC3EMjTB+j86vMIW8JLvJzB/wh5+6es9YDc7KIbd7RJSocJJwjMQmresFyTdLbo2nArYsDaIfFm9Jb7hPoiNS8F325xotuAfNVtQdhEPvZpBZnD8SdSSFrs2E5pPXTvWuRcqN82ojdEc3ZDiV/fFDpsu025hsOMqxJO3zg8sIi2rFclHS28KHWDsUMwFDxRv3SvUuRdBqS0o79HP2QHbeeGmPLTolXeJYcyrZr4Nvv8A2nnC90g3ICwqZlxv9biBqUBrUOXk288HVn2gh9CXGjiQoVB/vUeSNgiJDgHBZSmqJKWXTbkR0fBXN0PG4HW6X7g+mqBO/lwlYi/KIqCCXEJoKUzxJHLxQWXA63S/cn01QzG0tcVf4tWR1VIx7D05jqyKT94+q5jvyvSMX2izq8d7V6oobydVzHfl+kYvtFvV472r1Q23fVzVc3Hw/CcsSJEiYvPVIkSJAhUX5bSX6y34z7owq+sl+sN+M+6ETEiNrz1LZ/67F2z6LZtFwKecKTUFaiDxgk0MH2h/hTHMj2oXENDRHIKS286RRKyEp5cNanmqaeAxzFm5S8YsyiLe4BfDTB+j86vVC3ENHS3IKW004kVShRCuQK1HxiFbCS5OS4IQ6jA7075C+UmlpAMw2CEAEV2gCNj8tpL9Za8Z90IiJHYmKhu+noszpn0T1vLdpufaorJQFW1jZUeYwl7WshyVdLbwooeJQ4wdoh/SQ+LR3A8wiqvZdpE6yUGgWM0L7U+47YcfGHZqow3E3Uj9W7Nl+H7SwuXfJUksIXvmVHfDan5yfWNsOOTnUPISttQUlQqCNoMc/WjZq5dxTbqcK06xs5wdoi/uRe8yTmFypZVwh2p7YDz/AIQ3HJY6JVtimGNqGcog2+6dJEfOXlktpCUAJArQDUKmp+8mMy8wlxIUghSVCoI2gx7MSVjTcZFc/wB4+q5jvy/SMWuj20W5ecxvLCE4CKnVU0oI2r7XOfafeeSkraUorxJzKcWZChr11zgPiEbtddejRauspBGHbRY26E9/y2kv1lvxn3RsyF5JeYVgZeQtVK0Sc6Dbqjn+DDRWP8d9Ur1Q82W5tZUVXgccELpA8mwTjrGY80jMPrLLmyN6xtw3UdF49yoa4OFWm91csaMSK8GxXqsjdNpbe3cjVh6xkmuGYVyKCiIKGNJci2kJQHEpGQAbNBCiiQ6JSNgVTLg8Uv3HuPeU3ntJsitJSsOKSRQgtkgwLvv2Msk4X08iQoCAmJCGUnaERYPFD9t7h3FWFt9D7r/g8e54R0yuLFt17NUV8SJDZNyrVrNBmje/eujJLpaO5HmEfYiPjI9LR3I8wj7xYLy128UM3xuciebqN68kbxWw/NVyeaE3aFnrYcU26kpUk0I4+UcYjokiBq+l0Ezze9ol1PAUdRG1KuQ+eGZI9LMK8wrFDTuEch/h7ICuXfxUn8W9VTOymakHk408kGP505P9r9gwo5qVU0tSHAUqSaKB2GPlDIkc3JaGbCKWodrevqThOlOS/a/YMDls2xZExVW5uJWdqEFNTy0ygBiQplJ2hJFgsMR0mOcPNSDHRX1d9Ur1QHVgw0V9XfVK9Ucx7wUrE/xJO5NybnUNJxOrShI2qNB/9iss++Eo+rC28CqtAFBScR4klYAUeaKm+Sw3NyTr9Oh0lxJUeC284hIYWvYB0wVOoqEAMrZipeUdbmm6OzEo2mUbarVx8KVhUrEonohKyklQAASK1iavN1uUnfk815b8ImGd+TzXlvwii0kaPnbKlOiG7QmnPjAgpWpQ4VcwQrkgOuHLzNpzrcsZx9sKCiVhayRgSVUAxckJYJ7lEvbPEpnYZ35PNeW/CJhnfk815aD+5N0TZrS2zMOzONzHid4Q3qU4Rmcsq+GCSCwRyiXtniUm1dGAVN32R9cIiTOHVd9k8z4ix0/Xl6HkEy6Tv5lVDyIbopXjOEQPfB7vjQqkFjhFTrStmQGJFPGfAYLBHKJe2eJVjhnfk815aJSd+TzXlocUUt7bvmelVsJeWwVEEON8IYSDsIyNILBHKJe2eJQii+VsgACxhQavjx7oz+Wttf5OPLj3Ql79WfOWVNGXcm3XN6FpWlxwVSqusFWRqCPBBVob0oqYe6FnXFKbeX8W44onc1nKhKuxVlzGFTKP/wAtLa/yceXHujH5aW1/k48uPdBzbVndEy7rONTe6IKMaOEjEKVTyxzzpKufN2QWSmdfeQ8SlJK3ApKk0NDvqGtfuMCEdT09aD68b1gtrVSmIvCuWrZGvSd+TzXlvwi+uLo3elWXTMzjzq32cBFVUaxZ1QVKJxDjhYaU7rvWNuG5z0y6HcXDWoFODDqorMHF90JYJ0TyAWDjxRjSd+TzXlvwiYZ35PNeWhc6ObMmLWm9wM5MNANlwqC1k0SUigBVr30HN6NEc5KMOvytpTLm5IKyhSlhSgkVVhUldOCCdWyCwS8ol7Z4lbuGd+TzXloIrjImOiTu9lNyScBo6lzESajeU5RXxQnro6ZZ2TcTu7q5lnUptw1VTjSs5g89Y6bkppLzaHEGqVpCknkUKjzwWCQzSEWLjxWX5ZLiSlxKVpUKKSoApUDsIOREV1mXSlJVZXLy7Taz2SUjEOQHsRyCLekYhU0lr8IHrT9ej2oVGgnryz3Dn8tUNf4QPWn69HtQqNBPXlnuHP5aoELqIRgmMiBu/wDecWdIvPVGMJKWhXMrVkmnNWvggQk/fKz3betC0FsEqakWSlqmpS0HfJHdEOfZELO7ttKk5pmYbNC04Fc4B3yeYpqPDDu0PW7ISEgC/NsJffWXHUqVvk9ilJ5aCv0jCYvfJstTr6ZZxDjOMlpSODhVvgBzVp4IELsGQnEvNocbNULSFJPGFCoMbELTQPeXomztxVw5ZW586Fb5B848EMoQISUv3d9ufvI3LvcFyTpUa0kBwpUOYgQpr23Rfsx/cZlNDSqFpzQ4ntknn8UO61P+7pb919TkFGki4aLWldzqEOo3zLhFaK2pPzVZA8WvZAhC+hbST0W0JSacrMo6WpRzeQBXXtUn7xTlj5fCB6XIfvXqEIlDj0jMgjEy+w59JC0Hi/uohgXt0gptaSkQuiX2pkB1NeFvQA6Msgc8thgQukYR/wAJbVI/W/0oeEI/4S2qR+t/pQIQ78Hjrov92X6TcPC/d4WZORfW8tKSWlpQknfLWpBCUpGvMmOb9F11lWjOKZRMLliGlL3RsEqIBSMOSk5GvHsi10n6OXbL3FxyYVNocUUlSwpJSRnhzWrIjaCNWqBCAJWVW6tKG0lS1EJSkayTkAI7IuvZ6peTlmV8JtlCFc6UgH74V2hOcst5ZEvKlmbQjFVxe6FSa0JbWQKHMVGEZHWYcogQpEiUiQIS1+EAf+knv6PahUaCevLPe3P5aoPrz3Ite0mg1NT8mpsKxYUgJqQMiSlOeuKWwtDU/JPpflp2VQ4mtFVJ4QoQQRQ5GBCflYQulS102nbMrIIXVptxKHKHLdHFDdPCEgJ5DWDx6QtVci40qelhMqdGF1ACQlrDRSck5KrXOFujQPOBYWJ2WCwrEFYlYsVa4q661zrAhNcaIrK/U2/tOf7oX2mTRbLS0oJqRaDe5qAdSkqIKVGmM4icwopHMYZdy25phgotGaafcCt4tFBvKDJWqprXOB3SDd20LQLjUvOS7cotIBbVTGaUJqoCtKjjgQlPoRvJ0JaaELVRuYG5K4sRzbJ+ll9Ix1BWOdW9AU0khSZuVBBqCFKqCNRGXNDLs+StZEo8hyfllPko3BzCmiQK7pjy3xO9oeSBCoLUnki90uCaUlwj6SkLUB/EIbtYQcxoatByY6JXPy5fxhe64lYsQ1EUGVKCGncpqdZQtNpzbMwajc1IwggUOLEaCvYwIQfps0ambb6MlEVfQPjkpGbqAOFyrTTwjmhBSKSl5AIoQ4kEHXUKGRjtEzSO2T9oQoNIGiLomcRNSC2Ulawp9C1gCoIONFOPOo4+eBCcsI/4S2qR53f6cOOemKtLDLjaXCk4FKIICqb0kbRWE7erRnadpqQqcnpRe5ghAG9CcVK5JGs0HigQhz4PHXRf7sv0m4Y3wgZfFZWLtJhB8YUn1wJXc0RWhZ727Ss9KtrwlNdYINKghQ5BDLdsFU7ZqpW1H2nHF1xuM4UgEKxNqSNVRROyBC510Y2v0Lasq4TRO6YFn5rgKDXk3wjpdq+SFWkuz0oWVoZDqnKpwCtN7Sta5iEbM6CJ1DlGnpZaQd6vdMJ5CRSoPNDZ0dXE6AU4/MTHRM28kB1wqqAlOeFNcznhqT2opSBCOgYkSMwIX//Z"/>
          <p:cNvSpPr>
            <a:spLocks noChangeAspect="1" noChangeArrowheads="1"/>
          </p:cNvSpPr>
          <p:nvPr/>
        </p:nvSpPr>
        <p:spPr bwMode="auto">
          <a:xfrm>
            <a:off x="17463" y="-7397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80808"/>
              </a:solidFill>
              <a:cs typeface="Arial" pitchFamily="34" charset="0"/>
            </a:endParaRPr>
          </a:p>
        </p:txBody>
      </p:sp>
      <p:sp>
        <p:nvSpPr>
          <p:cNvPr id="7174" name="AutoShape 7" descr="data:image/jpeg;base64,/9j/4AAQSkZJRgABAQAAAQABAAD/2wCEAAkGBhQQERQUEBQUFBUWFSAXFBUUGRgeFRUZFBcXFhYVFRgXHCYeFxkkGRUUJC8kJScpLiwsGB8xNTAqNSYrLCkBCQoKDgwOGg8PGCkkHiQpLC0sLiwsLTQ0Ki0sLiwpLCwsKSk1LCw1LC8qKSwpLDUpLCwsLykpLCwvLCw1LCwsKf/AABEIAKAAoAMBIgACEQEDEQH/xAAcAAACAgMBAQAAAAAAAAAAAAAGBwAFAQQIAgP/xABTEAABAgMEAwYQCQoFBQAAAAABAgMABBEFBhIhBzFBEyIyUWFxFDM0NUJScnOBkZOxssHC0QgjVmKCg5Kh4RYXRFRjdKKzw/AkVWTS4iU2Q1Px/8QAGwEAAQUBAQAAAAAAAAAAAAAAAAEDBAUGAgf/xAA0EQABAwICBQsEAgMAAAAAAAABAAIDBBEFIRITMTKRFDVBUVJxcoGhscEGMzRhIuEVFtH/2gAMAwEAAhEDEQA/AByJEiyu/ZImnw0pYbBBOI6hQVAzI1xXgXyXqskjY2l7tgVbEhiN6Jkq4M0DzIB9qPp+Z/8A1H8H/KHNU5VhxqkG13oUt4JrmXyVJLCVkllR3ydqa9kn3bYIHNEBANJgE7Koy8OcAE7JLZWpt1JSpJoQeTaOMQlnMzXYqKXEWmIG66FlJtLqErbIUlQqCNoMfaE1ca+ipRYadPxCj4Wydo+bxw4mngoAggg6iNRiUxwcFia+ifSSaLtnQV9ID9KXUB7tPngwgQ0pdQHu0+eFfulcUH5LO8JNxIkE12boonG1LU+lohVKEDPKtc1CIIBOxejTzsgbpv2IZiQwm9FSVcGbSeZIPtR9vzP/AOo/g/5Q5qnKuOM0g2u9ClvEhjL0SBIqqZA50D/dGq/o1bSCei0GgrSg2fShNU5dNxelccnHgUBwY6K+rvqleqA6DHRX1d9Ur1Qke8E5if4kncnFGYxGYnLzhc1xIb/5qJTje+1+EYOimU43vtfhETUuW7/z1KevglbZtrOyywtlakEcWo841GHBci9vR7asacLjdAunBNa0UPEcoTU6yEOLSNSVkDmBIg/0P8KY5ke1CxE3sm8ap4n02u0c8kzDA9e26KJ1s5BLoG8X7KvmmL/GK028UeolEXWMilfE8PYbELnWfkFsOKbcFFJNCPMRyQT3IvuqUUG3iVMmgH7PPWK7OMeGDm+1zUziCtAo8kb07FfNV79kJp5hSFFKwUqGRByIiI4GM3C3NPPDikBZIM+n/oXRjTwUAUkEEVBHLAppS6gPdp88C2j++xZUmXfV8Wcm1HsD2pPa+aGJbdjtzrO5uE4CQapPFqziRfTbksu6B2H1TTLsBvf9JARIb35qJTtnftfhA/fe4zElLbq0XCrGlO+VUUJziMYnAXWqixqmleGNvc/pA0tMqbUFNkpUDkRrh83btIzMqy6da0VPOMj94hAw8dH/AFul+5PpqjuEm6g/UMbNWx4Gd7eiWd/bcW/NuoKjubasCU1y3utVOMmsDUWN4+q5jvyvSMbty7DROTO5O4gnATvTQ5Uhs3LrK3i1dNSB9sg0Eqhgx0V9XfVK9UFv5qJTtnftfhFjYVxWJN3dWivFhKd8aih1+aHGxEG6p63GaeaB0bb3I6kRx6jyI9RJWPWIwuPUeV6oELne1enu98V6Rg90PcKY5ke1AFavT3e+K9Iwe6HuFMcyPaiJHvreYnzf5D4VhpHthyUdlXWjmkqqNigaVSYJbuXgbnWQ43kdSknWk8RgM0wfo/0vVAJY9tOSjgcZUQQcxsUNqVDiMOGTRdYqrhwwVdE1zcnC/nnsXQkCt9rmpnUYm6JeTwTsUO1V/eUW137fbnGg42c+zT2SDtBEWlIesHBZ+OSWlluMnBc4PsKQopWCFJNFA6wRxwb3AvvuBEu+fiyd4o9gTsPza+KCK/tyhMILzCfjk5kD/wAgA1d0NkKV1opJSoFJGsEUI5wYikGNy20UkOK0+i7b6g9a6PBgP0q9Q/Wp85im0eX41S8yvvS1HwYCT90XGlNQMhUat0R5zD5dpNusxFSvpa1jH9YSfh46P+t0v3J9NUI6Hjo/63S/cn01QzBtKvvqL7DPF8FJ+8nVcx35XpGL7Rb1cO9q9UUN4+q5jvy/SMX2i3q8d7V6o5bvqbVc3nw/CckSMxImLz1YjMSJAhSPK9Ueo8r1QIXPFq9Pd74r0jB5oe4UxzI9qAK1enu98V6Rg90PcKY5ke1ESPfW8xTm/wAh8L1pg/R+dXmELaGTpg/R+dXqhbQku8ncG/Db5+6tbt3gXIvBxGY1LRsUOLkPEYdtjW23NNhxpQIIzG1J4iNhhHW1YLkqpIcG9UMSFbFAgHLiOeqPpdy8Tkk6Ftk4a79GxQ9/EY6Y8tNio+I4fHXM10J/l7p+0gJv7cnoobswKPJGY/8AYBs7rigose2G5poONKqk+MHaDxERvGJJAcFj4ZpKWXSbkQubikg0ORH3Ui+fvWt2R6FczKVJKF8iTwTzcfugy0gXG3Sr8qjf63EJ7P5w+d54WC0FJIIoQaEHYRlENwLDZbunmgxBjX9Iz7ivMPHR/wBbpfuD6aoR0PHR/wBbpfuD6So7h2lQPqL7DPF8FJ+8fVcx35fpGL7RZ1eO9q9UUN5Oq5jvy/SMX2izq8d7V6o5bvqbVc3nw/CcsSJEiYvPVIkSJAhSPK9UZjC4ELne1enu98V6Rg90PcKY5ke1AHavT3e+K9IweaH+FMcyPaiJHvreYpzf5D4XrTB+j86vVC3EMjTB+j86vMIW8JLvJzB/wh5+6es9YDc7KIbd7RJSocJJwjMQmresFyTdLbo2nArYsDaIfFm9Jb7hPoiNS8F325xotuAfNVtQdhEPvZpBZnD8SdSSFrs2E5pPXTvWuRcqN82ojdEc3ZDiV/fFDpsu025hsOMqxJO3zg8sIi2rFclHS28KHWDsUMwFDxRv3SvUuRdBqS0o79HP2QHbeeGmPLTolXeJYcyrZr4Nvv8A2nnC90g3ICwqZlxv9biBqUBrUOXk288HVn2gh9CXGjiQoVB/vUeSNgiJDgHBZSmqJKWXTbkR0fBXN0PG4HW6X7g+mqBO/lwlYi/KIqCCXEJoKUzxJHLxQWXA63S/cn01QzG0tcVf4tWR1VIx7D05jqyKT94+q5jvyvSMX2izq8d7V6oobydVzHfl+kYvtFvV472r1Q23fVzVc3Hw/CcsSJEiYvPVIkSJAhUX5bSX6y34z7owq+sl+sN+M+6ETEiNrz1LZ/67F2z6LZtFwKecKTUFaiDxgk0MH2h/hTHMj2oXENDRHIKS286RRKyEp5cNanmqaeAxzFm5S8YsyiLe4BfDTB+j86vVC3ENHS3IKW004kVShRCuQK1HxiFbCS5OS4IQ6jA7075C+UmlpAMw2CEAEV2gCNj8tpL9Za8Z90IiJHYmKhu+noszpn0T1vLdpufaorJQFW1jZUeYwl7WshyVdLbwooeJQ4wdoh/SQ+LR3A8wiqvZdpE6yUGgWM0L7U+47YcfGHZqow3E3Uj9W7Nl+H7SwuXfJUksIXvmVHfDan5yfWNsOOTnUPISttQUlQqCNoMc/WjZq5dxTbqcK06xs5wdoi/uRe8yTmFypZVwh2p7YDz/AIQ3HJY6JVtimGNqGcog2+6dJEfOXlktpCUAJArQDUKmp+8mMy8wlxIUghSVCoI2gx7MSVjTcZFc/wB4+q5jvy/SMWuj20W5ecxvLCE4CKnVU0oI2r7XOfafeeSkraUorxJzKcWZChr11zgPiEbtddejRauspBGHbRY26E9/y2kv1lvxn3RsyF5JeYVgZeQtVK0Sc6Dbqjn+DDRWP8d9Ur1Q82W5tZUVXgccELpA8mwTjrGY80jMPrLLmyN6xtw3UdF49yoa4OFWm91csaMSK8GxXqsjdNpbe3cjVh6xkmuGYVyKCiIKGNJci2kJQHEpGQAbNBCiiQ6JSNgVTLg8Uv3HuPeU3ntJsitJSsOKSRQgtkgwLvv2Msk4X08iQoCAmJCGUnaERYPFD9t7h3FWFt9D7r/g8e54R0yuLFt17NUV8SJDZNyrVrNBmje/eujJLpaO5HmEfYiPjI9LR3I8wj7xYLy128UM3xuciebqN68kbxWw/NVyeaE3aFnrYcU26kpUk0I4+UcYjokiBq+l0Ezze9ol1PAUdRG1KuQ+eGZI9LMK8wrFDTuEch/h7ICuXfxUn8W9VTOymakHk408kGP505P9r9gwo5qVU0tSHAUqSaKB2GPlDIkc3JaGbCKWodrevqThOlOS/a/YMDls2xZExVW5uJWdqEFNTy0ygBiQplJ2hJFgsMR0mOcPNSDHRX1d9Ur1QHVgw0V9XfVK9Ucx7wUrE/xJO5NybnUNJxOrShI2qNB/9iss++Eo+rC28CqtAFBScR4klYAUeaKm+Sw3NyTr9Oh0lxJUeC284hIYWvYB0wVOoqEAMrZipeUdbmm6OzEo2mUbarVx8KVhUrEonohKyklQAASK1iavN1uUnfk815b8ImGd+TzXlvwii0kaPnbKlOiG7QmnPjAgpWpQ4VcwQrkgOuHLzNpzrcsZx9sKCiVhayRgSVUAxckJYJ7lEvbPEpnYZ35PNeW/CJhnfk815aD+5N0TZrS2zMOzONzHid4Q3qU4Rmcsq+GCSCwRyiXtniUm1dGAVN32R9cIiTOHVd9k8z4ix0/Xl6HkEy6Tv5lVDyIbopXjOEQPfB7vjQqkFjhFTrStmQGJFPGfAYLBHKJe2eJVjhnfk815aJSd+TzXlocUUt7bvmelVsJeWwVEEON8IYSDsIyNILBHKJe2eJQii+VsgACxhQavjx7oz+Wttf5OPLj3Ql79WfOWVNGXcm3XN6FpWlxwVSqusFWRqCPBBVob0oqYe6FnXFKbeX8W44onc1nKhKuxVlzGFTKP/wAtLa/yceXHujH5aW1/k48uPdBzbVndEy7rONTe6IKMaOEjEKVTyxzzpKufN2QWSmdfeQ8SlJK3ApKk0NDvqGtfuMCEdT09aD68b1gtrVSmIvCuWrZGvSd+TzXlvwi+uLo3elWXTMzjzq32cBFVUaxZ1QVKJxDjhYaU7rvWNuG5z0y6HcXDWoFODDqorMHF90JYJ0TyAWDjxRjSd+TzXlvwiYZ35PNeWhc6ObMmLWm9wM5MNANlwqC1k0SUigBVr30HN6NEc5KMOvytpTLm5IKyhSlhSgkVVhUldOCCdWyCwS8ol7Z4lbuGd+TzXloIrjImOiTu9lNyScBo6lzESajeU5RXxQnro6ZZ2TcTu7q5lnUptw1VTjSs5g89Y6bkppLzaHEGqVpCknkUKjzwWCQzSEWLjxWX5ZLiSlxKVpUKKSoApUDsIOREV1mXSlJVZXLy7Taz2SUjEOQHsRyCLekYhU0lr8IHrT9ej2oVGgnryz3Dn8tUNf4QPWn69HtQqNBPXlnuHP5aoELqIRgmMiBu/wDecWdIvPVGMJKWhXMrVkmnNWvggQk/fKz3betC0FsEqakWSlqmpS0HfJHdEOfZELO7ttKk5pmYbNC04Fc4B3yeYpqPDDu0PW7ISEgC/NsJffWXHUqVvk9ilJ5aCv0jCYvfJstTr6ZZxDjOMlpSODhVvgBzVp4IELsGQnEvNocbNULSFJPGFCoMbELTQPeXomztxVw5ZW586Fb5B848EMoQISUv3d9ufvI3LvcFyTpUa0kBwpUOYgQpr23Rfsx/cZlNDSqFpzQ4ntknn8UO61P+7pb919TkFGki4aLWldzqEOo3zLhFaK2pPzVZA8WvZAhC+hbST0W0JSacrMo6WpRzeQBXXtUn7xTlj5fCB6XIfvXqEIlDj0jMgjEy+w59JC0Hi/uohgXt0gptaSkQuiX2pkB1NeFvQA6Msgc8thgQukYR/wAJbVI/W/0oeEI/4S2qR+t/pQIQ78Hjrov92X6TcPC/d4WZORfW8tKSWlpQknfLWpBCUpGvMmOb9F11lWjOKZRMLliGlL3RsEqIBSMOSk5GvHsi10n6OXbL3FxyYVNocUUlSwpJSRnhzWrIjaCNWqBCAJWVW6tKG0lS1EJSkayTkAI7IuvZ6peTlmV8JtlCFc6UgH74V2hOcst5ZEvKlmbQjFVxe6FSa0JbWQKHMVGEZHWYcogQpEiUiQIS1+EAf+knv6PahUaCevLPe3P5aoPrz3Ite0mg1NT8mpsKxYUgJqQMiSlOeuKWwtDU/JPpflp2VQ4mtFVJ4QoQQRQ5GBCflYQulS102nbMrIIXVptxKHKHLdHFDdPCEgJ5DWDx6QtVci40qelhMqdGF1ACQlrDRSck5KrXOFujQPOBYWJ2WCwrEFYlYsVa4q661zrAhNcaIrK/U2/tOf7oX2mTRbLS0oJqRaDe5qAdSkqIKVGmM4icwopHMYZdy25phgotGaafcCt4tFBvKDJWqprXOB3SDd20LQLjUvOS7cotIBbVTGaUJqoCtKjjgQlPoRvJ0JaaELVRuYG5K4sRzbJ+ll9Ix1BWOdW9AU0khSZuVBBqCFKqCNRGXNDLs+StZEo8hyfllPko3BzCmiQK7pjy3xO9oeSBCoLUnki90uCaUlwj6SkLUB/EIbtYQcxoatByY6JXPy5fxhe64lYsQ1EUGVKCGncpqdZQtNpzbMwajc1IwggUOLEaCvYwIQfps0ambb6MlEVfQPjkpGbqAOFyrTTwjmhBSKSl5AIoQ4kEHXUKGRjtEzSO2T9oQoNIGiLomcRNSC2Ulawp9C1gCoIONFOPOo4+eBCcsI/4S2qR53f6cOOemKtLDLjaXCk4FKIICqb0kbRWE7erRnadpqQqcnpRe5ghAG9CcVK5JGs0HigQhz4PHXRf7sv0m4Y3wgZfFZWLtJhB8YUn1wJXc0RWhZ727Ss9KtrwlNdYINKghQ5BDLdsFU7ZqpW1H2nHF1xuM4UgEKxNqSNVRROyBC510Y2v0Lasq4TRO6YFn5rgKDXk3wjpdq+SFWkuz0oWVoZDqnKpwCtN7Sta5iEbM6CJ1DlGnpZaQd6vdMJ5CRSoPNDZ0dXE6AU4/MTHRM28kB1wqqAlOeFNcznhqT2opSBCOgYkSMwIX//Z"/>
          <p:cNvSpPr>
            <a:spLocks noChangeAspect="1" noChangeArrowheads="1"/>
          </p:cNvSpPr>
          <p:nvPr/>
        </p:nvSpPr>
        <p:spPr bwMode="auto">
          <a:xfrm>
            <a:off x="17463" y="-7397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80808"/>
              </a:solidFill>
              <a:cs typeface="Arial" pitchFamily="34" charset="0"/>
            </a:endParaRPr>
          </a:p>
        </p:txBody>
      </p:sp>
      <p:pic>
        <p:nvPicPr>
          <p:cNvPr id="7175" name="Picture 1" descr="Description: http://www.ait.ac.th/media/documents/logo_ait_08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5396"/>
            <a:ext cx="3081088" cy="64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98587" y="5683351"/>
            <a:ext cx="69413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rgbClr val="080808"/>
                </a:solidFill>
                <a:latin typeface="Arial"/>
              </a:rPr>
              <a:t>Dr. Avishek </a:t>
            </a:r>
            <a:r>
              <a:rPr lang="en-US" sz="2000" b="0" dirty="0" smtClean="0">
                <a:solidFill>
                  <a:srgbClr val="080808"/>
                </a:solidFill>
                <a:latin typeface="Arial"/>
              </a:rPr>
              <a:t>Datta (</a:t>
            </a:r>
            <a:r>
              <a:rPr lang="en-US" sz="1800" b="0" dirty="0" smtClean="0">
                <a:solidFill>
                  <a:srgbClr val="00B0F0"/>
                </a:solidFill>
                <a:latin typeface="Arial"/>
              </a:rPr>
              <a:t>datta@ait.ac.th</a:t>
            </a:r>
            <a:r>
              <a:rPr lang="en-US" sz="2000" b="0" dirty="0" smtClean="0">
                <a:solidFill>
                  <a:srgbClr val="080808"/>
                </a:solidFill>
                <a:latin typeface="Arial"/>
              </a:rPr>
              <a:t>)</a:t>
            </a:r>
            <a:endParaRPr lang="en-US" sz="2000" b="0" dirty="0">
              <a:solidFill>
                <a:srgbClr val="080808"/>
              </a:solidFill>
              <a:latin typeface="Arial"/>
            </a:endParaRPr>
          </a:p>
          <a:p>
            <a:pPr algn="ctr">
              <a:defRPr/>
            </a:pPr>
            <a:r>
              <a:rPr lang="en-US" sz="1800" b="0" dirty="0" smtClean="0">
                <a:solidFill>
                  <a:srgbClr val="080808"/>
                </a:solidFill>
                <a:latin typeface="Arial"/>
              </a:rPr>
              <a:t>Associate </a:t>
            </a:r>
            <a:r>
              <a:rPr lang="en-US" sz="1800" b="0" dirty="0">
                <a:solidFill>
                  <a:srgbClr val="080808"/>
                </a:solidFill>
                <a:latin typeface="Arial"/>
              </a:rPr>
              <a:t>Professor</a:t>
            </a:r>
          </a:p>
          <a:p>
            <a:pPr algn="ctr">
              <a:defRPr/>
            </a:pPr>
            <a:r>
              <a:rPr lang="en-US" sz="1800" b="0" dirty="0" smtClean="0">
                <a:solidFill>
                  <a:srgbClr val="080808"/>
                </a:solidFill>
                <a:latin typeface="Arial"/>
              </a:rPr>
              <a:t>Department of Food, Agriculture </a:t>
            </a:r>
            <a:r>
              <a:rPr lang="en-US" sz="1800" b="0" dirty="0">
                <a:solidFill>
                  <a:srgbClr val="080808"/>
                </a:solidFill>
                <a:latin typeface="Arial"/>
              </a:rPr>
              <a:t>and </a:t>
            </a:r>
            <a:r>
              <a:rPr lang="en-US" sz="1800" b="0" dirty="0" smtClean="0">
                <a:solidFill>
                  <a:srgbClr val="080808"/>
                </a:solidFill>
                <a:latin typeface="Arial"/>
              </a:rPr>
              <a:t>Bioresources</a:t>
            </a:r>
          </a:p>
          <a:p>
            <a:pPr algn="ctr">
              <a:defRPr/>
            </a:pPr>
            <a:r>
              <a:rPr lang="en-US" sz="1200" b="0" dirty="0" smtClean="0">
                <a:solidFill>
                  <a:srgbClr val="080808"/>
                </a:solidFill>
                <a:latin typeface="Arial"/>
              </a:rPr>
              <a:t>04 February 2020</a:t>
            </a:r>
            <a:endParaRPr lang="en-US" sz="1200" b="0" dirty="0">
              <a:solidFill>
                <a:srgbClr val="080808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B8186F-941C-4140-8B12-72C0C713C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56" y="2228846"/>
            <a:ext cx="5177044" cy="343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19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10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557" y="6113796"/>
            <a:ext cx="781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333333"/>
                </a:solidFill>
                <a:latin typeface="+mn-lt"/>
              </a:rPr>
              <a:t>Transplanting (Source: IRRI)</a:t>
            </a:r>
            <a:endParaRPr lang="en-US" sz="2400" b="0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4" name="Picture 2" descr="Image result for rice transplanting ir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261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11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557" y="6081897"/>
            <a:ext cx="781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333333"/>
                </a:solidFill>
                <a:latin typeface="+mn-lt"/>
              </a:rPr>
              <a:t>Dry direct seeding (Source: IRRI)</a:t>
            </a:r>
            <a:endParaRPr lang="en-US" sz="2400" b="0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2050" name="Picture 2" descr="planting-broadca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291" cy="60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645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12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557" y="6081897"/>
            <a:ext cx="781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333333"/>
                </a:solidFill>
                <a:latin typeface="+mn-lt"/>
              </a:rPr>
              <a:t>Wet </a:t>
            </a:r>
            <a:r>
              <a:rPr lang="en-US" sz="2400" b="0" dirty="0">
                <a:solidFill>
                  <a:srgbClr val="333333"/>
                </a:solidFill>
                <a:latin typeface="+mn-lt"/>
              </a:rPr>
              <a:t>direct </a:t>
            </a:r>
            <a:r>
              <a:rPr lang="en-US" sz="2400" b="0" dirty="0" smtClean="0">
                <a:solidFill>
                  <a:srgbClr val="333333"/>
                </a:solidFill>
                <a:latin typeface="+mn-lt"/>
              </a:rPr>
              <a:t>seeding (</a:t>
            </a:r>
            <a:r>
              <a:rPr lang="en-US" sz="2400" b="0" dirty="0">
                <a:solidFill>
                  <a:srgbClr val="333333"/>
                </a:solidFill>
                <a:latin typeface="+mn-lt"/>
              </a:rPr>
              <a:t>Source: IRRI)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490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557" y="6081897"/>
            <a:ext cx="781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333333"/>
                </a:solidFill>
                <a:latin typeface="+mn-lt"/>
              </a:rPr>
              <a:t>Water seeding (Source: IRRI) </a:t>
            </a:r>
          </a:p>
        </p:txBody>
      </p:sp>
      <p:pic>
        <p:nvPicPr>
          <p:cNvPr id="4098" name="Picture 2" descr="http://player.slideplayer.com/35/10516850/data/images/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" y="38421"/>
            <a:ext cx="9075821" cy="66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29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38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Agricultural Water Management to Cope with CC</a:t>
            </a:r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b="0" i="1" dirty="0" smtClean="0">
                <a:solidFill>
                  <a:srgbClr val="080808"/>
                </a:solidFill>
                <a:latin typeface="+mn-lt"/>
              </a:rPr>
              <a:t>Alternate </a:t>
            </a:r>
            <a:r>
              <a:rPr lang="en-US" sz="2400" b="0" i="1" dirty="0">
                <a:solidFill>
                  <a:srgbClr val="080808"/>
                </a:solidFill>
                <a:latin typeface="+mn-lt"/>
              </a:rPr>
              <a:t>wetting and drying (</a:t>
            </a:r>
            <a:r>
              <a:rPr lang="en-US" sz="2400" b="0" i="1" dirty="0" smtClean="0">
                <a:solidFill>
                  <a:srgbClr val="080808"/>
                </a:solidFill>
                <a:latin typeface="+mn-lt"/>
              </a:rPr>
              <a:t>AWD)</a:t>
            </a:r>
            <a:endParaRPr lang="en-US" sz="2400" b="0" i="1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Widely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promoted water-saving technique introduced by the International Rice Research Institute (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IRRI)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Irrigation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water 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~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2–5 cm is applied after an interval of between 2 and 7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days</a:t>
            </a:r>
          </a:p>
          <a:p>
            <a:pPr marL="7477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depending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on soil type and environmental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conditions</a:t>
            </a:r>
          </a:p>
          <a:p>
            <a:pPr marL="7477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followed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by disappearance of ponded water from the soil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surface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Can reduce water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demand by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~ 40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% with no adverse impact on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yield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14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6261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99" y="3906253"/>
            <a:ext cx="2743200" cy="1015663"/>
          </a:xfrm>
          <a:prstGeom prst="rect">
            <a:avLst/>
          </a:prstGeom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latin typeface="+mn-lt"/>
              </a:rPr>
              <a:t>Field water tube made up of PVC. Note the holes on all sides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5817" cy="38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14" y="0"/>
            <a:ext cx="3511411" cy="38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27" y="3862552"/>
            <a:ext cx="3617690" cy="29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62589" y="274931"/>
            <a:ext cx="2192227" cy="707886"/>
          </a:xfrm>
          <a:prstGeom prst="rect">
            <a:avLst/>
          </a:prstGeom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333333"/>
                </a:solidFill>
                <a:latin typeface="+mn-lt"/>
              </a:rPr>
              <a:t>A field </a:t>
            </a:r>
            <a:r>
              <a:rPr lang="en-US" sz="2000" b="0" dirty="0" smtClean="0">
                <a:solidFill>
                  <a:srgbClr val="333333"/>
                </a:solidFill>
                <a:latin typeface="+mn-lt"/>
              </a:rPr>
              <a:t>water tube </a:t>
            </a:r>
            <a:r>
              <a:rPr lang="en-US" sz="2000" b="0" dirty="0">
                <a:solidFill>
                  <a:srgbClr val="333333"/>
                </a:solidFill>
                <a:latin typeface="+mn-lt"/>
              </a:rPr>
              <a:t>in flooded </a:t>
            </a:r>
            <a:r>
              <a:rPr lang="en-US" sz="2000" b="0" dirty="0" smtClean="0">
                <a:solidFill>
                  <a:srgbClr val="333333"/>
                </a:solidFill>
                <a:latin typeface="+mn-lt"/>
              </a:rPr>
              <a:t>field</a:t>
            </a:r>
            <a:endParaRPr lang="en-US" sz="20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5817" y="4214029"/>
            <a:ext cx="1821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latin typeface="+mn-lt"/>
              </a:rPr>
              <a:t>(Source: IRRI)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528" y="5079427"/>
            <a:ext cx="5130757" cy="1477328"/>
          </a:xfrm>
          <a:prstGeom prst="rect">
            <a:avLst/>
          </a:prstGeom>
          <a:ln>
            <a:solidFill>
              <a:srgbClr val="080808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0" dirty="0" smtClean="0">
                <a:latin typeface="+mn-lt"/>
              </a:rPr>
              <a:t>Irrigation </a:t>
            </a:r>
            <a:r>
              <a:rPr lang="en-US" sz="2000" b="0" dirty="0">
                <a:latin typeface="+mn-lt"/>
              </a:rPr>
              <a:t>should be applied to re-flood the field to a depth of </a:t>
            </a:r>
            <a:r>
              <a:rPr lang="en-US" sz="2000" b="0" dirty="0" smtClean="0">
                <a:latin typeface="+mn-lt"/>
              </a:rPr>
              <a:t>~ 5</a:t>
            </a:r>
            <a:r>
              <a:rPr lang="en-US" sz="2000" b="0" dirty="0">
                <a:latin typeface="+mn-lt"/>
              </a:rPr>
              <a:t> </a:t>
            </a:r>
            <a:r>
              <a:rPr lang="en-US" sz="2000" b="0" dirty="0" smtClean="0">
                <a:latin typeface="+mn-lt"/>
              </a:rPr>
              <a:t>cm</a:t>
            </a:r>
          </a:p>
          <a:p>
            <a:pPr marL="460375" indent="-342900">
              <a:spcAft>
                <a:spcPts val="1200"/>
              </a:spcAft>
              <a:buFont typeface="Arial" panose="020B0604020202020204" pitchFamily="34" charset="0"/>
              <a:buChar char="─"/>
            </a:pPr>
            <a:r>
              <a:rPr lang="en-US" sz="2000" b="0" dirty="0">
                <a:latin typeface="+mn-lt"/>
              </a:rPr>
              <a:t>w</a:t>
            </a:r>
            <a:r>
              <a:rPr lang="en-US" sz="2000" b="0" dirty="0" smtClean="0">
                <a:latin typeface="+mn-lt"/>
              </a:rPr>
              <a:t>hen </a:t>
            </a:r>
            <a:r>
              <a:rPr lang="en-US" sz="2000" b="0" dirty="0">
                <a:latin typeface="+mn-lt"/>
              </a:rPr>
              <a:t>the water level has dropped </a:t>
            </a:r>
            <a:r>
              <a:rPr lang="en-US" sz="2000" b="0" dirty="0" smtClean="0">
                <a:latin typeface="+mn-lt"/>
              </a:rPr>
              <a:t>to ~15 </a:t>
            </a:r>
            <a:r>
              <a:rPr lang="en-US" sz="2000" b="0" dirty="0">
                <a:latin typeface="+mn-lt"/>
              </a:rPr>
              <a:t>cm below the surface of the </a:t>
            </a:r>
            <a:r>
              <a:rPr lang="en-US" sz="2000" b="0" dirty="0" smtClean="0">
                <a:latin typeface="+mn-lt"/>
              </a:rPr>
              <a:t>soil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6601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IT Bangkok\Assistant Professor\SERD-AIT-Miscellaneous\Brochure-FAB\FAB-Brochure-A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3864" y="12247"/>
            <a:ext cx="8228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dirty="0" smtClean="0">
                <a:solidFill>
                  <a:srgbClr val="080808"/>
                </a:solidFill>
                <a:latin typeface="+mn-lt"/>
              </a:rPr>
              <a:t>Experimental Findings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16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369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17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E90B48-F219-43F3-8EB5-6F40C64DF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20547" b="2"/>
          <a:stretch/>
        </p:blipFill>
        <p:spPr>
          <a:xfrm>
            <a:off x="6729" y="-1"/>
            <a:ext cx="1837944" cy="218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007468-0594-4B13-B946-37204914A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15814"/>
          <a:stretch/>
        </p:blipFill>
        <p:spPr>
          <a:xfrm rot="5400000">
            <a:off x="1738727" y="172555"/>
            <a:ext cx="2183053" cy="1837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D76C27-47B9-4BE0-B58A-01AF11387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7" b="1262"/>
          <a:stretch/>
        </p:blipFill>
        <p:spPr>
          <a:xfrm rot="5400000">
            <a:off x="3643281" y="172555"/>
            <a:ext cx="2183053" cy="183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385B83-8BD9-424C-9854-D46C401601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r="6410" b="3"/>
          <a:stretch/>
        </p:blipFill>
        <p:spPr>
          <a:xfrm>
            <a:off x="2787" y="2274490"/>
            <a:ext cx="2793177" cy="2246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6F9125-65A1-4524-A192-E598EE7C12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8" r="22664" b="-2"/>
          <a:stretch/>
        </p:blipFill>
        <p:spPr>
          <a:xfrm>
            <a:off x="2859785" y="2274491"/>
            <a:ext cx="2788420" cy="4583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4FC2CB-11D1-45A8-8F60-B7FFB4CAF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8"/>
          <a:stretch/>
        </p:blipFill>
        <p:spPr>
          <a:xfrm>
            <a:off x="20" y="4607391"/>
            <a:ext cx="2788399" cy="22506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85F1273-654C-4327-AF55-198C90A9A3A2}"/>
              </a:ext>
            </a:extLst>
          </p:cNvPr>
          <p:cNvSpPr txBox="1">
            <a:spLocks/>
          </p:cNvSpPr>
          <p:nvPr/>
        </p:nvSpPr>
        <p:spPr>
          <a:xfrm>
            <a:off x="5720389" y="525439"/>
            <a:ext cx="3416881" cy="16576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kern="0" smtClean="0"/>
              <a:t>Polyhouse Experiments </a:t>
            </a:r>
            <a:r>
              <a:rPr lang="en-US" sz="3100" kern="0" smtClean="0"/>
              <a:t/>
            </a:r>
            <a:br>
              <a:rPr lang="en-US" sz="3100" kern="0" smtClean="0"/>
            </a:br>
            <a:endParaRPr lang="en-US" sz="3100" kern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85F1273-654C-4327-AF55-198C90A9A3A2}"/>
              </a:ext>
            </a:extLst>
          </p:cNvPr>
          <p:cNvSpPr txBox="1">
            <a:spLocks/>
          </p:cNvSpPr>
          <p:nvPr/>
        </p:nvSpPr>
        <p:spPr>
          <a:xfrm>
            <a:off x="5936776" y="2659039"/>
            <a:ext cx="2961564" cy="13534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kern="0" dirty="0" smtClean="0">
                <a:solidFill>
                  <a:srgbClr val="080808"/>
                </a:solidFill>
              </a:rPr>
              <a:t>Polyhouse Experiment</a:t>
            </a:r>
            <a:endParaRPr lang="en-US" sz="3600" kern="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121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="" xmlns:a16="http://schemas.microsoft.com/office/drawing/2014/main" id="{EB181E26-89C4-4A14-92DE-0F4C4B0E9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b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6760B6-729E-400A-9E1E-E02C431C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r="2" b="11767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59F491E-EF18-49E0-B5B8-3DA61ECC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 r="2" b="28313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="" xmlns:a16="http://schemas.microsoft.com/office/drawing/2014/main" id="{13958066-7CBD-4B89-8F46-614C4F28B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b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5B55CD-86EC-4D64-89DF-4BDA2E32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883"/>
            <a:ext cx="9144000" cy="1131768"/>
          </a:xfrm>
        </p:spPr>
        <p:txBody>
          <a:bodyPr>
            <a:noAutofit/>
          </a:bodyPr>
          <a:lstStyle/>
          <a:p>
            <a:pPr marL="342900" lvl="0" indent="-342900" fontAlgn="base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yield and water productivity of selected lowland Thai rice varieties under different cultivation methods and alternate wetting and drying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67C3AE-FFE3-41A2-8F34-29564A37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82" y="1690688"/>
            <a:ext cx="3802523" cy="5167312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pot experiment was conducted to evaluate the performance of selected lowland Thai rice varieties grown under different cultivation methods subjected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AWD irrigation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Treatments: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varieties (Pathumthani 1,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RD57,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RD41)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cultivation methods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(DDS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WDS,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TP)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AWD irrigation levels (re-watered when soil water potential reached at 0, −5, −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−30 kPa)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C242239-726A-47BF-92B3-AD78D1BE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2412" y="6356350"/>
            <a:ext cx="64293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2484C-9E4B-47E5-9EA5-8AFFE68A9307}" type="slidenum">
              <a:rPr lang="th-TH" sz="1000" b="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th-TH" sz="1000" b="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9690" y="1328670"/>
            <a:ext cx="444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rgbClr val="080808"/>
                </a:solidFill>
                <a:latin typeface="Arial"/>
              </a:rPr>
              <a:t>Ullah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, </a:t>
            </a:r>
            <a:r>
              <a:rPr lang="en-US" sz="1200" b="0" dirty="0" err="1" smtClean="0">
                <a:solidFill>
                  <a:srgbClr val="080808"/>
                </a:solidFill>
                <a:latin typeface="Arial"/>
              </a:rPr>
              <a:t>Mohammadi</a:t>
            </a:r>
            <a:r>
              <a:rPr lang="en-US" sz="1200" b="0" dirty="0" smtClean="0">
                <a:solidFill>
                  <a:srgbClr val="080808"/>
                </a:solidFill>
                <a:latin typeface="Arial"/>
              </a:rPr>
              <a:t>, Datta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. 2018. Ann. Appl. Biol. 173, 302–312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3506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AIT Bangkok\Assistant Professor\SERD-AIT-Miscellaneous\Brochure-FAB\20170107_171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D7E8AA-E9EB-48E2-88A2-0A9B5CA72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919"/>
            <a:ext cx="8240233" cy="854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D222D6-B53A-434F-A2FE-7213E500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484C-9E4B-47E5-9EA5-8AFFE68A9307}" type="slidenum">
              <a:rPr lang="th-TH" sz="1000" b="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th-TH" sz="10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080808"/>
                </a:solidFill>
                <a:latin typeface="+mn-lt"/>
              </a:rPr>
              <a:t>Nutritional importance of </a:t>
            </a: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rice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I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mportant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staple food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crop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Main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source of carbohydrates with a lower percentage of proteins,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lipids,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fibers</a:t>
            </a:r>
          </a:p>
          <a:p>
            <a:pPr marL="9144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also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contains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vitamins (B1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B2,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B6)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along with some natural antioxidants and minerals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Human consumption in 2009 accounted for 78% of total production for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rice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compared with 64% for wheat and 14% for maize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Rice is the staple food of more than half of the world’s population – more than 3.5 billion people depend on rice for more than 20% of their daily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calories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2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18357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C8B8FE-0627-4656-B17A-209160DA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A2484C-9E4B-47E5-9EA5-8AFFE68A9307}" type="slidenum">
              <a:rPr lang="th-TH" sz="1000" b="0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th-TH" sz="1000" b="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564E6580-AA8A-4047-AC14-D3BF5C59B2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165929"/>
              </p:ext>
            </p:extLst>
          </p:nvPr>
        </p:nvGraphicFramePr>
        <p:xfrm>
          <a:off x="609600" y="0"/>
          <a:ext cx="7772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12BC5C-7483-4450-8BDB-F782AE483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7778" r="3333" b="17778"/>
          <a:stretch/>
        </p:blipFill>
        <p:spPr>
          <a:xfrm rot="5400000">
            <a:off x="952500" y="3390900"/>
            <a:ext cx="2514598" cy="4419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1CC12D-DCC8-44DA-A7CD-DFAD681604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6667" r="7500" b="16667"/>
          <a:stretch/>
        </p:blipFill>
        <p:spPr>
          <a:xfrm>
            <a:off x="4417127" y="4343400"/>
            <a:ext cx="4001910" cy="25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Grain yield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DDS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resulted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 higher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grain yield at −5 and −15 kPa (74 and 68 g/pot,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respectively)</a:t>
            </a:r>
          </a:p>
          <a:p>
            <a:pPr marL="915988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respective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reduction of 15 and 34% under WDS and TP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at −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5 kPa, and 15% and 28% at −15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kPa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Grain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yield was the highest (74 g/pot) at −5 kPa under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DDS</a:t>
            </a:r>
          </a:p>
          <a:p>
            <a:pPr marL="915988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reduced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by 26% at 0 kPa (55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g/pot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) and 19% at −30 kPa (60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g/pot)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Grain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yield between −15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and −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30 kPa was similar under the same cultivation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method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21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677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3F5140-BB62-4293-B41C-6B59D39B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484C-9E4B-47E5-9EA5-8AFFE68A9307}" type="slidenum">
              <a:rPr lang="th-TH" sz="1000" b="0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th-TH" sz="1000" b="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335949AA-C403-4178-93B0-3D417BA88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12571"/>
              </p:ext>
            </p:extLst>
          </p:nvPr>
        </p:nvGraphicFramePr>
        <p:xfrm>
          <a:off x="0" y="136525"/>
          <a:ext cx="81534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70C5EB-F9B8-4505-A91D-3C919BDDE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26667" r="10835" b="14444"/>
          <a:stretch/>
        </p:blipFill>
        <p:spPr>
          <a:xfrm>
            <a:off x="0" y="3710269"/>
            <a:ext cx="4038600" cy="314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58D217-FBBE-46DC-AD20-D185CF722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8889"/>
          <a:stretch/>
        </p:blipFill>
        <p:spPr>
          <a:xfrm>
            <a:off x="4038601" y="3657600"/>
            <a:ext cx="411479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Water productivity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 highest water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productivity was recorded at −30 kPa under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DDS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reduced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by 17–61%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for other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soil water potentials irrespective 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varieties</a:t>
            </a:r>
          </a:p>
          <a:p>
            <a:pPr marL="85725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grain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yield was also reduced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by 12–19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% at −30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kPa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At −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15 and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−30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kPa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DDS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had higher water productivity (1.04 and 1.26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kg/m</a:t>
            </a:r>
            <a:r>
              <a:rPr lang="en-US" sz="2400" b="0" baseline="30000" dirty="0" smtClean="0">
                <a:solidFill>
                  <a:srgbClr val="080808"/>
                </a:solidFill>
                <a:latin typeface="+mn-lt"/>
              </a:rPr>
              <a:t>3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respectively) than WDS (0.88 and 1.08 kg/m</a:t>
            </a:r>
            <a:r>
              <a:rPr lang="en-US" sz="2400" b="0" baseline="30000" dirty="0">
                <a:solidFill>
                  <a:srgbClr val="080808"/>
                </a:solidFill>
                <a:latin typeface="+mn-lt"/>
              </a:rPr>
              <a:t>3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respectively)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and TP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(0.75 and 0.96 kg/m</a:t>
            </a:r>
            <a:r>
              <a:rPr lang="en-US" sz="2400" b="0" baseline="30000" dirty="0">
                <a:solidFill>
                  <a:srgbClr val="080808"/>
                </a:solidFill>
                <a:latin typeface="+mn-lt"/>
              </a:rPr>
              <a:t>3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respectively)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23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101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Conclusions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All the tested three varieties showed similar response to water-saving management practice of direct seeding (dry) cultivation method and AWD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irrigation</a:t>
            </a:r>
          </a:p>
          <a:p>
            <a:pPr marL="8636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are equally suitable for growing under these water-efficient techniques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Among four soil water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potentials</a:t>
            </a:r>
          </a:p>
          <a:p>
            <a:pPr marL="8636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most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the yield contributing characters and grain yield were higher at −5 </a:t>
            </a:r>
            <a:r>
              <a:rPr lang="en-US" sz="2400" b="0" dirty="0" err="1">
                <a:solidFill>
                  <a:srgbClr val="080808"/>
                </a:solidFill>
                <a:latin typeface="+mn-lt"/>
              </a:rPr>
              <a:t>kPa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whereas water productivity was higher at –30 </a:t>
            </a:r>
            <a:r>
              <a:rPr lang="en-US" sz="2400" b="0" dirty="0" err="1" smtClean="0">
                <a:solidFill>
                  <a:srgbClr val="080808"/>
                </a:solidFill>
                <a:latin typeface="+mn-lt"/>
              </a:rPr>
              <a:t>kPa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24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575481" y="3444421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Straight Connector 7"/>
          <p:cNvSpPr/>
          <p:nvPr/>
        </p:nvSpPr>
        <p:spPr>
          <a:xfrm>
            <a:off x="570221" y="5941719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Straight Connector 9"/>
          <p:cNvSpPr/>
          <p:nvPr/>
        </p:nvSpPr>
        <p:spPr>
          <a:xfrm>
            <a:off x="580727" y="907105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79834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Conclusions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Defining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the threshold level for AWD should be based on soil texture and soil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type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688975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−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15 kPa could be a threshold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level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as there was a combination of higher grain yield and water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productivity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DDS had better performance for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grain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yield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and water productivity</a:t>
            </a:r>
          </a:p>
          <a:p>
            <a:pPr marL="911225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could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be recommended as a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potential cultivation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method for these lowland Thai rice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varieties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25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580727" y="907105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Straight Connector 4"/>
          <p:cNvSpPr/>
          <p:nvPr/>
        </p:nvSpPr>
        <p:spPr>
          <a:xfrm>
            <a:off x="591233" y="3266745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Straight Connector 5"/>
          <p:cNvSpPr/>
          <p:nvPr/>
        </p:nvSpPr>
        <p:spPr>
          <a:xfrm>
            <a:off x="591233" y="5486705"/>
            <a:ext cx="8077201" cy="0"/>
          </a:xfrm>
          <a:prstGeom prst="line">
            <a:avLst/>
          </a:prstGeom>
        </p:spPr>
        <p:style>
          <a:lnRef idx="2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804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F62CF6-F6F9-44BE-B6A9-FE94A994A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0AE4B1-E7F3-4784-BD80-CB172300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9277" y="188819"/>
            <a:ext cx="411480" cy="411480"/>
          </a:xfrm>
          <a:prstGeom prst="ellipse">
            <a:avLst/>
          </a:prstGeom>
          <a:solidFill>
            <a:srgbClr val="375357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600"/>
              </a:spcAft>
            </a:pPr>
            <a:fld id="{10A2484C-9E4B-47E5-9EA5-8AFFE68A9307}" type="slidenum">
              <a:rPr lang="th-TH" sz="1125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th-TH" sz="1125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22D58F-009B-40D0-9F31-A52A4CE3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77" y="188819"/>
            <a:ext cx="5424623" cy="72558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Experiment </a:t>
            </a:r>
          </a:p>
        </p:txBody>
      </p:sp>
      <p:sp>
        <p:nvSpPr>
          <p:cNvPr id="44" name="Oval 37">
            <a:extLst>
              <a:ext uri="{FF2B5EF4-FFF2-40B4-BE49-F238E27FC236}">
                <a16:creationId xmlns="" xmlns:a16="http://schemas.microsoft.com/office/drawing/2014/main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6765" y="2498818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</a:endParaRPr>
          </a:p>
        </p:txBody>
      </p:sp>
      <p:sp>
        <p:nvSpPr>
          <p:cNvPr id="45" name="Freeform: Shape 39">
            <a:extLst>
              <a:ext uri="{FF2B5EF4-FFF2-40B4-BE49-F238E27FC236}">
                <a16:creationId xmlns="" xmlns:a16="http://schemas.microsoft.com/office/drawing/2014/main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08647" y="0"/>
            <a:ext cx="3148545" cy="273765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432889-4786-4E28-AB0E-34F692D09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578" b="-2"/>
          <a:stretch/>
        </p:blipFill>
        <p:spPr>
          <a:xfrm>
            <a:off x="6131455" y="2"/>
            <a:ext cx="3025737" cy="2614841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1B45CF6-0D17-465D-8DC0-4307CC2E1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21059"/>
          <a:stretch/>
        </p:blipFill>
        <p:spPr>
          <a:xfrm>
            <a:off x="4780209" y="2622262"/>
            <a:ext cx="2057400" cy="20574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46" name="Freeform: Shape 41">
            <a:extLst>
              <a:ext uri="{FF2B5EF4-FFF2-40B4-BE49-F238E27FC236}">
                <a16:creationId xmlns="" xmlns:a16="http://schemas.microsoft.com/office/drawing/2014/main" id="{4BFC77B5-F38E-4A7D-80BD-C3A10B717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12695" y="4291698"/>
            <a:ext cx="2931305" cy="2566293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28E252-B49D-4C9E-9B26-6C07EB6853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2" b="1"/>
          <a:stretch/>
        </p:blipFill>
        <p:spPr>
          <a:xfrm>
            <a:off x="6362505" y="4441517"/>
            <a:ext cx="2781495" cy="2416483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6125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B181E26-89C4-4A14-92DE-0F4C4B0E9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362D0D-DD19-4D8B-B9CE-47615E9E1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" r="2" b="15478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8DE3FC-7219-4971-9C54-E4FFB06CE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4" r="2" b="17223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8" name="Freeform 37">
            <a:extLst>
              <a:ext uri="{FF2B5EF4-FFF2-40B4-BE49-F238E27FC236}">
                <a16:creationId xmlns="" xmlns:a16="http://schemas.microsoft.com/office/drawing/2014/main" id="{13958066-7CBD-4B89-8F46-614C4F28B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b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A0F937-898C-47CF-B53C-3DDEC9E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054"/>
            <a:ext cx="9144000" cy="890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establishment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and water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on yield and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productivity of tropical lowland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A488F3-9FAC-4DEF-87F5-E6887E91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86224"/>
            <a:ext cx="4203503" cy="4329112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Treatments: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Thai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rice cultivars (Pathumthani 1 and RD57)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establishment methods (DDS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TP)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irrigation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levels (continuous flooding [CF], 15 cm threshold water level below the soil surface for irrigation [AWD15], and 30 cm threshold water level below the soil surface for irrigation [AWD30])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34C1D8-CA3D-4DCD-8499-3BB42AF3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2412" y="6356350"/>
            <a:ext cx="64293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2484C-9E4B-47E5-9EA5-8AFFE68A9307}" type="slidenum">
              <a:rPr lang="th-TH" sz="1000" b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th-TH" sz="1900" b="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7123" y="1328670"/>
            <a:ext cx="6263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 smtClean="0">
                <a:solidFill>
                  <a:srgbClr val="080808"/>
                </a:solidFill>
                <a:latin typeface="Arial"/>
              </a:rPr>
              <a:t>Ullah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, </a:t>
            </a:r>
            <a:r>
              <a:rPr lang="en-US" sz="1200" b="0" dirty="0" err="1" smtClean="0">
                <a:solidFill>
                  <a:srgbClr val="080808"/>
                </a:solidFill>
                <a:latin typeface="Arial"/>
              </a:rPr>
              <a:t>Giri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, </a:t>
            </a:r>
            <a:r>
              <a:rPr lang="en-US" sz="1200" b="0" dirty="0" err="1" smtClean="0">
                <a:solidFill>
                  <a:srgbClr val="080808"/>
                </a:solidFill>
                <a:latin typeface="Arial"/>
              </a:rPr>
              <a:t>Attia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, </a:t>
            </a:r>
            <a:r>
              <a:rPr lang="en-US" sz="1200" b="0" dirty="0" smtClean="0">
                <a:solidFill>
                  <a:srgbClr val="080808"/>
                </a:solidFill>
                <a:latin typeface="Arial"/>
              </a:rPr>
              <a:t>Datta. 2019. Experimental Agriculture </a:t>
            </a:r>
            <a:r>
              <a:rPr lang="en-US" sz="1200" b="0" dirty="0" err="1" smtClean="0">
                <a:solidFill>
                  <a:srgbClr val="080808"/>
                </a:solidFill>
                <a:latin typeface="Arial"/>
              </a:rPr>
              <a:t>doi</a:t>
            </a:r>
            <a:r>
              <a:rPr lang="en-US" sz="1200" b="0" dirty="0">
                <a:solidFill>
                  <a:srgbClr val="080808"/>
                </a:solidFill>
                <a:latin typeface="Arial"/>
              </a:rPr>
              <a:t>: 10.1017/S0014479719000395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1037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D7E8AA-E9EB-48E2-88A2-0A9B5CA72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919"/>
            <a:ext cx="8240233" cy="854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D222D6-B53A-434F-A2FE-7213E500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484C-9E4B-47E5-9EA5-8AFFE68A9307}" type="slidenum">
              <a:rPr lang="th-TH" sz="1000" b="0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th-TH" sz="10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E:\AIT Bangkok\Assistant Professor\SERD-AIT-Miscellaneous\Brochure-FAB\IMG_4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96BFF4-496D-489F-9220-279CF5BE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A2484C-9E4B-47E5-9EA5-8AFFE68A9307}" type="slidenum">
              <a:rPr lang="th-TH" sz="1050" b="0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th-TH" sz="1050" b="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794FF0DA-8062-47F2-9E37-C0B7E2123B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535209"/>
              </p:ext>
            </p:extLst>
          </p:nvPr>
        </p:nvGraphicFramePr>
        <p:xfrm>
          <a:off x="27296" y="382139"/>
          <a:ext cx="9034817" cy="5991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9757">
                  <a:extLst>
                    <a:ext uri="{9D8B030D-6E8A-4147-A177-3AD203B41FA5}">
                      <a16:colId xmlns="" xmlns:a16="http://schemas.microsoft.com/office/drawing/2014/main" val="1060407924"/>
                    </a:ext>
                  </a:extLst>
                </a:gridCol>
                <a:gridCol w="1353443">
                  <a:extLst>
                    <a:ext uri="{9D8B030D-6E8A-4147-A177-3AD203B41FA5}">
                      <a16:colId xmlns="" xmlns:a16="http://schemas.microsoft.com/office/drawing/2014/main" val="2477939536"/>
                    </a:ext>
                  </a:extLst>
                </a:gridCol>
                <a:gridCol w="1254102">
                  <a:extLst>
                    <a:ext uri="{9D8B030D-6E8A-4147-A177-3AD203B41FA5}">
                      <a16:colId xmlns="" xmlns:a16="http://schemas.microsoft.com/office/drawing/2014/main" val="2404665450"/>
                    </a:ext>
                  </a:extLst>
                </a:gridCol>
                <a:gridCol w="933298">
                  <a:extLst>
                    <a:ext uri="{9D8B030D-6E8A-4147-A177-3AD203B41FA5}">
                      <a16:colId xmlns="" xmlns:a16="http://schemas.microsoft.com/office/drawing/2014/main" val="3511238268"/>
                    </a:ext>
                  </a:extLst>
                </a:gridCol>
                <a:gridCol w="961235">
                  <a:extLst>
                    <a:ext uri="{9D8B030D-6E8A-4147-A177-3AD203B41FA5}">
                      <a16:colId xmlns="" xmlns:a16="http://schemas.microsoft.com/office/drawing/2014/main" val="42510831"/>
                    </a:ext>
                  </a:extLst>
                </a:gridCol>
                <a:gridCol w="368564">
                  <a:extLst>
                    <a:ext uri="{9D8B030D-6E8A-4147-A177-3AD203B41FA5}">
                      <a16:colId xmlns="" xmlns:a16="http://schemas.microsoft.com/office/drawing/2014/main" val="1027650817"/>
                    </a:ext>
                  </a:extLst>
                </a:gridCol>
                <a:gridCol w="880222">
                  <a:extLst>
                    <a:ext uri="{9D8B030D-6E8A-4147-A177-3AD203B41FA5}">
                      <a16:colId xmlns="" xmlns:a16="http://schemas.microsoft.com/office/drawing/2014/main" val="147409114"/>
                    </a:ext>
                  </a:extLst>
                </a:gridCol>
                <a:gridCol w="933298">
                  <a:extLst>
                    <a:ext uri="{9D8B030D-6E8A-4147-A177-3AD203B41FA5}">
                      <a16:colId xmlns="" xmlns:a16="http://schemas.microsoft.com/office/drawing/2014/main" val="3553647862"/>
                    </a:ext>
                  </a:extLst>
                </a:gridCol>
                <a:gridCol w="960898">
                  <a:extLst>
                    <a:ext uri="{9D8B030D-6E8A-4147-A177-3AD203B41FA5}">
                      <a16:colId xmlns="" xmlns:a16="http://schemas.microsoft.com/office/drawing/2014/main" val="3304920906"/>
                    </a:ext>
                  </a:extLst>
                </a:gridCol>
              </a:tblGrid>
              <a:tr h="59225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Cultivar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Establishment method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Grain yield (kg ha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productivity (kg m</a:t>
                      </a:r>
                      <a:r>
                        <a:rPr lang="en-US" sz="130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–3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4473064"/>
                  </a:ext>
                </a:extLst>
              </a:tr>
              <a:tr h="592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AWD15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AWD30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AWD15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AWD30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extLst>
                  <a:ext uri="{0D108BD9-81ED-4DB2-BD59-A6C34878D82A}">
                    <a16:rowId xmlns="" xmlns:a16="http://schemas.microsoft.com/office/drawing/2014/main" val="1761631823"/>
                  </a:ext>
                </a:extLst>
              </a:tr>
              <a:tr h="118450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Pathumthani 1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DDS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3240 ± 638b A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3750 ± 120b A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2850 ± 634a A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 ± 0.01c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 ± 0.05c A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 ± 0.04b B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extLst>
                  <a:ext uri="{0D108BD9-81ED-4DB2-BD59-A6C34878D82A}">
                    <a16:rowId xmlns="" xmlns:a16="http://schemas.microsoft.com/office/drawing/2014/main" val="2549758118"/>
                  </a:ext>
                </a:extLst>
              </a:tr>
              <a:tr h="118450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4830 ± 423a AB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 ± 330a A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3330 ± 638a B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 ± 0.03b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 ± 0.03b A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 ± 0.03ab C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extLst>
                  <a:ext uri="{0D108BD9-81ED-4DB2-BD59-A6C34878D82A}">
                    <a16:rowId xmlns="" xmlns:a16="http://schemas.microsoft.com/office/drawing/2014/main" val="629827521"/>
                  </a:ext>
                </a:extLst>
              </a:tr>
              <a:tr h="125336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RD57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DDS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4710 ± 482a A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5610 ± 840a A</a:t>
                      </a:r>
                      <a:endParaRPr lang="en-US" sz="13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2820 ± 624a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 ± 0.03a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 ± 0.08a A</a:t>
                      </a:r>
                      <a:endParaRPr lang="en-US" sz="13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 ± 0.07a C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extLst>
                  <a:ext uri="{0D108BD9-81ED-4DB2-BD59-A6C34878D82A}">
                    <a16:rowId xmlns="" xmlns:a16="http://schemas.microsoft.com/office/drawing/2014/main" val="3424972055"/>
                  </a:ext>
                </a:extLst>
              </a:tr>
              <a:tr h="118450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4830 ± 760a A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5520 ± 876a A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2910 ± 79a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 ± 0.01a B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1.47 ± 0.07a A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 ± 0.05a C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3026" marR="83026" marT="0" marB="0"/>
                </a:tc>
                <a:extLst>
                  <a:ext uri="{0D108BD9-81ED-4DB2-BD59-A6C34878D82A}">
                    <a16:rowId xmlns="" xmlns:a16="http://schemas.microsoft.com/office/drawing/2014/main" val="258887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8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>
                <a:solidFill>
                  <a:srgbClr val="080808"/>
                </a:solidFill>
                <a:latin typeface="+mn-lt"/>
              </a:rPr>
              <a:t>Food security and role of rice in Asia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&gt;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90% of rice is produced and consumed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 Asia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&gt; 3 times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increase in production during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 last 4 decades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Per capita consumption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increased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from 85 (1960)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to 100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kg (2010) 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Based on UN 2010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projections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population of Asia will reach to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~ 5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billion by 2035 and 5.15 billion by 2050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To fulfill the growing global needs for rice, an increase 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1.2–1.5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%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per year is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required to be maintained by 2020 and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1.0–1.2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% per year beyond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2020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3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649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2248" y="228578"/>
            <a:ext cx="8497614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Grain yield and water productivity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performance of RD57 was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better than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Pathumthani 1 under DDS with 50% higher grain yield and 90% higher water productivity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at AWD15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highest grain yield and water productivity of Pathumthani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1 was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observed at AWD15 under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TP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The highest grain yield and water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productivity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RD57 was observed under both establishment methods at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AWD15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AWD15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saved 26% and 32% irrigation water under TP and DDS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, respectively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, compared with TP-CF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treatment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Grain yield at AWD15 was not significantly different from that produced under CF,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which indicates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water savings without any yield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loss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30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480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b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087A6E-7640-4130-A172-D48604B4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1AF18812-813C-4C3C-A440-427682039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320040"/>
            <a:ext cx="4783327" cy="6217920"/>
          </a:xfrm>
        </p:spPr>
        <p:txBody>
          <a:bodyPr anchor="ctr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RD57 had higher grain yield and water productivity than Pathumthani 1 for most of the treatments combinations, especially under DDS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AWD15 could be safely recommended in maintaining yield stability and improving water productivity for both of the tested cultivars along with either establishment method for RD57 and TP for Pathumthani 1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results were confirmed by an average irrigation water saving of 26–32% pooled over years by AWD15 compared with TP-CF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CFB9C9-E468-469C-999D-1F177E36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8637" y="6497511"/>
            <a:ext cx="5867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A2484C-9E4B-47E5-9EA5-8AFFE68A9307}" type="slidenum">
              <a:rPr lang="th-TH" sz="1000" b="0">
                <a:solidFill>
                  <a:prstClr val="black">
                    <a:alpha val="80000"/>
                  </a:prst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th-TH" sz="1000" b="0" dirty="0">
              <a:solidFill>
                <a:prstClr val="black">
                  <a:alpha val="8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>
                <a:solidFill>
                  <a:srgbClr val="080808"/>
                </a:solidFill>
                <a:latin typeface="+mn-lt"/>
              </a:rPr>
              <a:t>Recommendations 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Adoption of water-efficient cultivation systems based on direct seeding method of cultivation (either dry or wet) and AWD should be encouraged among the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farmers 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to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save water and labor input and increase the profit margin of the farmers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Variety-specific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d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ose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and timings of N application should also be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recommended under different cultivation methods subjected to AWD irrigation</a:t>
            </a:r>
          </a:p>
          <a:p>
            <a:pPr marL="915988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to minimize environmental problems, reduce production cost and increase the profit margin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32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62104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References </a:t>
            </a:r>
            <a:endParaRPr lang="en-US" sz="240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Santiago-Arenas R,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Hadi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SN,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Fanshuri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BA,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2019. Effect of nitrogen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fertiliser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 and cultivation method on root systems of rice subjected to alternate wetting and drying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irrigation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. Ann. Appl. Biol.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175, 388–399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Maneepitak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S,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Paothong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K,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Kachenchart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B,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A, Shrestha RP.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2019. Effect of water and rice straw management practices on yield and water productivity of irrigated lowland rice in the Central Plain of Thailand. Agric. Water Manage. 211,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89–97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A,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Samim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NA,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Ud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Din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S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2019. Growth and yield of lowland rice as affected by integrated nutrient management and cultivation method under alternate wetting and drying water regime. J. Plant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Nutr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.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42, 580–594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A.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2018. Root system response of selected lowland Thai rice varieties as affected by cultivation method and potassium rate under alternate wetting and drying irrigation. Arch.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Agron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. Soil Sci. 64,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2045–2059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Mohammadi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A,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. 2018.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Growth, yield and water productivity of selected lowland Thai rice varieties under different cultivation methods and alternate wetting and drying irrigation. Ann. Appl. Biol. 173,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302–312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Ullah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H, </a:t>
            </a:r>
            <a:r>
              <a:rPr lang="en-US" sz="1600" b="0" dirty="0" err="1" smtClean="0">
                <a:solidFill>
                  <a:srgbClr val="080808"/>
                </a:solidFill>
                <a:latin typeface="+mn-lt"/>
              </a:rPr>
              <a:t>Datta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 A, Shrestha S,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Ud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Din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S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. 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2017. The effects of cultivation methods and water regimes on root systems of drought-tolerant (RD6) and drought-sensitive (RD10) rice varieties of Thailand. Arch. </a:t>
            </a:r>
            <a:r>
              <a:rPr lang="en-US" sz="1600" b="0" dirty="0" err="1">
                <a:solidFill>
                  <a:srgbClr val="080808"/>
                </a:solidFill>
                <a:latin typeface="+mn-lt"/>
              </a:rPr>
              <a:t>Agron</a:t>
            </a:r>
            <a:r>
              <a:rPr lang="en-US" sz="1600" b="0" dirty="0">
                <a:solidFill>
                  <a:srgbClr val="080808"/>
                </a:solidFill>
                <a:latin typeface="+mn-lt"/>
              </a:rPr>
              <a:t>. Soil Sci. 63, </a:t>
            </a:r>
            <a:r>
              <a:rPr lang="en-US" sz="1600" b="0" dirty="0" smtClean="0">
                <a:solidFill>
                  <a:srgbClr val="080808"/>
                </a:solidFill>
                <a:latin typeface="+mn-lt"/>
              </a:rPr>
              <a:t>1198–1209</a:t>
            </a:r>
            <a:endParaRPr lang="en-US" sz="16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Arial"/>
              </a:rPr>
              <a:pPr>
                <a:defRPr/>
              </a:pPr>
              <a:t>33</a:t>
            </a:fld>
            <a:endParaRPr lang="en-US" dirty="0">
              <a:solidFill>
                <a:srgbClr val="08080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5994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IT Bangkok\Assistant Professor\Graduate Students\2016\Advisor\Suman-MS-Nepal\Experimental Photo\IMG_4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859252"/>
            <a:ext cx="9144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Arial"/>
              </a:rPr>
              <a:t>THANK 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03735"/>
            <a:ext cx="9144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FFFF00"/>
                </a:solidFill>
                <a:latin typeface="Arial"/>
              </a:rPr>
              <a:t>QUESTIONS</a:t>
            </a:r>
            <a:endParaRPr lang="en-US" sz="44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222A7-7FEA-4270-B04A-B81F8171DA4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02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080808"/>
                </a:solidFill>
                <a:latin typeface="+mn-lt"/>
              </a:rPr>
              <a:t>Major problems in rice </a:t>
            </a: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production</a:t>
            </a:r>
            <a:endParaRPr lang="en-US" sz="240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Rapidly increasing population and trends towards urbanization </a:t>
            </a:r>
            <a:endParaRPr lang="en-US" sz="2400" b="0" dirty="0" smtClean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Increased competition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for land and water recourses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Reduced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investments in irrigation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infrastructure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L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arge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water withdrawals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from groundwater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Constantly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declining soil fertility and excessive use of agrochemicals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Existing technologies are no longer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sufficient</a:t>
            </a:r>
          </a:p>
          <a:p>
            <a:pPr marL="852488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to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meet the constantly increasing global food demand due to shrinkage of natural resources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4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2996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6834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Water issues </a:t>
            </a:r>
            <a:r>
              <a:rPr lang="en-US" sz="2400" dirty="0">
                <a:solidFill>
                  <a:srgbClr val="080808"/>
                </a:solidFill>
                <a:latin typeface="+mn-lt"/>
              </a:rPr>
              <a:t>in rice </a:t>
            </a: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production</a:t>
            </a:r>
            <a:endParaRPr lang="en-US" sz="240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5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864" y="914632"/>
            <a:ext cx="523995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World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food security is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dependent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on irrigated lowland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rice</a:t>
            </a:r>
          </a:p>
          <a:p>
            <a:pPr marL="915988" lvl="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largest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consumer of freshwater in the agricultural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sector</a:t>
            </a:r>
          </a:p>
          <a:p>
            <a:pPr marL="915988" lvl="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2500-3400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liters of water are needed to produce 1 kg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rice</a:t>
            </a:r>
          </a:p>
          <a:p>
            <a:pPr marL="342900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~ 75% of global and 80% of Asian existing water resources are devoted to its production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pic>
        <p:nvPicPr>
          <p:cNvPr id="5" name="Picture 2" descr="water for 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96" y="932489"/>
            <a:ext cx="3294642" cy="49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19396" y="5888320"/>
            <a:ext cx="1821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333333"/>
                </a:solidFill>
                <a:latin typeface="+mn-lt"/>
              </a:rPr>
              <a:t>(Source: IRRI)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34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>
                <a:solidFill>
                  <a:srgbClr val="080808"/>
                </a:solidFill>
                <a:latin typeface="+mn-lt"/>
              </a:rPr>
              <a:t>Water </a:t>
            </a: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issues </a:t>
            </a:r>
            <a:r>
              <a:rPr lang="en-US" sz="2400" dirty="0">
                <a:solidFill>
                  <a:srgbClr val="080808"/>
                </a:solidFill>
                <a:latin typeface="+mn-lt"/>
              </a:rPr>
              <a:t>in rice production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Global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freshwater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resources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rapidly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declining due to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CC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and heavy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extraction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Serious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threat to agricultural productivity, especially in </a:t>
            </a:r>
            <a:r>
              <a:rPr lang="en-US" sz="2400" b="0" u="sng" dirty="0">
                <a:solidFill>
                  <a:srgbClr val="080808"/>
                </a:solidFill>
                <a:latin typeface="+mn-lt"/>
              </a:rPr>
              <a:t>irrigated </a:t>
            </a:r>
            <a:r>
              <a:rPr lang="en-US" sz="2400" b="0" u="sng" dirty="0" smtClean="0">
                <a:solidFill>
                  <a:srgbClr val="080808"/>
                </a:solidFill>
                <a:latin typeface="+mn-lt"/>
              </a:rPr>
              <a:t>rice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with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long-term consequences for regional and global food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security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B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y 2025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2 </a:t>
            </a:r>
            <a:r>
              <a:rPr lang="en-US" sz="2400" b="0" dirty="0" err="1" smtClean="0">
                <a:solidFill>
                  <a:srgbClr val="080808"/>
                </a:solidFill>
                <a:latin typeface="+mn-lt"/>
              </a:rPr>
              <a:t>mha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Asia’s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irrigated dry-season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rice and 13 </a:t>
            </a:r>
            <a:r>
              <a:rPr lang="en-US" sz="2400" b="0" dirty="0" err="1" smtClean="0">
                <a:solidFill>
                  <a:srgbClr val="080808"/>
                </a:solidFill>
                <a:latin typeface="+mn-lt"/>
              </a:rPr>
              <a:t>mha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its irrigated wet-season rice may experience ‘‘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physical water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scarcity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’’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6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6456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Opportunities</a:t>
            </a:r>
            <a:endParaRPr lang="en-US" sz="2400" dirty="0">
              <a:solidFill>
                <a:srgbClr val="080808"/>
              </a:solidFill>
              <a:latin typeface="+mn-lt"/>
            </a:endParaRPr>
          </a:p>
          <a:p>
            <a:pPr marL="342900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More rice needs to be produced with less water</a:t>
            </a:r>
          </a:p>
          <a:p>
            <a:pPr marL="862013" lvl="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need alternative ways to increase water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productivity in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irrigated rice production system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In Asia, WUE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rice is very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low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Y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ield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gap in this area is very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high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this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gap could be narrowed through efficient use of resources and increasing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WUE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rice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7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44259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Opportunities</a:t>
            </a:r>
            <a:endParaRPr lang="en-US" sz="2400" dirty="0">
              <a:solidFill>
                <a:srgbClr val="080808"/>
              </a:solidFill>
              <a:latin typeface="+mn-lt"/>
            </a:endParaRPr>
          </a:p>
          <a:p>
            <a:pPr marL="342900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Popular water-saving techniques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alternate wetting and drying (AWD)</a:t>
            </a:r>
          </a:p>
          <a:p>
            <a:pPr marL="86201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aerobic rice system</a:t>
            </a:r>
          </a:p>
          <a:p>
            <a:pPr marL="862013" lvl="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direct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seeding method 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cultivation</a:t>
            </a:r>
          </a:p>
          <a:p>
            <a:pPr marL="1366838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dry direct seeding</a:t>
            </a:r>
          </a:p>
          <a:p>
            <a:pPr marL="1366838" lvl="0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w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et direct seeding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862013" lvl="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system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of rice intensification (SRI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)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8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9487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864" y="228578"/>
            <a:ext cx="822881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Agricultural water </a:t>
            </a:r>
            <a:r>
              <a:rPr lang="en-US" sz="2400" dirty="0">
                <a:solidFill>
                  <a:srgbClr val="080808"/>
                </a:solidFill>
                <a:latin typeface="+mn-lt"/>
              </a:rPr>
              <a:t>m</a:t>
            </a:r>
            <a:r>
              <a:rPr lang="en-US" sz="2400" dirty="0" smtClean="0">
                <a:solidFill>
                  <a:srgbClr val="080808"/>
                </a:solidFill>
                <a:latin typeface="+mn-lt"/>
              </a:rPr>
              <a:t>anagement to cope with CC</a:t>
            </a:r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b="0" i="1" dirty="0">
                <a:solidFill>
                  <a:srgbClr val="080808"/>
                </a:solidFill>
                <a:latin typeface="+mn-lt"/>
              </a:rPr>
              <a:t>Direct Seeding Method of Cultivation</a:t>
            </a:r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400" b="0" dirty="0">
                <a:solidFill>
                  <a:srgbClr val="080808"/>
                </a:solidFill>
                <a:latin typeface="+mn-lt"/>
              </a:rPr>
              <a:t>Direct seeding of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rice</a:t>
            </a:r>
          </a:p>
          <a:p>
            <a:pPr marL="576263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─"/>
              <a:defRPr/>
            </a:pP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a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process of rice crop establishment from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seeds directly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sown in the field rather than by transplanting seedlings raised from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the nurseries. Three methods: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spcAft>
                <a:spcPts val="1800"/>
              </a:spcAft>
              <a:buFont typeface="+mj-lt"/>
              <a:buAutoNum type="arabicParenR"/>
              <a:defRPr/>
            </a:pPr>
            <a:r>
              <a:rPr lang="en-US" sz="2400" b="0" u="sng" dirty="0" smtClean="0">
                <a:solidFill>
                  <a:srgbClr val="080808"/>
                </a:solidFill>
                <a:latin typeface="+mn-lt"/>
              </a:rPr>
              <a:t>Dry </a:t>
            </a:r>
            <a:r>
              <a:rPr lang="en-US" sz="2400" b="0" u="sng" dirty="0">
                <a:solidFill>
                  <a:srgbClr val="080808"/>
                </a:solidFill>
                <a:latin typeface="+mn-lt"/>
              </a:rPr>
              <a:t>seeding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 –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dry 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seeds are directly sown into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dry soil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spcAft>
                <a:spcPts val="1800"/>
              </a:spcAft>
              <a:buFont typeface="+mj-lt"/>
              <a:buAutoNum type="arabicParenR"/>
              <a:defRPr/>
            </a:pPr>
            <a:r>
              <a:rPr lang="en-US" sz="2400" b="0" u="sng" dirty="0" smtClean="0">
                <a:solidFill>
                  <a:srgbClr val="080808"/>
                </a:solidFill>
                <a:latin typeface="+mn-lt"/>
              </a:rPr>
              <a:t>Wet </a:t>
            </a:r>
            <a:r>
              <a:rPr lang="en-US" sz="2400" b="0" u="sng" dirty="0">
                <a:solidFill>
                  <a:srgbClr val="080808"/>
                </a:solidFill>
                <a:latin typeface="+mn-lt"/>
              </a:rPr>
              <a:t>seeding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 – sowing pre-germinated seeds on soil that is wet and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puddled</a:t>
            </a:r>
            <a:endParaRPr lang="en-US" sz="2400" b="0" dirty="0">
              <a:solidFill>
                <a:srgbClr val="080808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spcAft>
                <a:spcPts val="1800"/>
              </a:spcAft>
              <a:buFont typeface="+mj-lt"/>
              <a:buAutoNum type="arabicParenR"/>
              <a:defRPr/>
            </a:pPr>
            <a:r>
              <a:rPr lang="en-US" sz="2400" b="0" u="sng" dirty="0" smtClean="0">
                <a:solidFill>
                  <a:srgbClr val="080808"/>
                </a:solidFill>
                <a:latin typeface="+mn-lt"/>
              </a:rPr>
              <a:t>Water </a:t>
            </a:r>
            <a:r>
              <a:rPr lang="en-US" sz="2400" b="0" u="sng" dirty="0">
                <a:solidFill>
                  <a:srgbClr val="080808"/>
                </a:solidFill>
                <a:latin typeface="+mn-lt"/>
              </a:rPr>
              <a:t>seeding</a:t>
            </a:r>
            <a:r>
              <a:rPr lang="en-US" sz="2400" b="0" dirty="0">
                <a:solidFill>
                  <a:srgbClr val="080808"/>
                </a:solidFill>
                <a:latin typeface="+mn-lt"/>
              </a:rPr>
              <a:t> – sowing seeds in standing </a:t>
            </a:r>
            <a:r>
              <a:rPr lang="en-US" sz="2400" b="0" dirty="0" smtClean="0">
                <a:solidFill>
                  <a:srgbClr val="080808"/>
                </a:solidFill>
                <a:latin typeface="+mn-lt"/>
              </a:rPr>
              <a:t>water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9D9CE-7C97-4B8A-8FA3-315AEC24F698}" type="slidenum">
              <a:rPr lang="en-US" smtClean="0">
                <a:solidFill>
                  <a:srgbClr val="080808"/>
                </a:solidFill>
                <a:latin typeface="+mn-lt"/>
              </a:rPr>
              <a:pPr>
                <a:defRPr/>
              </a:pPr>
              <a:t>9</a:t>
            </a:fld>
            <a:endParaRPr lang="en-US" dirty="0">
              <a:solidFill>
                <a:srgbClr val="0808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0921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Level">
  <a:themeElements>
    <a:clrScheme name="Level 4">
      <a:dk1>
        <a:srgbClr val="6D3696"/>
      </a:dk1>
      <a:lt1>
        <a:srgbClr val="FFFFFF"/>
      </a:lt1>
      <a:dk2>
        <a:srgbClr val="51255D"/>
      </a:dk2>
      <a:lt2>
        <a:srgbClr val="FFFFCC"/>
      </a:lt2>
      <a:accent1>
        <a:srgbClr val="666699"/>
      </a:accent1>
      <a:accent2>
        <a:srgbClr val="800080"/>
      </a:accent2>
      <a:accent3>
        <a:srgbClr val="B3ACB6"/>
      </a:accent3>
      <a:accent4>
        <a:srgbClr val="DADADA"/>
      </a:accent4>
      <a:accent5>
        <a:srgbClr val="B8B8CA"/>
      </a:accent5>
      <a:accent6>
        <a:srgbClr val="730073"/>
      </a:accent6>
      <a:hlink>
        <a:srgbClr val="CCCC00"/>
      </a:hlink>
      <a:folHlink>
        <a:srgbClr val="A3A274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21891</TotalTime>
  <Words>1981</Words>
  <Application>Microsoft Office PowerPoint</Application>
  <PresentationFormat>On-screen Show (4:3)</PresentationFormat>
  <Paragraphs>272</Paragraphs>
  <Slides>34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Level</vt:lpstr>
      <vt:lpstr>5_Level</vt:lpstr>
      <vt:lpstr>10_Level</vt:lpstr>
      <vt:lpstr>1_Level</vt:lpstr>
      <vt:lpstr>2_Level</vt:lpstr>
      <vt:lpstr>Office Theme</vt:lpstr>
      <vt:lpstr>3_Level</vt:lpstr>
      <vt:lpstr>4_Level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Growth, yield and water productivity of selected lowland Thai rice varieties under different cultivation methods and alternate wetting and drying irrigation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establishment method and water management on yield and water productivity of tropical lowland rice</vt:lpstr>
      <vt:lpstr>PowerPoint Presentation</vt:lpstr>
      <vt:lpstr>PowerPoint Presentation</vt:lpstr>
      <vt:lpstr>PowerPoint Presentation</vt:lpstr>
      <vt:lpstr>Conclusions </vt:lpstr>
      <vt:lpstr>PowerPoint Presentation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CIT</dc:creator>
  <cp:lastModifiedBy>Avishek Datta</cp:lastModifiedBy>
  <cp:revision>1727</cp:revision>
  <cp:lastPrinted>2012-01-26T23:22:14Z</cp:lastPrinted>
  <dcterms:created xsi:type="dcterms:W3CDTF">2007-11-01T21:00:40Z</dcterms:created>
  <dcterms:modified xsi:type="dcterms:W3CDTF">2020-02-04T04:47:33Z</dcterms:modified>
</cp:coreProperties>
</file>