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687" r:id="rId2"/>
    <p:sldMasterId id="2147483699" r:id="rId3"/>
    <p:sldMasterId id="2147483711" r:id="rId4"/>
  </p:sldMasterIdLst>
  <p:notesMasterIdLst>
    <p:notesMasterId r:id="rId76"/>
  </p:notesMasterIdLst>
  <p:sldIdLst>
    <p:sldId id="256" r:id="rId5"/>
    <p:sldId id="257" r:id="rId6"/>
    <p:sldId id="259" r:id="rId7"/>
    <p:sldId id="306" r:id="rId8"/>
    <p:sldId id="342" r:id="rId9"/>
    <p:sldId id="332" r:id="rId10"/>
    <p:sldId id="344" r:id="rId11"/>
    <p:sldId id="345" r:id="rId12"/>
    <p:sldId id="474" r:id="rId13"/>
    <p:sldId id="387" r:id="rId14"/>
    <p:sldId id="564" r:id="rId15"/>
    <p:sldId id="347" r:id="rId16"/>
    <p:sldId id="351" r:id="rId17"/>
    <p:sldId id="304" r:id="rId18"/>
    <p:sldId id="305" r:id="rId19"/>
    <p:sldId id="288" r:id="rId20"/>
    <p:sldId id="264" r:id="rId21"/>
    <p:sldId id="265" r:id="rId22"/>
    <p:sldId id="266" r:id="rId23"/>
    <p:sldId id="289" r:id="rId24"/>
    <p:sldId id="281" r:id="rId25"/>
    <p:sldId id="484" r:id="rId26"/>
    <p:sldId id="561" r:id="rId27"/>
    <p:sldId id="404" r:id="rId28"/>
    <p:sldId id="270" r:id="rId29"/>
    <p:sldId id="271" r:id="rId30"/>
    <p:sldId id="272" r:id="rId31"/>
    <p:sldId id="566" r:id="rId32"/>
    <p:sldId id="466" r:id="rId33"/>
    <p:sldId id="467" r:id="rId34"/>
    <p:sldId id="446" r:id="rId35"/>
    <p:sldId id="267" r:id="rId36"/>
    <p:sldId id="567" r:id="rId37"/>
    <p:sldId id="568" r:id="rId38"/>
    <p:sldId id="475" r:id="rId39"/>
    <p:sldId id="569" r:id="rId40"/>
    <p:sldId id="476" r:id="rId41"/>
    <p:sldId id="472" r:id="rId42"/>
    <p:sldId id="570" r:id="rId43"/>
    <p:sldId id="571" r:id="rId44"/>
    <p:sldId id="572" r:id="rId45"/>
    <p:sldId id="471" r:id="rId46"/>
    <p:sldId id="492" r:id="rId47"/>
    <p:sldId id="573" r:id="rId48"/>
    <p:sldId id="477" r:id="rId49"/>
    <p:sldId id="366" r:id="rId50"/>
    <p:sldId id="478" r:id="rId51"/>
    <p:sldId id="470" r:id="rId52"/>
    <p:sldId id="368" r:id="rId53"/>
    <p:sldId id="290" r:id="rId54"/>
    <p:sldId id="277" r:id="rId55"/>
    <p:sldId id="278" r:id="rId56"/>
    <p:sldId id="279" r:id="rId57"/>
    <p:sldId id="280" r:id="rId58"/>
    <p:sldId id="574" r:id="rId59"/>
    <p:sldId id="291" r:id="rId60"/>
    <p:sldId id="294" r:id="rId61"/>
    <p:sldId id="295" r:id="rId62"/>
    <p:sldId id="297" r:id="rId63"/>
    <p:sldId id="298" r:id="rId64"/>
    <p:sldId id="292" r:id="rId65"/>
    <p:sldId id="575" r:id="rId66"/>
    <p:sldId id="282" r:id="rId67"/>
    <p:sldId id="283" r:id="rId68"/>
    <p:sldId id="576" r:id="rId69"/>
    <p:sldId id="577" r:id="rId70"/>
    <p:sldId id="302" r:id="rId71"/>
    <p:sldId id="299" r:id="rId72"/>
    <p:sldId id="300" r:id="rId73"/>
    <p:sldId id="303" r:id="rId74"/>
    <p:sldId id="450" r:id="rId7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129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s>
</file>

<file path=ppt/diagrams/_rels/data1.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48642E8A-E0DB-4530-8DAC-F717640E7FE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DCB4547-6636-4C90-8E27-370C7532352C}">
      <dgm:prSet custT="1"/>
      <dgm:spPr/>
      <dgm:t>
        <a:bodyPr/>
        <a:lstStyle/>
        <a:p>
          <a:r>
            <a:rPr lang="en-US" sz="1400"/>
            <a:t>By 2030: Carbon negative</a:t>
          </a:r>
        </a:p>
      </dgm:t>
    </dgm:pt>
    <dgm:pt modelId="{462298A7-D0C6-4DEC-BB36-21729407C16D}" type="parTrans" cxnId="{455DABB3-AD9E-4386-8602-D23099CC4B11}">
      <dgm:prSet/>
      <dgm:spPr/>
      <dgm:t>
        <a:bodyPr/>
        <a:lstStyle/>
        <a:p>
          <a:endParaRPr lang="en-US" sz="1800"/>
        </a:p>
      </dgm:t>
    </dgm:pt>
    <dgm:pt modelId="{DAF7A7C8-E1F3-4A7C-B9CE-D45BDB2586B3}" type="sibTrans" cxnId="{455DABB3-AD9E-4386-8602-D23099CC4B11}">
      <dgm:prSet/>
      <dgm:spPr/>
      <dgm:t>
        <a:bodyPr/>
        <a:lstStyle/>
        <a:p>
          <a:endParaRPr lang="en-US" sz="1800"/>
        </a:p>
      </dgm:t>
    </dgm:pt>
    <dgm:pt modelId="{12C37C0F-64F1-4AA9-A2D3-290B70DC913D}">
      <dgm:prSet custT="1"/>
      <dgm:spPr/>
      <dgm:t>
        <a:bodyPr/>
        <a:lstStyle/>
        <a:p>
          <a:r>
            <a:rPr lang="en-US" sz="1400"/>
            <a:t>By 2050:  To remove all the historically emitted carbon (directly or by electrical consumption) since it was founded in 1975</a:t>
          </a:r>
        </a:p>
      </dgm:t>
    </dgm:pt>
    <dgm:pt modelId="{E71EE0D4-371E-4A9B-9A81-925D8763CAFA}" type="parTrans" cxnId="{963EADE2-CD3A-4FF3-A8B1-B32908633E2C}">
      <dgm:prSet/>
      <dgm:spPr/>
      <dgm:t>
        <a:bodyPr/>
        <a:lstStyle/>
        <a:p>
          <a:endParaRPr lang="en-US" sz="1800"/>
        </a:p>
      </dgm:t>
    </dgm:pt>
    <dgm:pt modelId="{1EC00DBA-E2D0-4709-B4C7-65EA48FB29A8}" type="sibTrans" cxnId="{963EADE2-CD3A-4FF3-A8B1-B32908633E2C}">
      <dgm:prSet/>
      <dgm:spPr/>
      <dgm:t>
        <a:bodyPr/>
        <a:lstStyle/>
        <a:p>
          <a:endParaRPr lang="en-US" sz="1800"/>
        </a:p>
      </dgm:t>
    </dgm:pt>
    <dgm:pt modelId="{D855D85F-26EA-4E94-818E-29576BF51AB5}">
      <dgm:prSet custT="1"/>
      <dgm:spPr/>
      <dgm:t>
        <a:bodyPr/>
        <a:lstStyle/>
        <a:p>
          <a:r>
            <a:rPr lang="en-US" sz="1400"/>
            <a:t>New $1 billion climate innovation fund to accelerate the global development of carbon reduction, capture, and removal technologies</a:t>
          </a:r>
        </a:p>
      </dgm:t>
    </dgm:pt>
    <dgm:pt modelId="{27B2B623-F4A3-4D39-8BB7-A856F382AEA3}" type="parTrans" cxnId="{CE9FFC5D-77E7-4EEA-9814-DC1D6407F59E}">
      <dgm:prSet/>
      <dgm:spPr/>
      <dgm:t>
        <a:bodyPr/>
        <a:lstStyle/>
        <a:p>
          <a:endParaRPr lang="en-US" sz="1800"/>
        </a:p>
      </dgm:t>
    </dgm:pt>
    <dgm:pt modelId="{0A6A93B5-70F0-4A60-BD0C-62CA4C117D8F}" type="sibTrans" cxnId="{CE9FFC5D-77E7-4EEA-9814-DC1D6407F59E}">
      <dgm:prSet/>
      <dgm:spPr/>
      <dgm:t>
        <a:bodyPr/>
        <a:lstStyle/>
        <a:p>
          <a:endParaRPr lang="en-US" sz="1800"/>
        </a:p>
      </dgm:t>
    </dgm:pt>
    <dgm:pt modelId="{23D12D8A-DF38-400C-9383-CAFDEDB0F426}">
      <dgm:prSet custT="1"/>
      <dgm:spPr/>
      <dgm:t>
        <a:bodyPr/>
        <a:lstStyle/>
        <a:p>
          <a:r>
            <a:rPr lang="en-US" sz="1400"/>
            <a:t>From beginning of 2021, carbon reduction to become an explicit aspect of procurement processes for supply chain</a:t>
          </a:r>
        </a:p>
      </dgm:t>
    </dgm:pt>
    <dgm:pt modelId="{F2E01E46-3FA6-4E72-9CE5-77F67244961E}" type="parTrans" cxnId="{D0F22B47-D51E-473D-8D51-F2B9888BD6F8}">
      <dgm:prSet/>
      <dgm:spPr/>
      <dgm:t>
        <a:bodyPr/>
        <a:lstStyle/>
        <a:p>
          <a:endParaRPr lang="en-US" sz="1800"/>
        </a:p>
      </dgm:t>
    </dgm:pt>
    <dgm:pt modelId="{6EA73879-3D53-4EBC-B0B2-61F6EF47A51A}" type="sibTrans" cxnId="{D0F22B47-D51E-473D-8D51-F2B9888BD6F8}">
      <dgm:prSet/>
      <dgm:spPr/>
      <dgm:t>
        <a:bodyPr/>
        <a:lstStyle/>
        <a:p>
          <a:endParaRPr lang="en-US" sz="1800"/>
        </a:p>
      </dgm:t>
    </dgm:pt>
    <dgm:pt modelId="{CF9FC60F-A5F9-4041-8A29-858BA25BAC81}">
      <dgm:prSet custT="1"/>
      <dgm:spPr/>
      <dgm:t>
        <a:bodyPr/>
        <a:lstStyle/>
        <a:p>
          <a:r>
            <a:rPr lang="en-US" sz="1400"/>
            <a:t>Annual Environmental Sustainability Report to report progress</a:t>
          </a:r>
        </a:p>
      </dgm:t>
    </dgm:pt>
    <dgm:pt modelId="{D671EF9B-B2F0-4162-A23E-11925997167A}" type="parTrans" cxnId="{BF5B69A6-5AF1-4F3C-8C4A-D30D4C09E99E}">
      <dgm:prSet/>
      <dgm:spPr/>
      <dgm:t>
        <a:bodyPr/>
        <a:lstStyle/>
        <a:p>
          <a:endParaRPr lang="en-US" sz="1800"/>
        </a:p>
      </dgm:t>
    </dgm:pt>
    <dgm:pt modelId="{C98E0411-D66A-4160-8990-043F8C483E2E}" type="sibTrans" cxnId="{BF5B69A6-5AF1-4F3C-8C4A-D30D4C09E99E}">
      <dgm:prSet/>
      <dgm:spPr/>
      <dgm:t>
        <a:bodyPr/>
        <a:lstStyle/>
        <a:p>
          <a:endParaRPr lang="en-US" sz="1800"/>
        </a:p>
      </dgm:t>
    </dgm:pt>
    <dgm:pt modelId="{21AFF479-7950-4726-AC3E-25163B087092}">
      <dgm:prSet custT="1"/>
      <dgm:spPr/>
      <dgm:t>
        <a:bodyPr/>
        <a:lstStyle/>
        <a:p>
          <a:r>
            <a:rPr lang="en-US" sz="1400"/>
            <a:t>In July 2020, to start phasing-in internal carbon tax to cover scope 3 emissions too. Currently, only cover scope 1 and 2 emissions, plus scope 3 travel emissions at $15/Metric ton.</a:t>
          </a:r>
        </a:p>
      </dgm:t>
    </dgm:pt>
    <dgm:pt modelId="{799048F2-814D-43F7-91C0-580D1FAA0BF6}" type="parTrans" cxnId="{0660560B-2108-4DEE-9B26-5ED24EBE445A}">
      <dgm:prSet/>
      <dgm:spPr/>
      <dgm:t>
        <a:bodyPr/>
        <a:lstStyle/>
        <a:p>
          <a:endParaRPr lang="en-US" sz="1800"/>
        </a:p>
      </dgm:t>
    </dgm:pt>
    <dgm:pt modelId="{41A636CF-F1FB-4E26-B6CE-3D04AD07D832}" type="sibTrans" cxnId="{0660560B-2108-4DEE-9B26-5ED24EBE445A}">
      <dgm:prSet/>
      <dgm:spPr/>
      <dgm:t>
        <a:bodyPr/>
        <a:lstStyle/>
        <a:p>
          <a:endParaRPr lang="en-US" sz="1800"/>
        </a:p>
      </dgm:t>
    </dgm:pt>
    <dgm:pt modelId="{40DBD9F2-438C-4AB9-A946-2E8E2348522B}" type="pres">
      <dgm:prSet presAssocID="{48642E8A-E0DB-4530-8DAC-F717640E7FE1}" presName="root" presStyleCnt="0">
        <dgm:presLayoutVars>
          <dgm:dir/>
          <dgm:resizeHandles val="exact"/>
        </dgm:presLayoutVars>
      </dgm:prSet>
      <dgm:spPr/>
    </dgm:pt>
    <dgm:pt modelId="{828A1DAA-FD35-4FF7-9F22-9F16FFBA06C7}" type="pres">
      <dgm:prSet presAssocID="{6DCB4547-6636-4C90-8E27-370C7532352C}" presName="compNode" presStyleCnt="0"/>
      <dgm:spPr/>
    </dgm:pt>
    <dgm:pt modelId="{D93A5113-47BF-4F61-95AA-EF30483AD8E2}" type="pres">
      <dgm:prSet presAssocID="{6DCB4547-6636-4C90-8E27-370C7532352C}" presName="bgRect" presStyleLbl="bgShp" presStyleIdx="0" presStyleCnt="6"/>
      <dgm:spPr/>
    </dgm:pt>
    <dgm:pt modelId="{062A8799-F7E0-448E-B796-55017C62FF83}" type="pres">
      <dgm:prSet presAssocID="{6DCB4547-6636-4C90-8E27-370C7532352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lationship"/>
        </a:ext>
      </dgm:extLst>
    </dgm:pt>
    <dgm:pt modelId="{4F24B97C-587B-4000-8076-0081E615B40A}" type="pres">
      <dgm:prSet presAssocID="{6DCB4547-6636-4C90-8E27-370C7532352C}" presName="spaceRect" presStyleCnt="0"/>
      <dgm:spPr/>
    </dgm:pt>
    <dgm:pt modelId="{8A13B397-7666-4723-BC6C-68BA9E643902}" type="pres">
      <dgm:prSet presAssocID="{6DCB4547-6636-4C90-8E27-370C7532352C}" presName="parTx" presStyleLbl="revTx" presStyleIdx="0" presStyleCnt="6">
        <dgm:presLayoutVars>
          <dgm:chMax val="0"/>
          <dgm:chPref val="0"/>
        </dgm:presLayoutVars>
      </dgm:prSet>
      <dgm:spPr/>
    </dgm:pt>
    <dgm:pt modelId="{DA97B37D-39CB-431C-B14C-11DBAE872F12}" type="pres">
      <dgm:prSet presAssocID="{DAF7A7C8-E1F3-4A7C-B9CE-D45BDB2586B3}" presName="sibTrans" presStyleCnt="0"/>
      <dgm:spPr/>
    </dgm:pt>
    <dgm:pt modelId="{5262A6B7-441C-4F0A-AAAD-FAC04DDF2B9A}" type="pres">
      <dgm:prSet presAssocID="{12C37C0F-64F1-4AA9-A2D3-290B70DC913D}" presName="compNode" presStyleCnt="0"/>
      <dgm:spPr/>
    </dgm:pt>
    <dgm:pt modelId="{D3DC01D1-A25D-4501-AE44-42CB82C68773}" type="pres">
      <dgm:prSet presAssocID="{12C37C0F-64F1-4AA9-A2D3-290B70DC913D}" presName="bgRect" presStyleLbl="bgShp" presStyleIdx="1" presStyleCnt="6"/>
      <dgm:spPr/>
    </dgm:pt>
    <dgm:pt modelId="{2E467F8E-9382-4A36-9F8F-58A09EFAAE2B}" type="pres">
      <dgm:prSet presAssocID="{12C37C0F-64F1-4AA9-A2D3-290B70DC913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ning Bolt"/>
        </a:ext>
      </dgm:extLst>
    </dgm:pt>
    <dgm:pt modelId="{968302B2-763A-4F73-83B9-C5CF16A5B0DF}" type="pres">
      <dgm:prSet presAssocID="{12C37C0F-64F1-4AA9-A2D3-290B70DC913D}" presName="spaceRect" presStyleCnt="0"/>
      <dgm:spPr/>
    </dgm:pt>
    <dgm:pt modelId="{E3C20FD2-F583-4E4F-B918-C1F7E6758772}" type="pres">
      <dgm:prSet presAssocID="{12C37C0F-64F1-4AA9-A2D3-290B70DC913D}" presName="parTx" presStyleLbl="revTx" presStyleIdx="1" presStyleCnt="6">
        <dgm:presLayoutVars>
          <dgm:chMax val="0"/>
          <dgm:chPref val="0"/>
        </dgm:presLayoutVars>
      </dgm:prSet>
      <dgm:spPr/>
    </dgm:pt>
    <dgm:pt modelId="{B9E0DAE6-6BF5-425B-B69E-517779255CCD}" type="pres">
      <dgm:prSet presAssocID="{1EC00DBA-E2D0-4709-B4C7-65EA48FB29A8}" presName="sibTrans" presStyleCnt="0"/>
      <dgm:spPr/>
    </dgm:pt>
    <dgm:pt modelId="{21CE2B0C-844A-4522-86B4-CD948A784419}" type="pres">
      <dgm:prSet presAssocID="{D855D85F-26EA-4E94-818E-29576BF51AB5}" presName="compNode" presStyleCnt="0"/>
      <dgm:spPr/>
    </dgm:pt>
    <dgm:pt modelId="{BFC34BDC-888F-4D13-A0F3-4AC5E5E5AC35}" type="pres">
      <dgm:prSet presAssocID="{D855D85F-26EA-4E94-818E-29576BF51AB5}" presName="bgRect" presStyleLbl="bgShp" presStyleIdx="2" presStyleCnt="6"/>
      <dgm:spPr/>
    </dgm:pt>
    <dgm:pt modelId="{B27E7555-1212-459C-AD06-D6DCE97EC06F}" type="pres">
      <dgm:prSet presAssocID="{D855D85F-26EA-4E94-818E-29576BF51AB5}"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aptop Secure"/>
        </a:ext>
      </dgm:extLst>
    </dgm:pt>
    <dgm:pt modelId="{B03501BF-D7BD-4ABC-B16A-234AE7B0F5C2}" type="pres">
      <dgm:prSet presAssocID="{D855D85F-26EA-4E94-818E-29576BF51AB5}" presName="spaceRect" presStyleCnt="0"/>
      <dgm:spPr/>
    </dgm:pt>
    <dgm:pt modelId="{FFC06035-4ED5-4220-834C-1049F7099C25}" type="pres">
      <dgm:prSet presAssocID="{D855D85F-26EA-4E94-818E-29576BF51AB5}" presName="parTx" presStyleLbl="revTx" presStyleIdx="2" presStyleCnt="6">
        <dgm:presLayoutVars>
          <dgm:chMax val="0"/>
          <dgm:chPref val="0"/>
        </dgm:presLayoutVars>
      </dgm:prSet>
      <dgm:spPr/>
    </dgm:pt>
    <dgm:pt modelId="{BA05A141-709B-42D9-B518-566094FF68FD}" type="pres">
      <dgm:prSet presAssocID="{0A6A93B5-70F0-4A60-BD0C-62CA4C117D8F}" presName="sibTrans" presStyleCnt="0"/>
      <dgm:spPr/>
    </dgm:pt>
    <dgm:pt modelId="{A08BB588-6B83-4F93-9666-E983A2211B75}" type="pres">
      <dgm:prSet presAssocID="{23D12D8A-DF38-400C-9383-CAFDEDB0F426}" presName="compNode" presStyleCnt="0"/>
      <dgm:spPr/>
    </dgm:pt>
    <dgm:pt modelId="{A8BC24F1-D154-4E31-93E9-A1B14C523A7B}" type="pres">
      <dgm:prSet presAssocID="{23D12D8A-DF38-400C-9383-CAFDEDB0F426}" presName="bgRect" presStyleLbl="bgShp" presStyleIdx="3" presStyleCnt="6"/>
      <dgm:spPr/>
    </dgm:pt>
    <dgm:pt modelId="{5970092D-8614-4206-A2AB-1E14A80FC2AD}" type="pres">
      <dgm:prSet presAssocID="{23D12D8A-DF38-400C-9383-CAFDEDB0F42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DC9F8E2F-74AC-4847-BB45-1DAD3392DD28}" type="pres">
      <dgm:prSet presAssocID="{23D12D8A-DF38-400C-9383-CAFDEDB0F426}" presName="spaceRect" presStyleCnt="0"/>
      <dgm:spPr/>
    </dgm:pt>
    <dgm:pt modelId="{C98E9FDF-64A3-42FB-97AC-77FBAE70F715}" type="pres">
      <dgm:prSet presAssocID="{23D12D8A-DF38-400C-9383-CAFDEDB0F426}" presName="parTx" presStyleLbl="revTx" presStyleIdx="3" presStyleCnt="6">
        <dgm:presLayoutVars>
          <dgm:chMax val="0"/>
          <dgm:chPref val="0"/>
        </dgm:presLayoutVars>
      </dgm:prSet>
      <dgm:spPr/>
    </dgm:pt>
    <dgm:pt modelId="{A669A02A-BAF1-4546-9FD3-FAEF81B90524}" type="pres">
      <dgm:prSet presAssocID="{6EA73879-3D53-4EBC-B0B2-61F6EF47A51A}" presName="sibTrans" presStyleCnt="0"/>
      <dgm:spPr/>
    </dgm:pt>
    <dgm:pt modelId="{7E353295-4D5A-4615-8F97-21EB2D2FE9F7}" type="pres">
      <dgm:prSet presAssocID="{CF9FC60F-A5F9-4041-8A29-858BA25BAC81}" presName="compNode" presStyleCnt="0"/>
      <dgm:spPr/>
    </dgm:pt>
    <dgm:pt modelId="{87678129-175E-4DC5-98D2-448D30C07869}" type="pres">
      <dgm:prSet presAssocID="{CF9FC60F-A5F9-4041-8A29-858BA25BAC81}" presName="bgRect" presStyleLbl="bgShp" presStyleIdx="4" presStyleCnt="6"/>
      <dgm:spPr/>
    </dgm:pt>
    <dgm:pt modelId="{58DC7FD8-2B00-475E-AB79-25A8AD5D2000}" type="pres">
      <dgm:prSet presAssocID="{CF9FC60F-A5F9-4041-8A29-858BA25BAC8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eport Add"/>
        </a:ext>
      </dgm:extLst>
    </dgm:pt>
    <dgm:pt modelId="{CDDEC2FA-B24C-4DD8-9B11-0E71DA012AE9}" type="pres">
      <dgm:prSet presAssocID="{CF9FC60F-A5F9-4041-8A29-858BA25BAC81}" presName="spaceRect" presStyleCnt="0"/>
      <dgm:spPr/>
    </dgm:pt>
    <dgm:pt modelId="{F8148CFE-8762-49AA-A251-BEF82BC4BEF2}" type="pres">
      <dgm:prSet presAssocID="{CF9FC60F-A5F9-4041-8A29-858BA25BAC81}" presName="parTx" presStyleLbl="revTx" presStyleIdx="4" presStyleCnt="6">
        <dgm:presLayoutVars>
          <dgm:chMax val="0"/>
          <dgm:chPref val="0"/>
        </dgm:presLayoutVars>
      </dgm:prSet>
      <dgm:spPr/>
    </dgm:pt>
    <dgm:pt modelId="{EA27F42A-F4FB-45A5-934D-B07953FD4C14}" type="pres">
      <dgm:prSet presAssocID="{C98E0411-D66A-4160-8990-043F8C483E2E}" presName="sibTrans" presStyleCnt="0"/>
      <dgm:spPr/>
    </dgm:pt>
    <dgm:pt modelId="{A9E2C7E9-2492-4E23-B051-5542C760CB17}" type="pres">
      <dgm:prSet presAssocID="{21AFF479-7950-4726-AC3E-25163B087092}" presName="compNode" presStyleCnt="0"/>
      <dgm:spPr/>
    </dgm:pt>
    <dgm:pt modelId="{01E4FB93-4CAE-4490-BEAB-8E2A595FF650}" type="pres">
      <dgm:prSet presAssocID="{21AFF479-7950-4726-AC3E-25163B087092}" presName="bgRect" presStyleLbl="bgShp" presStyleIdx="5" presStyleCnt="6"/>
      <dgm:spPr/>
    </dgm:pt>
    <dgm:pt modelId="{678ECDD3-7594-4A61-B68C-584626042FE8}" type="pres">
      <dgm:prSet presAssocID="{21AFF479-7950-4726-AC3E-25163B087092}"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Robot"/>
        </a:ext>
      </dgm:extLst>
    </dgm:pt>
    <dgm:pt modelId="{E24C5C10-10FA-4CEE-B4DA-21A38BDF1710}" type="pres">
      <dgm:prSet presAssocID="{21AFF479-7950-4726-AC3E-25163B087092}" presName="spaceRect" presStyleCnt="0"/>
      <dgm:spPr/>
    </dgm:pt>
    <dgm:pt modelId="{F0BAFA59-9650-4934-B375-02E5C2EA16DF}" type="pres">
      <dgm:prSet presAssocID="{21AFF479-7950-4726-AC3E-25163B087092}" presName="parTx" presStyleLbl="revTx" presStyleIdx="5" presStyleCnt="6">
        <dgm:presLayoutVars>
          <dgm:chMax val="0"/>
          <dgm:chPref val="0"/>
        </dgm:presLayoutVars>
      </dgm:prSet>
      <dgm:spPr/>
    </dgm:pt>
  </dgm:ptLst>
  <dgm:cxnLst>
    <dgm:cxn modelId="{0660560B-2108-4DEE-9B26-5ED24EBE445A}" srcId="{48642E8A-E0DB-4530-8DAC-F717640E7FE1}" destId="{21AFF479-7950-4726-AC3E-25163B087092}" srcOrd="5" destOrd="0" parTransId="{799048F2-814D-43F7-91C0-580D1FAA0BF6}" sibTransId="{41A636CF-F1FB-4E26-B6CE-3D04AD07D832}"/>
    <dgm:cxn modelId="{CE9FFC5D-77E7-4EEA-9814-DC1D6407F59E}" srcId="{48642E8A-E0DB-4530-8DAC-F717640E7FE1}" destId="{D855D85F-26EA-4E94-818E-29576BF51AB5}" srcOrd="2" destOrd="0" parTransId="{27B2B623-F4A3-4D39-8BB7-A856F382AEA3}" sibTransId="{0A6A93B5-70F0-4A60-BD0C-62CA4C117D8F}"/>
    <dgm:cxn modelId="{D0F22B47-D51E-473D-8D51-F2B9888BD6F8}" srcId="{48642E8A-E0DB-4530-8DAC-F717640E7FE1}" destId="{23D12D8A-DF38-400C-9383-CAFDEDB0F426}" srcOrd="3" destOrd="0" parTransId="{F2E01E46-3FA6-4E72-9CE5-77F67244961E}" sibTransId="{6EA73879-3D53-4EBC-B0B2-61F6EF47A51A}"/>
    <dgm:cxn modelId="{99512A59-C0D6-4D1C-AABE-9567DB629C9D}" type="presOf" srcId="{21AFF479-7950-4726-AC3E-25163B087092}" destId="{F0BAFA59-9650-4934-B375-02E5C2EA16DF}" srcOrd="0" destOrd="0" presId="urn:microsoft.com/office/officeart/2018/2/layout/IconVerticalSolidList"/>
    <dgm:cxn modelId="{1E67F780-AA1E-4A0F-9166-ADE2710D1D32}" type="presOf" srcId="{48642E8A-E0DB-4530-8DAC-F717640E7FE1}" destId="{40DBD9F2-438C-4AB9-A946-2E8E2348522B}" srcOrd="0" destOrd="0" presId="urn:microsoft.com/office/officeart/2018/2/layout/IconVerticalSolidList"/>
    <dgm:cxn modelId="{780D75A2-8A7C-4D04-BE90-DABDDE5AB7E5}" type="presOf" srcId="{23D12D8A-DF38-400C-9383-CAFDEDB0F426}" destId="{C98E9FDF-64A3-42FB-97AC-77FBAE70F715}" srcOrd="0" destOrd="0" presId="urn:microsoft.com/office/officeart/2018/2/layout/IconVerticalSolidList"/>
    <dgm:cxn modelId="{BF5B69A6-5AF1-4F3C-8C4A-D30D4C09E99E}" srcId="{48642E8A-E0DB-4530-8DAC-F717640E7FE1}" destId="{CF9FC60F-A5F9-4041-8A29-858BA25BAC81}" srcOrd="4" destOrd="0" parTransId="{D671EF9B-B2F0-4162-A23E-11925997167A}" sibTransId="{C98E0411-D66A-4160-8990-043F8C483E2E}"/>
    <dgm:cxn modelId="{20D2B8A8-82AB-4F1D-A88E-2D533E9A81CA}" type="presOf" srcId="{12C37C0F-64F1-4AA9-A2D3-290B70DC913D}" destId="{E3C20FD2-F583-4E4F-B918-C1F7E6758772}" srcOrd="0" destOrd="0" presId="urn:microsoft.com/office/officeart/2018/2/layout/IconVerticalSolidList"/>
    <dgm:cxn modelId="{455DABB3-AD9E-4386-8602-D23099CC4B11}" srcId="{48642E8A-E0DB-4530-8DAC-F717640E7FE1}" destId="{6DCB4547-6636-4C90-8E27-370C7532352C}" srcOrd="0" destOrd="0" parTransId="{462298A7-D0C6-4DEC-BB36-21729407C16D}" sibTransId="{DAF7A7C8-E1F3-4A7C-B9CE-D45BDB2586B3}"/>
    <dgm:cxn modelId="{090EEFB9-F2C0-47CB-8F5C-FFC5BD428787}" type="presOf" srcId="{6DCB4547-6636-4C90-8E27-370C7532352C}" destId="{8A13B397-7666-4723-BC6C-68BA9E643902}" srcOrd="0" destOrd="0" presId="urn:microsoft.com/office/officeart/2018/2/layout/IconVerticalSolidList"/>
    <dgm:cxn modelId="{DAD3BBC4-1677-46C0-BF1E-0CCD5D19D160}" type="presOf" srcId="{CF9FC60F-A5F9-4041-8A29-858BA25BAC81}" destId="{F8148CFE-8762-49AA-A251-BEF82BC4BEF2}" srcOrd="0" destOrd="0" presId="urn:microsoft.com/office/officeart/2018/2/layout/IconVerticalSolidList"/>
    <dgm:cxn modelId="{7D2EA7D8-A1DB-46DF-9FA6-09A559F15F92}" type="presOf" srcId="{D855D85F-26EA-4E94-818E-29576BF51AB5}" destId="{FFC06035-4ED5-4220-834C-1049F7099C25}" srcOrd="0" destOrd="0" presId="urn:microsoft.com/office/officeart/2018/2/layout/IconVerticalSolidList"/>
    <dgm:cxn modelId="{963EADE2-CD3A-4FF3-A8B1-B32908633E2C}" srcId="{48642E8A-E0DB-4530-8DAC-F717640E7FE1}" destId="{12C37C0F-64F1-4AA9-A2D3-290B70DC913D}" srcOrd="1" destOrd="0" parTransId="{E71EE0D4-371E-4A9B-9A81-925D8763CAFA}" sibTransId="{1EC00DBA-E2D0-4709-B4C7-65EA48FB29A8}"/>
    <dgm:cxn modelId="{D6909DDC-9FB1-4CEC-83E2-268CDCAD2F74}" type="presParOf" srcId="{40DBD9F2-438C-4AB9-A946-2E8E2348522B}" destId="{828A1DAA-FD35-4FF7-9F22-9F16FFBA06C7}" srcOrd="0" destOrd="0" presId="urn:microsoft.com/office/officeart/2018/2/layout/IconVerticalSolidList"/>
    <dgm:cxn modelId="{7A6673F0-32EA-4BF6-9CF9-2490877DE4C2}" type="presParOf" srcId="{828A1DAA-FD35-4FF7-9F22-9F16FFBA06C7}" destId="{D93A5113-47BF-4F61-95AA-EF30483AD8E2}" srcOrd="0" destOrd="0" presId="urn:microsoft.com/office/officeart/2018/2/layout/IconVerticalSolidList"/>
    <dgm:cxn modelId="{DF94B22A-0921-4B96-8918-972397C7403F}" type="presParOf" srcId="{828A1DAA-FD35-4FF7-9F22-9F16FFBA06C7}" destId="{062A8799-F7E0-448E-B796-55017C62FF83}" srcOrd="1" destOrd="0" presId="urn:microsoft.com/office/officeart/2018/2/layout/IconVerticalSolidList"/>
    <dgm:cxn modelId="{60239992-A067-4CD8-8858-051552867DA3}" type="presParOf" srcId="{828A1DAA-FD35-4FF7-9F22-9F16FFBA06C7}" destId="{4F24B97C-587B-4000-8076-0081E615B40A}" srcOrd="2" destOrd="0" presId="urn:microsoft.com/office/officeart/2018/2/layout/IconVerticalSolidList"/>
    <dgm:cxn modelId="{5766A941-9D05-4882-8DC2-DB26C75815A8}" type="presParOf" srcId="{828A1DAA-FD35-4FF7-9F22-9F16FFBA06C7}" destId="{8A13B397-7666-4723-BC6C-68BA9E643902}" srcOrd="3" destOrd="0" presId="urn:microsoft.com/office/officeart/2018/2/layout/IconVerticalSolidList"/>
    <dgm:cxn modelId="{3383FB35-9D41-41D0-8EB3-6D6B8B1C2AE6}" type="presParOf" srcId="{40DBD9F2-438C-4AB9-A946-2E8E2348522B}" destId="{DA97B37D-39CB-431C-B14C-11DBAE872F12}" srcOrd="1" destOrd="0" presId="urn:microsoft.com/office/officeart/2018/2/layout/IconVerticalSolidList"/>
    <dgm:cxn modelId="{3011D1D6-FFD2-424F-8F88-96174359EEDA}" type="presParOf" srcId="{40DBD9F2-438C-4AB9-A946-2E8E2348522B}" destId="{5262A6B7-441C-4F0A-AAAD-FAC04DDF2B9A}" srcOrd="2" destOrd="0" presId="urn:microsoft.com/office/officeart/2018/2/layout/IconVerticalSolidList"/>
    <dgm:cxn modelId="{6A1F21E8-9F5B-45D7-BBA0-DEA21F63DDA0}" type="presParOf" srcId="{5262A6B7-441C-4F0A-AAAD-FAC04DDF2B9A}" destId="{D3DC01D1-A25D-4501-AE44-42CB82C68773}" srcOrd="0" destOrd="0" presId="urn:microsoft.com/office/officeart/2018/2/layout/IconVerticalSolidList"/>
    <dgm:cxn modelId="{8F960C92-CF25-4330-9C2D-C33101957065}" type="presParOf" srcId="{5262A6B7-441C-4F0A-AAAD-FAC04DDF2B9A}" destId="{2E467F8E-9382-4A36-9F8F-58A09EFAAE2B}" srcOrd="1" destOrd="0" presId="urn:microsoft.com/office/officeart/2018/2/layout/IconVerticalSolidList"/>
    <dgm:cxn modelId="{A3BA9B0E-016B-411D-9599-F5A814ED0302}" type="presParOf" srcId="{5262A6B7-441C-4F0A-AAAD-FAC04DDF2B9A}" destId="{968302B2-763A-4F73-83B9-C5CF16A5B0DF}" srcOrd="2" destOrd="0" presId="urn:microsoft.com/office/officeart/2018/2/layout/IconVerticalSolidList"/>
    <dgm:cxn modelId="{FF452FAF-DEFF-48FC-A801-6CC56B88B8BB}" type="presParOf" srcId="{5262A6B7-441C-4F0A-AAAD-FAC04DDF2B9A}" destId="{E3C20FD2-F583-4E4F-B918-C1F7E6758772}" srcOrd="3" destOrd="0" presId="urn:microsoft.com/office/officeart/2018/2/layout/IconVerticalSolidList"/>
    <dgm:cxn modelId="{BE5D129C-E96D-4B3F-8393-E6E034B7A64F}" type="presParOf" srcId="{40DBD9F2-438C-4AB9-A946-2E8E2348522B}" destId="{B9E0DAE6-6BF5-425B-B69E-517779255CCD}" srcOrd="3" destOrd="0" presId="urn:microsoft.com/office/officeart/2018/2/layout/IconVerticalSolidList"/>
    <dgm:cxn modelId="{903E0AB6-56BF-4B27-944A-8CE0A55B35D4}" type="presParOf" srcId="{40DBD9F2-438C-4AB9-A946-2E8E2348522B}" destId="{21CE2B0C-844A-4522-86B4-CD948A784419}" srcOrd="4" destOrd="0" presId="urn:microsoft.com/office/officeart/2018/2/layout/IconVerticalSolidList"/>
    <dgm:cxn modelId="{200A4F7A-379F-44B8-A7B0-A4B4909F221E}" type="presParOf" srcId="{21CE2B0C-844A-4522-86B4-CD948A784419}" destId="{BFC34BDC-888F-4D13-A0F3-4AC5E5E5AC35}" srcOrd="0" destOrd="0" presId="urn:microsoft.com/office/officeart/2018/2/layout/IconVerticalSolidList"/>
    <dgm:cxn modelId="{8C23AA6D-4087-4DC1-AA62-6712AD650EEB}" type="presParOf" srcId="{21CE2B0C-844A-4522-86B4-CD948A784419}" destId="{B27E7555-1212-459C-AD06-D6DCE97EC06F}" srcOrd="1" destOrd="0" presId="urn:microsoft.com/office/officeart/2018/2/layout/IconVerticalSolidList"/>
    <dgm:cxn modelId="{81208166-DB9A-4E78-A30F-E4BC5EA9C8AE}" type="presParOf" srcId="{21CE2B0C-844A-4522-86B4-CD948A784419}" destId="{B03501BF-D7BD-4ABC-B16A-234AE7B0F5C2}" srcOrd="2" destOrd="0" presId="urn:microsoft.com/office/officeart/2018/2/layout/IconVerticalSolidList"/>
    <dgm:cxn modelId="{D6F26F01-34BB-476B-AC64-1F751A1B6847}" type="presParOf" srcId="{21CE2B0C-844A-4522-86B4-CD948A784419}" destId="{FFC06035-4ED5-4220-834C-1049F7099C25}" srcOrd="3" destOrd="0" presId="urn:microsoft.com/office/officeart/2018/2/layout/IconVerticalSolidList"/>
    <dgm:cxn modelId="{A703349E-5B06-4716-8650-1CDFB9304130}" type="presParOf" srcId="{40DBD9F2-438C-4AB9-A946-2E8E2348522B}" destId="{BA05A141-709B-42D9-B518-566094FF68FD}" srcOrd="5" destOrd="0" presId="urn:microsoft.com/office/officeart/2018/2/layout/IconVerticalSolidList"/>
    <dgm:cxn modelId="{9EDD4939-A0E1-427A-8C8F-23FC56352A83}" type="presParOf" srcId="{40DBD9F2-438C-4AB9-A946-2E8E2348522B}" destId="{A08BB588-6B83-4F93-9666-E983A2211B75}" srcOrd="6" destOrd="0" presId="urn:microsoft.com/office/officeart/2018/2/layout/IconVerticalSolidList"/>
    <dgm:cxn modelId="{AA339849-D61A-48DA-AA6F-55D5C89564CD}" type="presParOf" srcId="{A08BB588-6B83-4F93-9666-E983A2211B75}" destId="{A8BC24F1-D154-4E31-93E9-A1B14C523A7B}" srcOrd="0" destOrd="0" presId="urn:microsoft.com/office/officeart/2018/2/layout/IconVerticalSolidList"/>
    <dgm:cxn modelId="{21F61109-1FC1-4BCC-BC29-D66A5C70A9A7}" type="presParOf" srcId="{A08BB588-6B83-4F93-9666-E983A2211B75}" destId="{5970092D-8614-4206-A2AB-1E14A80FC2AD}" srcOrd="1" destOrd="0" presId="urn:microsoft.com/office/officeart/2018/2/layout/IconVerticalSolidList"/>
    <dgm:cxn modelId="{E21B98F7-6B72-4537-988B-60340E2F0639}" type="presParOf" srcId="{A08BB588-6B83-4F93-9666-E983A2211B75}" destId="{DC9F8E2F-74AC-4847-BB45-1DAD3392DD28}" srcOrd="2" destOrd="0" presId="urn:microsoft.com/office/officeart/2018/2/layout/IconVerticalSolidList"/>
    <dgm:cxn modelId="{EC0B49DF-DCCE-4AA0-B504-A8FAE61AA4BE}" type="presParOf" srcId="{A08BB588-6B83-4F93-9666-E983A2211B75}" destId="{C98E9FDF-64A3-42FB-97AC-77FBAE70F715}" srcOrd="3" destOrd="0" presId="urn:microsoft.com/office/officeart/2018/2/layout/IconVerticalSolidList"/>
    <dgm:cxn modelId="{D6611001-F234-40E3-9FC9-039855FDC2FC}" type="presParOf" srcId="{40DBD9F2-438C-4AB9-A946-2E8E2348522B}" destId="{A669A02A-BAF1-4546-9FD3-FAEF81B90524}" srcOrd="7" destOrd="0" presId="urn:microsoft.com/office/officeart/2018/2/layout/IconVerticalSolidList"/>
    <dgm:cxn modelId="{87666799-636C-40EB-8F48-51D61107C87A}" type="presParOf" srcId="{40DBD9F2-438C-4AB9-A946-2E8E2348522B}" destId="{7E353295-4D5A-4615-8F97-21EB2D2FE9F7}" srcOrd="8" destOrd="0" presId="urn:microsoft.com/office/officeart/2018/2/layout/IconVerticalSolidList"/>
    <dgm:cxn modelId="{C50559E8-3EF0-4393-8A5F-95835563ED49}" type="presParOf" srcId="{7E353295-4D5A-4615-8F97-21EB2D2FE9F7}" destId="{87678129-175E-4DC5-98D2-448D30C07869}" srcOrd="0" destOrd="0" presId="urn:microsoft.com/office/officeart/2018/2/layout/IconVerticalSolidList"/>
    <dgm:cxn modelId="{ADE8C5D6-9194-493C-B3FC-4A67AC56C55A}" type="presParOf" srcId="{7E353295-4D5A-4615-8F97-21EB2D2FE9F7}" destId="{58DC7FD8-2B00-475E-AB79-25A8AD5D2000}" srcOrd="1" destOrd="0" presId="urn:microsoft.com/office/officeart/2018/2/layout/IconVerticalSolidList"/>
    <dgm:cxn modelId="{46EE9123-00AF-4852-8D77-1624EC02EF75}" type="presParOf" srcId="{7E353295-4D5A-4615-8F97-21EB2D2FE9F7}" destId="{CDDEC2FA-B24C-4DD8-9B11-0E71DA012AE9}" srcOrd="2" destOrd="0" presId="urn:microsoft.com/office/officeart/2018/2/layout/IconVerticalSolidList"/>
    <dgm:cxn modelId="{342DE4F7-B9F6-4FE4-801C-8CC403474741}" type="presParOf" srcId="{7E353295-4D5A-4615-8F97-21EB2D2FE9F7}" destId="{F8148CFE-8762-49AA-A251-BEF82BC4BEF2}" srcOrd="3" destOrd="0" presId="urn:microsoft.com/office/officeart/2018/2/layout/IconVerticalSolidList"/>
    <dgm:cxn modelId="{42B5DE0C-52A4-440F-A5AF-1A64B1FADDC2}" type="presParOf" srcId="{40DBD9F2-438C-4AB9-A946-2E8E2348522B}" destId="{EA27F42A-F4FB-45A5-934D-B07953FD4C14}" srcOrd="9" destOrd="0" presId="urn:microsoft.com/office/officeart/2018/2/layout/IconVerticalSolidList"/>
    <dgm:cxn modelId="{824EC418-B146-4396-A1B3-6BAF4A518EDC}" type="presParOf" srcId="{40DBD9F2-438C-4AB9-A946-2E8E2348522B}" destId="{A9E2C7E9-2492-4E23-B051-5542C760CB17}" srcOrd="10" destOrd="0" presId="urn:microsoft.com/office/officeart/2018/2/layout/IconVerticalSolidList"/>
    <dgm:cxn modelId="{002D6BF6-5FBB-4C99-8709-A1DB65227C8F}" type="presParOf" srcId="{A9E2C7E9-2492-4E23-B051-5542C760CB17}" destId="{01E4FB93-4CAE-4490-BEAB-8E2A595FF650}" srcOrd="0" destOrd="0" presId="urn:microsoft.com/office/officeart/2018/2/layout/IconVerticalSolidList"/>
    <dgm:cxn modelId="{C8EE7482-A7A1-40C9-8E60-BD583C17366D}" type="presParOf" srcId="{A9E2C7E9-2492-4E23-B051-5542C760CB17}" destId="{678ECDD3-7594-4A61-B68C-584626042FE8}" srcOrd="1" destOrd="0" presId="urn:microsoft.com/office/officeart/2018/2/layout/IconVerticalSolidList"/>
    <dgm:cxn modelId="{ABD3EFF6-E7D9-4316-BB48-9F537F32811C}" type="presParOf" srcId="{A9E2C7E9-2492-4E23-B051-5542C760CB17}" destId="{E24C5C10-10FA-4CEE-B4DA-21A38BDF1710}" srcOrd="2" destOrd="0" presId="urn:microsoft.com/office/officeart/2018/2/layout/IconVerticalSolidList"/>
    <dgm:cxn modelId="{A0749B4C-A550-41B0-97E9-E4BD5C95D8FA}" type="presParOf" srcId="{A9E2C7E9-2492-4E23-B051-5542C760CB17}" destId="{F0BAFA59-9650-4934-B375-02E5C2EA16D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A5113-47BF-4F61-95AA-EF30483AD8E2}">
      <dsp:nvSpPr>
        <dsp:cNvPr id="0" name=""/>
        <dsp:cNvSpPr/>
      </dsp:nvSpPr>
      <dsp:spPr>
        <a:xfrm>
          <a:off x="0" y="1949"/>
          <a:ext cx="5858823" cy="83072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2A8799-F7E0-448E-B796-55017C62FF83}">
      <dsp:nvSpPr>
        <dsp:cNvPr id="0" name=""/>
        <dsp:cNvSpPr/>
      </dsp:nvSpPr>
      <dsp:spPr>
        <a:xfrm>
          <a:off x="251295" y="188863"/>
          <a:ext cx="456901" cy="4569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13B397-7666-4723-BC6C-68BA9E643902}">
      <dsp:nvSpPr>
        <dsp:cNvPr id="0" name=""/>
        <dsp:cNvSpPr/>
      </dsp:nvSpPr>
      <dsp:spPr>
        <a:xfrm>
          <a:off x="959492" y="1949"/>
          <a:ext cx="4899331" cy="830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919" tIns="87919" rIns="87919" bIns="87919" numCol="1" spcCol="1270" anchor="ctr" anchorCtr="0">
          <a:noAutofit/>
        </a:bodyPr>
        <a:lstStyle/>
        <a:p>
          <a:pPr marL="0" lvl="0" indent="0" algn="l" defTabSz="622300">
            <a:lnSpc>
              <a:spcPct val="90000"/>
            </a:lnSpc>
            <a:spcBef>
              <a:spcPct val="0"/>
            </a:spcBef>
            <a:spcAft>
              <a:spcPct val="35000"/>
            </a:spcAft>
            <a:buNone/>
          </a:pPr>
          <a:r>
            <a:rPr lang="en-US" sz="1400" kern="1200"/>
            <a:t>By 2030: Carbon negative</a:t>
          </a:r>
        </a:p>
      </dsp:txBody>
      <dsp:txXfrm>
        <a:off x="959492" y="1949"/>
        <a:ext cx="4899331" cy="830729"/>
      </dsp:txXfrm>
    </dsp:sp>
    <dsp:sp modelId="{D3DC01D1-A25D-4501-AE44-42CB82C68773}">
      <dsp:nvSpPr>
        <dsp:cNvPr id="0" name=""/>
        <dsp:cNvSpPr/>
      </dsp:nvSpPr>
      <dsp:spPr>
        <a:xfrm>
          <a:off x="0" y="1040361"/>
          <a:ext cx="5858823" cy="83072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467F8E-9382-4A36-9F8F-58A09EFAAE2B}">
      <dsp:nvSpPr>
        <dsp:cNvPr id="0" name=""/>
        <dsp:cNvSpPr/>
      </dsp:nvSpPr>
      <dsp:spPr>
        <a:xfrm>
          <a:off x="251295" y="1227275"/>
          <a:ext cx="456901" cy="4569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C20FD2-F583-4E4F-B918-C1F7E6758772}">
      <dsp:nvSpPr>
        <dsp:cNvPr id="0" name=""/>
        <dsp:cNvSpPr/>
      </dsp:nvSpPr>
      <dsp:spPr>
        <a:xfrm>
          <a:off x="959492" y="1040361"/>
          <a:ext cx="4899331" cy="830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919" tIns="87919" rIns="87919" bIns="87919" numCol="1" spcCol="1270" anchor="ctr" anchorCtr="0">
          <a:noAutofit/>
        </a:bodyPr>
        <a:lstStyle/>
        <a:p>
          <a:pPr marL="0" lvl="0" indent="0" algn="l" defTabSz="622300">
            <a:lnSpc>
              <a:spcPct val="90000"/>
            </a:lnSpc>
            <a:spcBef>
              <a:spcPct val="0"/>
            </a:spcBef>
            <a:spcAft>
              <a:spcPct val="35000"/>
            </a:spcAft>
            <a:buNone/>
          </a:pPr>
          <a:r>
            <a:rPr lang="en-US" sz="1400" kern="1200"/>
            <a:t>By 2050:  To remove all the historically emitted carbon (directly or by electrical consumption) since it was founded in 1975</a:t>
          </a:r>
        </a:p>
      </dsp:txBody>
      <dsp:txXfrm>
        <a:off x="959492" y="1040361"/>
        <a:ext cx="4899331" cy="830729"/>
      </dsp:txXfrm>
    </dsp:sp>
    <dsp:sp modelId="{BFC34BDC-888F-4D13-A0F3-4AC5E5E5AC35}">
      <dsp:nvSpPr>
        <dsp:cNvPr id="0" name=""/>
        <dsp:cNvSpPr/>
      </dsp:nvSpPr>
      <dsp:spPr>
        <a:xfrm>
          <a:off x="0" y="2078773"/>
          <a:ext cx="5858823" cy="83072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7E7555-1212-459C-AD06-D6DCE97EC06F}">
      <dsp:nvSpPr>
        <dsp:cNvPr id="0" name=""/>
        <dsp:cNvSpPr/>
      </dsp:nvSpPr>
      <dsp:spPr>
        <a:xfrm>
          <a:off x="251295" y="2265687"/>
          <a:ext cx="456901" cy="4569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C06035-4ED5-4220-834C-1049F7099C25}">
      <dsp:nvSpPr>
        <dsp:cNvPr id="0" name=""/>
        <dsp:cNvSpPr/>
      </dsp:nvSpPr>
      <dsp:spPr>
        <a:xfrm>
          <a:off x="959492" y="2078773"/>
          <a:ext cx="4899331" cy="830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919" tIns="87919" rIns="87919" bIns="87919" numCol="1" spcCol="1270" anchor="ctr" anchorCtr="0">
          <a:noAutofit/>
        </a:bodyPr>
        <a:lstStyle/>
        <a:p>
          <a:pPr marL="0" lvl="0" indent="0" algn="l" defTabSz="622300">
            <a:lnSpc>
              <a:spcPct val="90000"/>
            </a:lnSpc>
            <a:spcBef>
              <a:spcPct val="0"/>
            </a:spcBef>
            <a:spcAft>
              <a:spcPct val="35000"/>
            </a:spcAft>
            <a:buNone/>
          </a:pPr>
          <a:r>
            <a:rPr lang="en-US" sz="1400" kern="1200"/>
            <a:t>New $1 billion climate innovation fund to accelerate the global development of carbon reduction, capture, and removal technologies</a:t>
          </a:r>
        </a:p>
      </dsp:txBody>
      <dsp:txXfrm>
        <a:off x="959492" y="2078773"/>
        <a:ext cx="4899331" cy="830729"/>
      </dsp:txXfrm>
    </dsp:sp>
    <dsp:sp modelId="{A8BC24F1-D154-4E31-93E9-A1B14C523A7B}">
      <dsp:nvSpPr>
        <dsp:cNvPr id="0" name=""/>
        <dsp:cNvSpPr/>
      </dsp:nvSpPr>
      <dsp:spPr>
        <a:xfrm>
          <a:off x="0" y="3117185"/>
          <a:ext cx="5858823" cy="83072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70092D-8614-4206-A2AB-1E14A80FC2AD}">
      <dsp:nvSpPr>
        <dsp:cNvPr id="0" name=""/>
        <dsp:cNvSpPr/>
      </dsp:nvSpPr>
      <dsp:spPr>
        <a:xfrm>
          <a:off x="251295" y="3304099"/>
          <a:ext cx="456901" cy="45690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8E9FDF-64A3-42FB-97AC-77FBAE70F715}">
      <dsp:nvSpPr>
        <dsp:cNvPr id="0" name=""/>
        <dsp:cNvSpPr/>
      </dsp:nvSpPr>
      <dsp:spPr>
        <a:xfrm>
          <a:off x="959492" y="3117185"/>
          <a:ext cx="4899331" cy="830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919" tIns="87919" rIns="87919" bIns="87919" numCol="1" spcCol="1270" anchor="ctr" anchorCtr="0">
          <a:noAutofit/>
        </a:bodyPr>
        <a:lstStyle/>
        <a:p>
          <a:pPr marL="0" lvl="0" indent="0" algn="l" defTabSz="622300">
            <a:lnSpc>
              <a:spcPct val="90000"/>
            </a:lnSpc>
            <a:spcBef>
              <a:spcPct val="0"/>
            </a:spcBef>
            <a:spcAft>
              <a:spcPct val="35000"/>
            </a:spcAft>
            <a:buNone/>
          </a:pPr>
          <a:r>
            <a:rPr lang="en-US" sz="1400" kern="1200"/>
            <a:t>From beginning of 2021, carbon reduction to become an explicit aspect of procurement processes for supply chain</a:t>
          </a:r>
        </a:p>
      </dsp:txBody>
      <dsp:txXfrm>
        <a:off x="959492" y="3117185"/>
        <a:ext cx="4899331" cy="830729"/>
      </dsp:txXfrm>
    </dsp:sp>
    <dsp:sp modelId="{87678129-175E-4DC5-98D2-448D30C07869}">
      <dsp:nvSpPr>
        <dsp:cNvPr id="0" name=""/>
        <dsp:cNvSpPr/>
      </dsp:nvSpPr>
      <dsp:spPr>
        <a:xfrm>
          <a:off x="0" y="4155597"/>
          <a:ext cx="5858823" cy="83072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DC7FD8-2B00-475E-AB79-25A8AD5D2000}">
      <dsp:nvSpPr>
        <dsp:cNvPr id="0" name=""/>
        <dsp:cNvSpPr/>
      </dsp:nvSpPr>
      <dsp:spPr>
        <a:xfrm>
          <a:off x="251295" y="4342511"/>
          <a:ext cx="456901" cy="45690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148CFE-8762-49AA-A251-BEF82BC4BEF2}">
      <dsp:nvSpPr>
        <dsp:cNvPr id="0" name=""/>
        <dsp:cNvSpPr/>
      </dsp:nvSpPr>
      <dsp:spPr>
        <a:xfrm>
          <a:off x="959492" y="4155597"/>
          <a:ext cx="4899331" cy="830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919" tIns="87919" rIns="87919" bIns="87919" numCol="1" spcCol="1270" anchor="ctr" anchorCtr="0">
          <a:noAutofit/>
        </a:bodyPr>
        <a:lstStyle/>
        <a:p>
          <a:pPr marL="0" lvl="0" indent="0" algn="l" defTabSz="622300">
            <a:lnSpc>
              <a:spcPct val="90000"/>
            </a:lnSpc>
            <a:spcBef>
              <a:spcPct val="0"/>
            </a:spcBef>
            <a:spcAft>
              <a:spcPct val="35000"/>
            </a:spcAft>
            <a:buNone/>
          </a:pPr>
          <a:r>
            <a:rPr lang="en-US" sz="1400" kern="1200"/>
            <a:t>Annual Environmental Sustainability Report to report progress</a:t>
          </a:r>
        </a:p>
      </dsp:txBody>
      <dsp:txXfrm>
        <a:off x="959492" y="4155597"/>
        <a:ext cx="4899331" cy="830729"/>
      </dsp:txXfrm>
    </dsp:sp>
    <dsp:sp modelId="{01E4FB93-4CAE-4490-BEAB-8E2A595FF650}">
      <dsp:nvSpPr>
        <dsp:cNvPr id="0" name=""/>
        <dsp:cNvSpPr/>
      </dsp:nvSpPr>
      <dsp:spPr>
        <a:xfrm>
          <a:off x="0" y="5194008"/>
          <a:ext cx="5858823" cy="83072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8ECDD3-7594-4A61-B68C-584626042FE8}">
      <dsp:nvSpPr>
        <dsp:cNvPr id="0" name=""/>
        <dsp:cNvSpPr/>
      </dsp:nvSpPr>
      <dsp:spPr>
        <a:xfrm>
          <a:off x="251295" y="5380923"/>
          <a:ext cx="456901" cy="45690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BAFA59-9650-4934-B375-02E5C2EA16DF}">
      <dsp:nvSpPr>
        <dsp:cNvPr id="0" name=""/>
        <dsp:cNvSpPr/>
      </dsp:nvSpPr>
      <dsp:spPr>
        <a:xfrm>
          <a:off x="959492" y="5194008"/>
          <a:ext cx="4899331" cy="830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919" tIns="87919" rIns="87919" bIns="87919" numCol="1" spcCol="1270" anchor="ctr" anchorCtr="0">
          <a:noAutofit/>
        </a:bodyPr>
        <a:lstStyle/>
        <a:p>
          <a:pPr marL="0" lvl="0" indent="0" algn="l" defTabSz="622300">
            <a:lnSpc>
              <a:spcPct val="90000"/>
            </a:lnSpc>
            <a:spcBef>
              <a:spcPct val="0"/>
            </a:spcBef>
            <a:spcAft>
              <a:spcPct val="35000"/>
            </a:spcAft>
            <a:buNone/>
          </a:pPr>
          <a:r>
            <a:rPr lang="en-US" sz="1400" kern="1200"/>
            <a:t>In July 2020, to start phasing-in internal carbon tax to cover scope 3 emissions too. Currently, only cover scope 1 and 2 emissions, plus scope 3 travel emissions at $15/Metric ton.</a:t>
          </a:r>
        </a:p>
      </dsp:txBody>
      <dsp:txXfrm>
        <a:off x="959492" y="5194008"/>
        <a:ext cx="4899331" cy="83072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3ABF97-897A-4006-A3F8-0EAE01019D92}" type="datetimeFigureOut">
              <a:rPr lang="en-US" smtClean="0"/>
              <a:t>2/11/2020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7B1CC-6A8C-4455-80B2-ADA38FB4952A}" type="slidenum">
              <a:rPr lang="en-US" smtClean="0"/>
              <a:t>‹#›</a:t>
            </a:fld>
            <a:endParaRPr lang="en-US"/>
          </a:p>
        </p:txBody>
      </p:sp>
    </p:spTree>
    <p:extLst>
      <p:ext uri="{BB962C8B-B14F-4D97-AF65-F5344CB8AC3E}">
        <p14:creationId xmlns:p14="http://schemas.microsoft.com/office/powerpoint/2010/main" val="3266089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Project Net Present Value (NPV) and Internal Rate of Return (IRR): </a:t>
            </a:r>
            <a:r>
              <a:rPr lang="en-US" dirty="0"/>
              <a:t>The NPV of a project is</a:t>
            </a:r>
          </a:p>
          <a:p>
            <a:r>
              <a:rPr lang="en-US" dirty="0"/>
              <a:t>defined as the sum of the future discounted cash flows of the project (before making any assumptions</a:t>
            </a:r>
          </a:p>
          <a:p>
            <a:r>
              <a:rPr lang="en-US" dirty="0"/>
              <a:t>about how the project will be financed). Future cash flows are discounted by an appropriate</a:t>
            </a:r>
          </a:p>
          <a:p>
            <a:r>
              <a:rPr lang="en-US" dirty="0"/>
              <a:t>discount rate reflecting the cost of capital, in order to convert to an equivalent Present Value;</a:t>
            </a:r>
          </a:p>
          <a:p>
            <a:r>
              <a:rPr lang="en-US" dirty="0"/>
              <a:t>these Present Values are then summed to calculate the Net Present Value. Therefore calculating</a:t>
            </a:r>
          </a:p>
          <a:p>
            <a:r>
              <a:rPr lang="en-US" dirty="0"/>
              <a:t>the NPV requires an assumption to be made about the appropriate discount rate (this may be the</a:t>
            </a:r>
          </a:p>
          <a:p>
            <a:r>
              <a:rPr lang="en-US" dirty="0"/>
              <a:t>Weighted Average Cost of Capital for a firm, or a more project-specific discount rate). A positive</a:t>
            </a:r>
          </a:p>
          <a:p>
            <a:r>
              <a:rPr lang="en-US" dirty="0"/>
              <a:t>NPV indicates that (at the assumed cost of capital) the project is a good investment (i.e. will yield</a:t>
            </a:r>
          </a:p>
          <a:p>
            <a:r>
              <a:rPr lang="en-US" dirty="0"/>
              <a:t>a positive return).</a:t>
            </a:r>
          </a:p>
          <a:p>
            <a:r>
              <a:rPr lang="en-US" b="1" dirty="0"/>
              <a:t>The Internal Rate of Return of a project is a related concept</a:t>
            </a:r>
            <a:r>
              <a:rPr lang="en-US" dirty="0"/>
              <a:t>, defined as the discount rate for which</a:t>
            </a:r>
          </a:p>
          <a:p>
            <a:r>
              <a:rPr lang="en-US" dirty="0"/>
              <a:t>a project’s NPV is equal to zero. Therefore the project IRR can be calculated and compared with</a:t>
            </a:r>
          </a:p>
          <a:p>
            <a:r>
              <a:rPr lang="en-US" dirty="0"/>
              <a:t>either the Weighted Average Cost of Capital for a firm, or the IRR of similar projects. In any case,</a:t>
            </a:r>
          </a:p>
          <a:p>
            <a:r>
              <a:rPr lang="en-US" dirty="0"/>
              <a:t>the project IRR should be higher than the prevailing long-term interest rate in the currency in</a:t>
            </a:r>
          </a:p>
          <a:p>
            <a:r>
              <a:rPr lang="en-US" dirty="0"/>
              <a:t>which the project is being financed (otherwise it would be more worthwhile to put the finance</a:t>
            </a:r>
          </a:p>
          <a:p>
            <a:r>
              <a:rPr lang="en-US" dirty="0"/>
              <a:t>on deposit at that interest rate, which would presumably have lower risk than investing it in the</a:t>
            </a:r>
          </a:p>
          <a:p>
            <a:r>
              <a:rPr lang="en-US" dirty="0"/>
              <a:t>project).</a:t>
            </a:r>
          </a:p>
          <a:p>
            <a:endParaRPr lang="en-US" dirty="0"/>
          </a:p>
          <a:p>
            <a:r>
              <a:rPr lang="en-US" b="1" dirty="0"/>
              <a:t>Equity IRR: </a:t>
            </a:r>
            <a:r>
              <a:rPr lang="en-US" dirty="0"/>
              <a:t>The IRR can also be calculated specifically as the rate of return to the equity providers,</a:t>
            </a:r>
          </a:p>
          <a:p>
            <a:r>
              <a:rPr lang="en-US" dirty="0"/>
              <a:t>after deducting loan interest and repayments (this requires assumptions to be made about</a:t>
            </a:r>
          </a:p>
          <a:p>
            <a:r>
              <a:rPr lang="en-US" dirty="0"/>
              <a:t>the financing structure). Equity providers can only receive returns from post-tax profits (or sale</a:t>
            </a:r>
          </a:p>
          <a:p>
            <a:r>
              <a:rPr lang="en-US" dirty="0"/>
              <a:t>of their shares), and the issue of dividends is typically limited by covenants with the lender, to</a:t>
            </a:r>
          </a:p>
          <a:p>
            <a:r>
              <a:rPr lang="en-US" dirty="0"/>
              <a:t>ensure that debt repayment milestones are achieved first. This needs to be taken into account</a:t>
            </a:r>
          </a:p>
          <a:p>
            <a:r>
              <a:rPr lang="en-US" dirty="0"/>
              <a:t>when calculating the equity IRR (since later returns have a lower Present Value).</a:t>
            </a:r>
          </a:p>
          <a:p>
            <a:endParaRPr lang="en-US" dirty="0"/>
          </a:p>
          <a:p>
            <a:r>
              <a:rPr lang="en-US" b="1" dirty="0"/>
              <a:t>Earnings Before Interest, Tax, Depreciation and </a:t>
            </a:r>
            <a:r>
              <a:rPr lang="en-US" b="1" dirty="0" err="1"/>
              <a:t>Amortisation</a:t>
            </a:r>
            <a:r>
              <a:rPr lang="en-US" b="1" dirty="0"/>
              <a:t> (EBITDA): </a:t>
            </a:r>
            <a:r>
              <a:rPr lang="en-US" dirty="0"/>
              <a:t>This is a measure</a:t>
            </a:r>
          </a:p>
          <a:p>
            <a:r>
              <a:rPr lang="en-US" dirty="0"/>
              <a:t>of the cash generating potential of the project. EBITDA is essentially the revenue of the project</a:t>
            </a:r>
          </a:p>
          <a:p>
            <a:r>
              <a:rPr lang="en-US" dirty="0"/>
              <a:t>minus its operating costs. In Figure 11 above, EBITDA is the amount above the dotted line.</a:t>
            </a:r>
          </a:p>
          <a:p>
            <a:endParaRPr lang="en-US" dirty="0"/>
          </a:p>
          <a:p>
            <a:r>
              <a:rPr lang="en-US" b="1" dirty="0"/>
              <a:t>Interest Cover Ratio: </a:t>
            </a:r>
            <a:r>
              <a:rPr lang="en-US" dirty="0"/>
              <a:t>This is calculated as EBITDA divided by interest payments and represents</a:t>
            </a:r>
          </a:p>
          <a:p>
            <a:r>
              <a:rPr lang="en-US" dirty="0"/>
              <a:t>the ability of a project to meet its minimum financing costs (not including loan repayments). A</a:t>
            </a:r>
          </a:p>
          <a:p>
            <a:r>
              <a:rPr lang="en-US" dirty="0"/>
              <a:t>minimum interest cover ratio is often applied by a lender, both when assessing a project, and as</a:t>
            </a:r>
          </a:p>
          <a:p>
            <a:r>
              <a:rPr lang="en-US" dirty="0"/>
              <a:t>an ongoing requirement during the loan (after completion of construction and commencement</a:t>
            </a:r>
          </a:p>
          <a:p>
            <a:r>
              <a:rPr lang="en-US" dirty="0"/>
              <a:t>of earning). A normal interest cover ratio requirement would be around 4 or 5 (higher for riskier</a:t>
            </a:r>
          </a:p>
          <a:p>
            <a:r>
              <a:rPr lang="en-US" dirty="0"/>
              <a:t>projects).</a:t>
            </a:r>
          </a:p>
          <a:p>
            <a:endParaRPr lang="en-US" b="1" dirty="0"/>
          </a:p>
          <a:p>
            <a:r>
              <a:rPr lang="en-US" b="1" dirty="0"/>
              <a:t>Debt Service Cover Ratio (DSCR): </a:t>
            </a:r>
            <a:r>
              <a:rPr lang="en-US" dirty="0"/>
              <a:t>This is calculated as the ratio of EBITDA to all debt servicing</a:t>
            </a:r>
          </a:p>
          <a:p>
            <a:r>
              <a:rPr lang="en-US" dirty="0"/>
              <a:t>requirements (i.e. interest plus loan repayments), shown as the ratio of the blue (EBITDA) to</a:t>
            </a:r>
          </a:p>
          <a:p>
            <a:r>
              <a:rPr lang="en-US" dirty="0"/>
              <a:t>orange (debt service) squares in Figure 11 above. There is usually some flexibility in how the loan</a:t>
            </a:r>
          </a:p>
          <a:p>
            <a:r>
              <a:rPr lang="en-US" dirty="0"/>
              <a:t>repayments are scheduled, such that the project will meet a minimum DSCR throughout the term</a:t>
            </a:r>
          </a:p>
          <a:p>
            <a:r>
              <a:rPr lang="en-US" dirty="0"/>
              <a:t>of the loan (and in particular, during the first few years), if it achieves a conservative performance</a:t>
            </a:r>
          </a:p>
          <a:p>
            <a:r>
              <a:rPr lang="en-US" dirty="0"/>
              <a:t>forecast. Such flexibility may include interest and/or loan repayment holidays and stepped interest</a:t>
            </a:r>
          </a:p>
          <a:p>
            <a:r>
              <a:rPr lang="en-US" dirty="0"/>
              <a:t>rates and/or loan repayments over the term of the loan. A lender’s minimum DSCR requirement</a:t>
            </a:r>
          </a:p>
          <a:p>
            <a:r>
              <a:rPr lang="en-US" dirty="0"/>
              <a:t>is always greater than 1. If the DSCR is less than 1 this means that the borrower cannot service</a:t>
            </a:r>
          </a:p>
          <a:p>
            <a:r>
              <a:rPr lang="en-US" dirty="0"/>
              <a:t>the debt. A lender to a relatively risky project might require a DSCR greater than 2, and the cost</a:t>
            </a:r>
          </a:p>
          <a:p>
            <a:r>
              <a:rPr lang="en-US" dirty="0"/>
              <a:t>of debt would be correspondingly higher.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DEEA4-28A5-48E5-8D85-E491EE6022AD}"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0913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EAOC helps create an initial supply of offset credits for the Cap-and-Trade Program</a:t>
            </a:r>
          </a:p>
          <a:p>
            <a:r>
              <a:rPr lang="en-US" dirty="0"/>
              <a:t># These are credits with retroactively approve and issue offset credits for projects which started before, sometimes several years before, the enactment of AB 32 and the promulgation of offset protocols.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66A890-9802-455A-870E-DAAF0904DE9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5531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48A87A34-81AB-432B-8DAE-1953F412C126}" type="datetimeFigureOut">
              <a:rPr lang="en-US" smtClean="0"/>
              <a:t>2/11/2020</a:t>
            </a:fld>
            <a:endParaRPr lang="en-US" dirty="0"/>
          </a:p>
        </p:txBody>
      </p:sp>
      <p:sp>
        <p:nvSpPr>
          <p:cNvPr id="5" name="Footer Placeholder 4"/>
          <p:cNvSpPr>
            <a:spLocks noGrp="1"/>
          </p:cNvSpPr>
          <p:nvPr>
            <p:ph type="ftr" sz="quarter" idx="11"/>
          </p:nvPr>
        </p:nvSpPr>
        <p:spPr>
          <a:xfrm>
            <a:off x="914400" y="4323846"/>
            <a:ext cx="4880610" cy="365125"/>
          </a:xfrm>
        </p:spPr>
        <p:txBody>
          <a:bodyPr/>
          <a:lstStyle/>
          <a:p>
            <a:endParaRPr lang="en-US" dirty="0"/>
          </a:p>
        </p:txBody>
      </p:sp>
      <p:sp>
        <p:nvSpPr>
          <p:cNvPr id="6" name="Slide Number Placeholder 5"/>
          <p:cNvSpPr>
            <a:spLocks noGrp="1"/>
          </p:cNvSpPr>
          <p:nvPr>
            <p:ph type="sldNum" sz="quarter" idx="12"/>
          </p:nvPr>
        </p:nvSpPr>
        <p:spPr>
          <a:xfrm>
            <a:off x="6057900" y="1430867"/>
            <a:ext cx="21717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0144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83255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48A87A34-81AB-432B-8DAE-1953F412C126}" type="datetimeFigureOut">
              <a:rPr lang="en-US" smtClean="0"/>
              <a:pPr/>
              <a:t>2/11/2020</a:t>
            </a:fld>
            <a:endParaRPr lang="en-US" dirty="0"/>
          </a:p>
        </p:txBody>
      </p:sp>
      <p:sp>
        <p:nvSpPr>
          <p:cNvPr id="6" name="Footer Placeholder 5"/>
          <p:cNvSpPr>
            <a:spLocks noGrp="1"/>
          </p:cNvSpPr>
          <p:nvPr>
            <p:ph type="ftr" sz="quarter" idx="11"/>
          </p:nvPr>
        </p:nvSpPr>
        <p:spPr>
          <a:xfrm>
            <a:off x="594360" y="381001"/>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9799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48A87A34-81AB-432B-8DAE-1953F412C126}" type="datetimeFigureOut">
              <a:rPr lang="en-US" smtClean="0"/>
              <a:pPr/>
              <a:t>2/11/2020</a:t>
            </a:fld>
            <a:endParaRPr lang="en-US" dirty="0"/>
          </a:p>
        </p:txBody>
      </p:sp>
      <p:sp>
        <p:nvSpPr>
          <p:cNvPr id="6" name="Footer Placeholder 5"/>
          <p:cNvSpPr>
            <a:spLocks noGrp="1"/>
          </p:cNvSpPr>
          <p:nvPr>
            <p:ph type="ftr" sz="quarter" idx="11"/>
          </p:nvPr>
        </p:nvSpPr>
        <p:spPr>
          <a:xfrm>
            <a:off x="594360" y="379438"/>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6D22F896-40B5-4ADD-8801-0D06FADFA095}" type="slidenum">
              <a:rPr lang="en-US" smtClean="0"/>
              <a:t>‹#›</a:t>
            </a:fld>
            <a:endParaRPr lang="en-US" dirty="0"/>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25947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48A87A34-81AB-432B-8DAE-1953F412C126}" type="datetimeFigureOut">
              <a:rPr lang="en-US" smtClean="0"/>
              <a:pPr/>
              <a:t>2/11/2020</a:t>
            </a:fld>
            <a:endParaRPr lang="en-US" dirty="0"/>
          </a:p>
        </p:txBody>
      </p:sp>
      <p:sp>
        <p:nvSpPr>
          <p:cNvPr id="6" name="Footer Placeholder 5"/>
          <p:cNvSpPr>
            <a:spLocks noGrp="1"/>
          </p:cNvSpPr>
          <p:nvPr>
            <p:ph type="ftr" sz="quarter" idx="11"/>
          </p:nvPr>
        </p:nvSpPr>
        <p:spPr>
          <a:xfrm>
            <a:off x="594360" y="378884"/>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18732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2/11/2020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9071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2/11/2020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39312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45650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48A87A34-81AB-432B-8DAE-1953F412C126}" type="datetimeFigureOut">
              <a:rPr lang="en-US" smtClean="0"/>
              <a:pPr/>
              <a:t>2/11/2020</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4"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8586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5241D3-F8F3-4E69-8A92-B1EE7F5D116E}" type="datetime1">
              <a:rPr kumimoji="0" lang="en-US" sz="1400" b="0" i="0" u="none" strike="noStrike" kern="1200" cap="none" spc="0" normalizeH="0" baseline="0" noProof="0" smtClean="0">
                <a:ln>
                  <a:noFill/>
                </a:ln>
                <a:solidFill>
                  <a:srgbClr val="696464"/>
                </a:solidFill>
                <a:effectLst/>
                <a:uLnTx/>
                <a:uFillTx/>
                <a:latin typeface="Perpet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2/11/2020</a:t>
            </a:fld>
            <a:endParaRPr kumimoji="0" lang="en-US" sz="1400" b="0" i="0" u="none" strike="noStrike" kern="1200" cap="none" spc="0" normalizeH="0" baseline="0" noProof="0">
              <a:ln>
                <a:noFill/>
              </a:ln>
              <a:solidFill>
                <a:srgbClr val="696464"/>
              </a:solidFill>
              <a:effectLst/>
              <a:uLnTx/>
              <a:uFillTx/>
              <a:latin typeface="Perpetua"/>
              <a:ea typeface="+mn-ea"/>
              <a:cs typeface="+mn-cs"/>
            </a:endParaRPr>
          </a:p>
        </p:txBody>
      </p:sp>
      <p:sp>
        <p:nvSpPr>
          <p:cNvPr id="17" name="Footer Placeholder 1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96464"/>
              </a:solidFill>
              <a:effectLst/>
              <a:uLnTx/>
              <a:uFillTx/>
              <a:latin typeface="Perpetua"/>
              <a:ea typeface="+mn-ea"/>
              <a:cs typeface="+mn-cs"/>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8508645-9E8A-4FFB-9A55-EB18E6FF9A17}"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2959519431"/>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49F323-4695-414E-A72D-6939893720BB}" type="datetime1">
              <a:rPr kumimoji="0" lang="en-US" sz="1400" b="0" i="0" u="none" strike="noStrike" kern="1200" cap="none" spc="0" normalizeH="0" baseline="0" noProof="0" smtClean="0">
                <a:ln>
                  <a:noFill/>
                </a:ln>
                <a:solidFill>
                  <a:srgbClr val="696464"/>
                </a:solidFill>
                <a:effectLst/>
                <a:uLnTx/>
                <a:uFillTx/>
                <a:latin typeface="Perpet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2/11/2020</a:t>
            </a:fld>
            <a:endParaRPr kumimoji="0" lang="en-US" sz="1400" b="0" i="0" u="none" strike="noStrike" kern="1200" cap="none" spc="0" normalizeH="0" baseline="0" noProof="0">
              <a:ln>
                <a:noFill/>
              </a:ln>
              <a:solidFill>
                <a:srgbClr val="696464"/>
              </a:solidFill>
              <a:effectLst/>
              <a:uLnTx/>
              <a:uFillTx/>
              <a:latin typeface="Perpetu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96464"/>
              </a:solidFill>
              <a:effectLst/>
              <a:uLnTx/>
              <a:uFillTx/>
              <a:latin typeface="Perpetua"/>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08645-9E8A-4FFB-9A55-EB18E6FF9A17}"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71570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77984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E0D93-2A99-418A-8F20-9322B714A493}" type="datetime1">
              <a:rPr kumimoji="0" lang="en-US" sz="1400" b="0" i="0" u="none" strike="noStrike" kern="1200" cap="none" spc="0" normalizeH="0" baseline="0" noProof="0" smtClean="0">
                <a:ln>
                  <a:noFill/>
                </a:ln>
                <a:solidFill>
                  <a:srgbClr val="696464"/>
                </a:solidFill>
                <a:effectLst/>
                <a:uLnTx/>
                <a:uFillTx/>
                <a:latin typeface="Perpet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2/11/2020</a:t>
            </a:fld>
            <a:endParaRPr kumimoji="0" lang="en-US" sz="1400" b="0" i="0" u="none" strike="noStrike" kern="1200" cap="none" spc="0" normalizeH="0" baseline="0" noProof="0">
              <a:ln>
                <a:noFill/>
              </a:ln>
              <a:solidFill>
                <a:srgbClr val="696464"/>
              </a:solidFill>
              <a:effectLst/>
              <a:uLnTx/>
              <a:uFillTx/>
              <a:latin typeface="Perpetua"/>
              <a:ea typeface="+mn-ea"/>
              <a:cs typeface="+mn-cs"/>
            </a:endParaRPr>
          </a:p>
        </p:txBody>
      </p:sp>
      <p:sp>
        <p:nvSpPr>
          <p:cNvPr id="5" name="Footer Placeholder 4"/>
          <p:cNvSpPr>
            <a:spLocks noGrp="1"/>
          </p:cNvSpPr>
          <p:nvPr>
            <p:ph type="ftr" sz="quarter" idx="11"/>
          </p:nvPr>
        </p:nvSpPr>
        <p:spPr>
          <a:xfrm>
            <a:off x="800100" y="6172200"/>
            <a:ext cx="40005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96464"/>
              </a:solidFill>
              <a:effectLst/>
              <a:uLnTx/>
              <a:uFillTx/>
              <a:latin typeface="Perpetua"/>
              <a:ea typeface="+mn-ea"/>
              <a:cs typeface="+mn-cs"/>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6" name="Slide Number Placeholder 5"/>
          <p:cNvSpPr>
            <a:spLocks noGrp="1"/>
          </p:cNvSpPr>
          <p:nvPr>
            <p:ph type="sldNum" sz="quarter" idx="12"/>
          </p:nvPr>
        </p:nvSpPr>
        <p:spPr>
          <a:xfrm>
            <a:off x="146304" y="6208776"/>
            <a:ext cx="457200" cy="4572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08645-9E8A-4FFB-9A55-EB18E6FF9A17}"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Tree>
    <p:extLst>
      <p:ext uri="{BB962C8B-B14F-4D97-AF65-F5344CB8AC3E}">
        <p14:creationId xmlns:p14="http://schemas.microsoft.com/office/powerpoint/2010/main" val="213424498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420E5B-8892-40BB-AB69-BF54D01667EF}" type="datetime1">
              <a:rPr kumimoji="0" lang="en-US" sz="1400" b="0" i="0" u="none" strike="noStrike" kern="1200" cap="none" spc="0" normalizeH="0" baseline="0" noProof="0" smtClean="0">
                <a:ln>
                  <a:noFill/>
                </a:ln>
                <a:solidFill>
                  <a:srgbClr val="696464"/>
                </a:solidFill>
                <a:effectLst/>
                <a:uLnTx/>
                <a:uFillTx/>
                <a:latin typeface="Perpet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2/11/2020</a:t>
            </a:fld>
            <a:endParaRPr kumimoji="0" lang="en-US" sz="1400" b="0" i="0" u="none" strike="noStrike" kern="1200" cap="none" spc="0" normalizeH="0" baseline="0" noProof="0">
              <a:ln>
                <a:noFill/>
              </a:ln>
              <a:solidFill>
                <a:srgbClr val="696464"/>
              </a:solidFill>
              <a:effectLst/>
              <a:uLnTx/>
              <a:uFillTx/>
              <a:latin typeface="Perpetua"/>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96464"/>
              </a:solidFill>
              <a:effectLst/>
              <a:uLnTx/>
              <a:uFillTx/>
              <a:latin typeface="Perpetua"/>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08645-9E8A-4FFB-9A55-EB18E6FF9A17}"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99077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20F90E-8AE2-4E58-A965-67B03D58C492}" type="datetime1">
              <a:rPr kumimoji="0" lang="en-US" sz="1400" b="0" i="0" u="none" strike="noStrike" kern="1200" cap="none" spc="0" normalizeH="0" baseline="0" noProof="0" smtClean="0">
                <a:ln>
                  <a:noFill/>
                </a:ln>
                <a:solidFill>
                  <a:srgbClr val="696464"/>
                </a:solidFill>
                <a:effectLst/>
                <a:uLnTx/>
                <a:uFillTx/>
                <a:latin typeface="Perpet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2/11/2020</a:t>
            </a:fld>
            <a:endParaRPr kumimoji="0" lang="en-US" sz="1400" b="0" i="0" u="none" strike="noStrike" kern="1200" cap="none" spc="0" normalizeH="0" baseline="0" noProof="0">
              <a:ln>
                <a:noFill/>
              </a:ln>
              <a:solidFill>
                <a:srgbClr val="696464"/>
              </a:solidFill>
              <a:effectLst/>
              <a:uLnTx/>
              <a:uFillTx/>
              <a:latin typeface="Perpetua"/>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96464"/>
              </a:solidFill>
              <a:effectLst/>
              <a:uLnTx/>
              <a:uFillTx/>
              <a:latin typeface="Perpetua"/>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08645-9E8A-4FFB-9A55-EB18E6FF9A17}"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9791290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3AD237-989C-4DB9-93D0-5CA65BB65348}" type="datetime1">
              <a:rPr kumimoji="0" lang="en-US" sz="1400" b="0" i="0" u="none" strike="noStrike" kern="1200" cap="none" spc="0" normalizeH="0" baseline="0" noProof="0" smtClean="0">
                <a:ln>
                  <a:noFill/>
                </a:ln>
                <a:solidFill>
                  <a:srgbClr val="696464"/>
                </a:solidFill>
                <a:effectLst/>
                <a:uLnTx/>
                <a:uFillTx/>
                <a:latin typeface="Perpet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2/11/2020</a:t>
            </a:fld>
            <a:endParaRPr kumimoji="0" lang="en-US" sz="1400" b="0" i="0" u="none" strike="noStrike" kern="1200" cap="none" spc="0" normalizeH="0" baseline="0" noProof="0">
              <a:ln>
                <a:noFill/>
              </a:ln>
              <a:solidFill>
                <a:srgbClr val="696464"/>
              </a:solidFill>
              <a:effectLst/>
              <a:uLnTx/>
              <a:uFillTx/>
              <a:latin typeface="Perpetua"/>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96464"/>
              </a:solidFill>
              <a:effectLst/>
              <a:uLnTx/>
              <a:uFillTx/>
              <a:latin typeface="Perpetua"/>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08645-9E8A-4FFB-9A55-EB18E6FF9A17}"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Tree>
    <p:extLst>
      <p:ext uri="{BB962C8B-B14F-4D97-AF65-F5344CB8AC3E}">
        <p14:creationId xmlns:p14="http://schemas.microsoft.com/office/powerpoint/2010/main" val="1461643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E5975-7B9B-4E36-A35D-90497F3A8531}" type="datetime1">
              <a:rPr kumimoji="0" lang="en-US" sz="1400" b="0" i="0" u="none" strike="noStrike" kern="1200" cap="none" spc="0" normalizeH="0" baseline="0" noProof="0" smtClean="0">
                <a:ln>
                  <a:noFill/>
                </a:ln>
                <a:solidFill>
                  <a:srgbClr val="696464"/>
                </a:solidFill>
                <a:effectLst/>
                <a:uLnTx/>
                <a:uFillTx/>
                <a:latin typeface="Perpet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2/11/2020</a:t>
            </a:fld>
            <a:endParaRPr kumimoji="0" lang="en-US" sz="1400" b="0" i="0" u="none" strike="noStrike" kern="1200" cap="none" spc="0" normalizeH="0" baseline="0" noProof="0">
              <a:ln>
                <a:noFill/>
              </a:ln>
              <a:solidFill>
                <a:srgbClr val="696464"/>
              </a:solidFill>
              <a:effectLst/>
              <a:uLnTx/>
              <a:uFillTx/>
              <a:latin typeface="Perpetua"/>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96464"/>
              </a:solidFill>
              <a:effectLst/>
              <a:uLnTx/>
              <a:uFillTx/>
              <a:latin typeface="Perpetua"/>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08645-9E8A-4FFB-9A55-EB18E6FF9A17}"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Tree>
    <p:extLst>
      <p:ext uri="{BB962C8B-B14F-4D97-AF65-F5344CB8AC3E}">
        <p14:creationId xmlns:p14="http://schemas.microsoft.com/office/powerpoint/2010/main" val="16902018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A06CC0-2EFF-41D3-800B-7F6590792EB6}" type="datetime1">
              <a:rPr kumimoji="0" lang="en-US" sz="1400" b="0" i="0" u="none" strike="noStrike" kern="1200" cap="none" spc="0" normalizeH="0" baseline="0" noProof="0" smtClean="0">
                <a:ln>
                  <a:noFill/>
                </a:ln>
                <a:solidFill>
                  <a:srgbClr val="696464"/>
                </a:solidFill>
                <a:effectLst/>
                <a:uLnTx/>
                <a:uFillTx/>
                <a:latin typeface="Perpet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2/11/2020</a:t>
            </a:fld>
            <a:endParaRPr kumimoji="0" lang="en-US" sz="1400" b="0" i="0" u="none" strike="noStrike" kern="1200" cap="none" spc="0" normalizeH="0" baseline="0" noProof="0">
              <a:ln>
                <a:noFill/>
              </a:ln>
              <a:solidFill>
                <a:srgbClr val="696464"/>
              </a:solidFill>
              <a:effectLst/>
              <a:uLnTx/>
              <a:uFillTx/>
              <a:latin typeface="Perpetua"/>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96464"/>
              </a:solidFill>
              <a:effectLst/>
              <a:uLnTx/>
              <a:uFillTx/>
              <a:latin typeface="Perpetua"/>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08645-9E8A-4FFB-9A55-EB18E6FF9A17}"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941107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C18458-A315-4EC1-85EB-629FCEC9CB36}" type="datetime1">
              <a:rPr kumimoji="0" lang="en-US" sz="1400" b="0" i="0" u="none" strike="noStrike" kern="1200" cap="none" spc="0" normalizeH="0" baseline="0" noProof="0" smtClean="0">
                <a:ln>
                  <a:noFill/>
                </a:ln>
                <a:solidFill>
                  <a:srgbClr val="696464"/>
                </a:solidFill>
                <a:effectLst/>
                <a:uLnTx/>
                <a:uFillTx/>
                <a:latin typeface="Perpet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2/11/2020</a:t>
            </a:fld>
            <a:endParaRPr kumimoji="0" lang="en-US" sz="1400" b="0" i="0" u="none" strike="noStrike" kern="1200" cap="none" spc="0" normalizeH="0" baseline="0" noProof="0">
              <a:ln>
                <a:noFill/>
              </a:ln>
              <a:solidFill>
                <a:srgbClr val="696464"/>
              </a:solidFill>
              <a:effectLst/>
              <a:uLnTx/>
              <a:uFillTx/>
              <a:latin typeface="Perpetua"/>
              <a:ea typeface="+mn-ea"/>
              <a:cs typeface="+mn-cs"/>
            </a:endParaRPr>
          </a:p>
        </p:txBody>
      </p:sp>
      <p:sp>
        <p:nvSpPr>
          <p:cNvPr id="6" name="Footer Placeholder 5"/>
          <p:cNvSpPr>
            <a:spLocks noGrp="1"/>
          </p:cNvSpPr>
          <p:nvPr>
            <p:ph type="ftr" sz="quarter" idx="11"/>
          </p:nvPr>
        </p:nvSpPr>
        <p:spPr>
          <a:xfrm>
            <a:off x="914400" y="6172200"/>
            <a:ext cx="3886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96464"/>
              </a:solidFill>
              <a:effectLst/>
              <a:uLnTx/>
              <a:uFillTx/>
              <a:latin typeface="Perpetua"/>
              <a:ea typeface="+mn-ea"/>
              <a:cs typeface="+mn-cs"/>
            </a:endParaRPr>
          </a:p>
        </p:txBody>
      </p:sp>
      <p:sp>
        <p:nvSpPr>
          <p:cNvPr id="7" name="Slide Number Placeholder 6"/>
          <p:cNvSpPr>
            <a:spLocks noGrp="1"/>
          </p:cNvSpPr>
          <p:nvPr>
            <p:ph type="sldNum" sz="quarter" idx="12"/>
          </p:nvPr>
        </p:nvSpPr>
        <p:spPr>
          <a:xfrm>
            <a:off x="146304" y="6208776"/>
            <a:ext cx="457200" cy="4572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08645-9E8A-4FFB-9A55-EB18E6FF9A17}"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199479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AD862F-338E-46B3-8EF6-C859CBD14A8F}" type="datetime1">
              <a:rPr kumimoji="0" lang="en-US" sz="1400" b="0" i="0" u="none" strike="noStrike" kern="1200" cap="none" spc="0" normalizeH="0" baseline="0" noProof="0" smtClean="0">
                <a:ln>
                  <a:noFill/>
                </a:ln>
                <a:solidFill>
                  <a:srgbClr val="696464"/>
                </a:solidFill>
                <a:effectLst/>
                <a:uLnTx/>
                <a:uFillTx/>
                <a:latin typeface="Perpet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2/11/2020</a:t>
            </a:fld>
            <a:endParaRPr kumimoji="0" lang="en-US" sz="1400" b="0" i="0" u="none" strike="noStrike" kern="1200" cap="none" spc="0" normalizeH="0" baseline="0" noProof="0">
              <a:ln>
                <a:noFill/>
              </a:ln>
              <a:solidFill>
                <a:srgbClr val="696464"/>
              </a:solidFill>
              <a:effectLst/>
              <a:uLnTx/>
              <a:uFillTx/>
              <a:latin typeface="Perpetu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96464"/>
              </a:solidFill>
              <a:effectLst/>
              <a:uLnTx/>
              <a:uFillTx/>
              <a:latin typeface="Perpetua"/>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08645-9E8A-4FFB-9A55-EB18E6FF9A17}"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Tree>
    <p:extLst>
      <p:ext uri="{BB962C8B-B14F-4D97-AF65-F5344CB8AC3E}">
        <p14:creationId xmlns:p14="http://schemas.microsoft.com/office/powerpoint/2010/main" val="41975567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5CF24F-70D1-4361-A153-A4FE9148C6C5}" type="datetime1">
              <a:rPr kumimoji="0" lang="en-US" sz="1400" b="0" i="0" u="none" strike="noStrike" kern="1200" cap="none" spc="0" normalizeH="0" baseline="0" noProof="0" smtClean="0">
                <a:ln>
                  <a:noFill/>
                </a:ln>
                <a:solidFill>
                  <a:srgbClr val="696464"/>
                </a:solidFill>
                <a:effectLst/>
                <a:uLnTx/>
                <a:uFillTx/>
                <a:latin typeface="Perpet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2/11/2020</a:t>
            </a:fld>
            <a:endParaRPr kumimoji="0" lang="en-US" sz="1400" b="0" i="0" u="none" strike="noStrike" kern="1200" cap="none" spc="0" normalizeH="0" baseline="0" noProof="0">
              <a:ln>
                <a:noFill/>
              </a:ln>
              <a:solidFill>
                <a:srgbClr val="696464"/>
              </a:solidFill>
              <a:effectLst/>
              <a:uLnTx/>
              <a:uFillTx/>
              <a:latin typeface="Perpetu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96464"/>
              </a:solidFill>
              <a:effectLst/>
              <a:uLnTx/>
              <a:uFillTx/>
              <a:latin typeface="Perpetua"/>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08645-9E8A-4FFB-9A55-EB18E6FF9A17}"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Tree>
    <p:extLst>
      <p:ext uri="{BB962C8B-B14F-4D97-AF65-F5344CB8AC3E}">
        <p14:creationId xmlns:p14="http://schemas.microsoft.com/office/powerpoint/2010/main" val="18675389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D336B9EB-BDC0-4C64-8BB2-5B1D4D3B57D8}" type="datetime1">
              <a:rPr lang="en-US" smtClean="0"/>
              <a:t>2/11/2020</a:t>
            </a:fld>
            <a:endParaRPr lang="en-US"/>
          </a:p>
        </p:txBody>
      </p:sp>
      <p:sp>
        <p:nvSpPr>
          <p:cNvPr id="17" name="Footer Placeholder 16"/>
          <p:cNvSpPr>
            <a:spLocks noGrp="1"/>
          </p:cNvSpPr>
          <p:nvPr>
            <p:ph type="ftr" sz="quarter" idx="11"/>
          </p:nvPr>
        </p:nvSpPr>
        <p:spPr/>
        <p:txBody>
          <a:bodyPr/>
          <a:lstStyle/>
          <a:p>
            <a:r>
              <a:rPr lang="en-US"/>
              <a:t>Prof. Shobhakar Dhakal (Nov 2019)</a:t>
            </a: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8508645-9E8A-4FFB-9A55-EB18E6FF9A17}"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93453363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48A87A34-81AB-432B-8DAE-1953F412C126}" type="datetimeFigureOut">
              <a:rPr lang="en-US" smtClean="0"/>
              <a:pPr/>
              <a:t>2/11/2020</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3"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36483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97E9DFA6-8CEC-4A61-8270-0433E44E792D}" type="datetime1">
              <a:rPr lang="en-US" smtClean="0"/>
              <a:t>2/11/2020</a:t>
            </a:fld>
            <a:endParaRPr lang="en-US"/>
          </a:p>
        </p:txBody>
      </p:sp>
      <p:sp>
        <p:nvSpPr>
          <p:cNvPr id="5" name="Footer Placeholder 4"/>
          <p:cNvSpPr>
            <a:spLocks noGrp="1"/>
          </p:cNvSpPr>
          <p:nvPr>
            <p:ph type="ftr" sz="quarter" idx="11"/>
          </p:nvPr>
        </p:nvSpPr>
        <p:spPr/>
        <p:txBody>
          <a:bodyPr/>
          <a:lstStyle/>
          <a:p>
            <a:r>
              <a:rPr lang="en-US"/>
              <a:t>Prof. Shobhakar Dhakal (Nov 2019)</a:t>
            </a:r>
          </a:p>
        </p:txBody>
      </p:sp>
      <p:sp>
        <p:nvSpPr>
          <p:cNvPr id="6" name="Slide Number Placeholder 5"/>
          <p:cNvSpPr>
            <a:spLocks noGrp="1"/>
          </p:cNvSpPr>
          <p:nvPr>
            <p:ph type="sldNum" sz="quarter" idx="12"/>
          </p:nvPr>
        </p:nvSpPr>
        <p:spPr/>
        <p:txBody>
          <a:bodyPr/>
          <a:lstStyle/>
          <a:p>
            <a:fld id="{B8508645-9E8A-4FFB-9A55-EB18E6FF9A17}"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0443698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8530294-B17C-41EC-B8B1-202FCEFF0215}" type="datetime1">
              <a:rPr lang="en-US" smtClean="0"/>
              <a:t>2/11/2020</a:t>
            </a:fld>
            <a:endParaRPr lang="en-US"/>
          </a:p>
        </p:txBody>
      </p:sp>
      <p:sp>
        <p:nvSpPr>
          <p:cNvPr id="5" name="Footer Placeholder 4"/>
          <p:cNvSpPr>
            <a:spLocks noGrp="1"/>
          </p:cNvSpPr>
          <p:nvPr>
            <p:ph type="ftr" sz="quarter" idx="11"/>
          </p:nvPr>
        </p:nvSpPr>
        <p:spPr>
          <a:xfrm>
            <a:off x="800100" y="6172200"/>
            <a:ext cx="4000500" cy="457200"/>
          </a:xfrm>
        </p:spPr>
        <p:txBody>
          <a:bodyPr/>
          <a:lstStyle/>
          <a:p>
            <a:r>
              <a:rPr lang="en-US"/>
              <a:t>Prof. Shobhakar Dhakal (Nov 2019)</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8508645-9E8A-4FFB-9A55-EB18E6FF9A17}" type="slidenum">
              <a:rPr lang="en-US" smtClean="0"/>
              <a:t>‹#›</a:t>
            </a:fld>
            <a:endParaRPr lang="en-US"/>
          </a:p>
        </p:txBody>
      </p:sp>
    </p:spTree>
    <p:extLst>
      <p:ext uri="{BB962C8B-B14F-4D97-AF65-F5344CB8AC3E}">
        <p14:creationId xmlns:p14="http://schemas.microsoft.com/office/powerpoint/2010/main" val="1225484906"/>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C3DE446A-B580-4B6A-8DB4-489D1B86569A}" type="datetime1">
              <a:rPr lang="en-US" smtClean="0"/>
              <a:t>2/11/2020</a:t>
            </a:fld>
            <a:endParaRPr lang="en-US"/>
          </a:p>
        </p:txBody>
      </p:sp>
      <p:sp>
        <p:nvSpPr>
          <p:cNvPr id="6" name="Footer Placeholder 5"/>
          <p:cNvSpPr>
            <a:spLocks noGrp="1"/>
          </p:cNvSpPr>
          <p:nvPr>
            <p:ph type="ftr" sz="quarter" idx="11"/>
          </p:nvPr>
        </p:nvSpPr>
        <p:spPr/>
        <p:txBody>
          <a:bodyPr/>
          <a:lstStyle/>
          <a:p>
            <a:r>
              <a:rPr lang="en-US"/>
              <a:t>Prof. Shobhakar Dhakal (Nov 2019)</a:t>
            </a:r>
          </a:p>
        </p:txBody>
      </p:sp>
      <p:sp>
        <p:nvSpPr>
          <p:cNvPr id="7" name="Slide Number Placeholder 6"/>
          <p:cNvSpPr>
            <a:spLocks noGrp="1"/>
          </p:cNvSpPr>
          <p:nvPr>
            <p:ph type="sldNum" sz="quarter" idx="12"/>
          </p:nvPr>
        </p:nvSpPr>
        <p:spPr/>
        <p:txBody>
          <a:bodyPr/>
          <a:lstStyle/>
          <a:p>
            <a:fld id="{B8508645-9E8A-4FFB-9A55-EB18E6FF9A17}"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1120632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85EE07CD-7216-4381-8398-216FFC3EDB0D}" type="datetime1">
              <a:rPr lang="en-US" smtClean="0"/>
              <a:t>2/11/2020</a:t>
            </a:fld>
            <a:endParaRPr lang="en-US"/>
          </a:p>
        </p:txBody>
      </p:sp>
      <p:sp>
        <p:nvSpPr>
          <p:cNvPr id="8" name="Footer Placeholder 7"/>
          <p:cNvSpPr>
            <a:spLocks noGrp="1"/>
          </p:cNvSpPr>
          <p:nvPr>
            <p:ph type="ftr" sz="quarter" idx="11"/>
          </p:nvPr>
        </p:nvSpPr>
        <p:spPr/>
        <p:txBody>
          <a:bodyPr/>
          <a:lstStyle/>
          <a:p>
            <a:r>
              <a:rPr lang="en-US"/>
              <a:t>Prof. Shobhakar Dhakal (Nov 2019)</a:t>
            </a:r>
          </a:p>
        </p:txBody>
      </p:sp>
      <p:sp>
        <p:nvSpPr>
          <p:cNvPr id="9" name="Slide Number Placeholder 8"/>
          <p:cNvSpPr>
            <a:spLocks noGrp="1"/>
          </p:cNvSpPr>
          <p:nvPr>
            <p:ph type="sldNum" sz="quarter" idx="12"/>
          </p:nvPr>
        </p:nvSpPr>
        <p:spPr/>
        <p:txBody>
          <a:bodyPr/>
          <a:lstStyle/>
          <a:p>
            <a:fld id="{B8508645-9E8A-4FFB-9A55-EB18E6FF9A17}"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7340455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F3CAE0A-82EE-41F3-9AF1-C3F184360423}" type="datetime1">
              <a:rPr lang="en-US" smtClean="0"/>
              <a:t>2/11/2020</a:t>
            </a:fld>
            <a:endParaRPr lang="en-US"/>
          </a:p>
        </p:txBody>
      </p:sp>
      <p:sp>
        <p:nvSpPr>
          <p:cNvPr id="4" name="Footer Placeholder 3"/>
          <p:cNvSpPr>
            <a:spLocks noGrp="1"/>
          </p:cNvSpPr>
          <p:nvPr>
            <p:ph type="ftr" sz="quarter" idx="11"/>
          </p:nvPr>
        </p:nvSpPr>
        <p:spPr/>
        <p:txBody>
          <a:bodyPr/>
          <a:lstStyle/>
          <a:p>
            <a:r>
              <a:rPr lang="en-US"/>
              <a:t>Prof. Shobhakar Dhakal (Nov 2019)</a:t>
            </a:r>
          </a:p>
        </p:txBody>
      </p:sp>
      <p:sp>
        <p:nvSpPr>
          <p:cNvPr id="5" name="Slide Number Placeholder 4"/>
          <p:cNvSpPr>
            <a:spLocks noGrp="1"/>
          </p:cNvSpPr>
          <p:nvPr>
            <p:ph type="sldNum" sz="quarter" idx="12"/>
          </p:nvPr>
        </p:nvSpPr>
        <p:spPr/>
        <p:txBody>
          <a:bodyPr/>
          <a:lstStyle/>
          <a:p>
            <a:fld id="{B8508645-9E8A-4FFB-9A55-EB18E6FF9A17}" type="slidenum">
              <a:rPr lang="en-US" smtClean="0"/>
              <a:t>‹#›</a:t>
            </a:fld>
            <a:endParaRPr lang="en-US"/>
          </a:p>
        </p:txBody>
      </p:sp>
    </p:spTree>
    <p:extLst>
      <p:ext uri="{BB962C8B-B14F-4D97-AF65-F5344CB8AC3E}">
        <p14:creationId xmlns:p14="http://schemas.microsoft.com/office/powerpoint/2010/main" val="2136306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564A35-81A0-4E8C-8F67-06E9B916324D}" type="datetime1">
              <a:rPr lang="en-US" smtClean="0"/>
              <a:t>2/11/2020</a:t>
            </a:fld>
            <a:endParaRPr lang="en-US"/>
          </a:p>
        </p:txBody>
      </p:sp>
      <p:sp>
        <p:nvSpPr>
          <p:cNvPr id="3" name="Footer Placeholder 2"/>
          <p:cNvSpPr>
            <a:spLocks noGrp="1"/>
          </p:cNvSpPr>
          <p:nvPr>
            <p:ph type="ftr" sz="quarter" idx="11"/>
          </p:nvPr>
        </p:nvSpPr>
        <p:spPr/>
        <p:txBody>
          <a:bodyPr/>
          <a:lstStyle/>
          <a:p>
            <a:r>
              <a:rPr lang="en-US"/>
              <a:t>Prof. Shobhakar Dhakal (Nov 2019)</a:t>
            </a:r>
          </a:p>
        </p:txBody>
      </p:sp>
      <p:sp>
        <p:nvSpPr>
          <p:cNvPr id="4" name="Slide Number Placeholder 3"/>
          <p:cNvSpPr>
            <a:spLocks noGrp="1"/>
          </p:cNvSpPr>
          <p:nvPr>
            <p:ph type="sldNum" sz="quarter" idx="12"/>
          </p:nvPr>
        </p:nvSpPr>
        <p:spPr/>
        <p:txBody>
          <a:bodyPr/>
          <a:lstStyle/>
          <a:p>
            <a:fld id="{B8508645-9E8A-4FFB-9A55-EB18E6FF9A17}" type="slidenum">
              <a:rPr lang="en-US" smtClean="0"/>
              <a:t>‹#›</a:t>
            </a:fld>
            <a:endParaRPr lang="en-US"/>
          </a:p>
        </p:txBody>
      </p:sp>
    </p:spTree>
    <p:extLst>
      <p:ext uri="{BB962C8B-B14F-4D97-AF65-F5344CB8AC3E}">
        <p14:creationId xmlns:p14="http://schemas.microsoft.com/office/powerpoint/2010/main" val="3299223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FFA8875-8557-475D-B99F-8BD078A9D605}" type="datetime1">
              <a:rPr lang="en-US" smtClean="0"/>
              <a:t>2/11/2020</a:t>
            </a:fld>
            <a:endParaRPr lang="en-US"/>
          </a:p>
        </p:txBody>
      </p:sp>
      <p:sp>
        <p:nvSpPr>
          <p:cNvPr id="6" name="Footer Placeholder 5"/>
          <p:cNvSpPr>
            <a:spLocks noGrp="1"/>
          </p:cNvSpPr>
          <p:nvPr>
            <p:ph type="ftr" sz="quarter" idx="11"/>
          </p:nvPr>
        </p:nvSpPr>
        <p:spPr/>
        <p:txBody>
          <a:bodyPr/>
          <a:lstStyle/>
          <a:p>
            <a:r>
              <a:rPr lang="en-US"/>
              <a:t>Prof. Shobhakar Dhakal (Nov 2019)</a:t>
            </a:r>
          </a:p>
        </p:txBody>
      </p:sp>
      <p:sp>
        <p:nvSpPr>
          <p:cNvPr id="7" name="Slide Number Placeholder 6"/>
          <p:cNvSpPr>
            <a:spLocks noGrp="1"/>
          </p:cNvSpPr>
          <p:nvPr>
            <p:ph type="sldNum" sz="quarter" idx="12"/>
          </p:nvPr>
        </p:nvSpPr>
        <p:spPr/>
        <p:txBody>
          <a:bodyPr/>
          <a:lstStyle/>
          <a:p>
            <a:fld id="{B8508645-9E8A-4FFB-9A55-EB18E6FF9A17}"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6471425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BD5BFDA-2AF3-4543-AF76-2DA0E7573830}" type="datetime1">
              <a:rPr lang="en-US" smtClean="0"/>
              <a:t>2/11/2020</a:t>
            </a:fld>
            <a:endParaRPr lang="en-US"/>
          </a:p>
        </p:txBody>
      </p:sp>
      <p:sp>
        <p:nvSpPr>
          <p:cNvPr id="6" name="Footer Placeholder 5"/>
          <p:cNvSpPr>
            <a:spLocks noGrp="1"/>
          </p:cNvSpPr>
          <p:nvPr>
            <p:ph type="ftr" sz="quarter" idx="11"/>
          </p:nvPr>
        </p:nvSpPr>
        <p:spPr>
          <a:xfrm>
            <a:off x="914400" y="6172200"/>
            <a:ext cx="3886200" cy="457200"/>
          </a:xfrm>
        </p:spPr>
        <p:txBody>
          <a:bodyPr/>
          <a:lstStyle/>
          <a:p>
            <a:r>
              <a:rPr lang="en-US"/>
              <a:t>Prof. Shobhakar Dhakal (Nov 2019)</a:t>
            </a:r>
          </a:p>
        </p:txBody>
      </p:sp>
      <p:sp>
        <p:nvSpPr>
          <p:cNvPr id="7" name="Slide Number Placeholder 6"/>
          <p:cNvSpPr>
            <a:spLocks noGrp="1"/>
          </p:cNvSpPr>
          <p:nvPr>
            <p:ph type="sldNum" sz="quarter" idx="12"/>
          </p:nvPr>
        </p:nvSpPr>
        <p:spPr>
          <a:xfrm>
            <a:off x="146304" y="6208776"/>
            <a:ext cx="457200" cy="457200"/>
          </a:xfrm>
        </p:spPr>
        <p:txBody>
          <a:bodyPr/>
          <a:lstStyle/>
          <a:p>
            <a:fld id="{B8508645-9E8A-4FFB-9A55-EB18E6FF9A17}"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41414041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306A270-58CD-4CF3-83C5-6B19B142F8DD}" type="datetime1">
              <a:rPr lang="en-US" smtClean="0"/>
              <a:t>2/11/2020</a:t>
            </a:fld>
            <a:endParaRPr lang="en-US"/>
          </a:p>
        </p:txBody>
      </p:sp>
      <p:sp>
        <p:nvSpPr>
          <p:cNvPr id="5" name="Footer Placeholder 4"/>
          <p:cNvSpPr>
            <a:spLocks noGrp="1"/>
          </p:cNvSpPr>
          <p:nvPr>
            <p:ph type="ftr" sz="quarter" idx="11"/>
          </p:nvPr>
        </p:nvSpPr>
        <p:spPr/>
        <p:txBody>
          <a:bodyPr/>
          <a:lstStyle/>
          <a:p>
            <a:r>
              <a:rPr lang="en-US"/>
              <a:t>Prof. Shobhakar Dhakal (Nov 2019)</a:t>
            </a:r>
          </a:p>
        </p:txBody>
      </p:sp>
      <p:sp>
        <p:nvSpPr>
          <p:cNvPr id="6" name="Slide Number Placeholder 5"/>
          <p:cNvSpPr>
            <a:spLocks noGrp="1"/>
          </p:cNvSpPr>
          <p:nvPr>
            <p:ph type="sldNum" sz="quarter" idx="12"/>
          </p:nvPr>
        </p:nvSpPr>
        <p:spPr/>
        <p:txBody>
          <a:bodyPr/>
          <a:lstStyle/>
          <a:p>
            <a:fld id="{B8508645-9E8A-4FFB-9A55-EB18E6FF9A17}" type="slidenum">
              <a:rPr lang="en-US" smtClean="0"/>
              <a:t>‹#›</a:t>
            </a:fld>
            <a:endParaRPr lang="en-US"/>
          </a:p>
        </p:txBody>
      </p:sp>
    </p:spTree>
    <p:extLst>
      <p:ext uri="{BB962C8B-B14F-4D97-AF65-F5344CB8AC3E}">
        <p14:creationId xmlns:p14="http://schemas.microsoft.com/office/powerpoint/2010/main" val="40534006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B98EC5-A69B-448F-AA6A-65236E2CFC2E}" type="datetime1">
              <a:rPr lang="en-US" smtClean="0"/>
              <a:t>2/11/2020</a:t>
            </a:fld>
            <a:endParaRPr lang="en-US"/>
          </a:p>
        </p:txBody>
      </p:sp>
      <p:sp>
        <p:nvSpPr>
          <p:cNvPr id="5" name="Footer Placeholder 4"/>
          <p:cNvSpPr>
            <a:spLocks noGrp="1"/>
          </p:cNvSpPr>
          <p:nvPr>
            <p:ph type="ftr" sz="quarter" idx="11"/>
          </p:nvPr>
        </p:nvSpPr>
        <p:spPr/>
        <p:txBody>
          <a:bodyPr/>
          <a:lstStyle/>
          <a:p>
            <a:r>
              <a:rPr lang="en-US"/>
              <a:t>Prof. Shobhakar Dhakal (Nov 2019)</a:t>
            </a:r>
          </a:p>
        </p:txBody>
      </p:sp>
      <p:sp>
        <p:nvSpPr>
          <p:cNvPr id="6" name="Slide Number Placeholder 5"/>
          <p:cNvSpPr>
            <a:spLocks noGrp="1"/>
          </p:cNvSpPr>
          <p:nvPr>
            <p:ph type="sldNum" sz="quarter" idx="12"/>
          </p:nvPr>
        </p:nvSpPr>
        <p:spPr/>
        <p:txBody>
          <a:bodyPr/>
          <a:lstStyle/>
          <a:p>
            <a:fld id="{B8508645-9E8A-4FFB-9A55-EB18E6FF9A17}" type="slidenum">
              <a:rPr lang="en-US" smtClean="0"/>
              <a:t>‹#›</a:t>
            </a:fld>
            <a:endParaRPr lang="en-US"/>
          </a:p>
        </p:txBody>
      </p:sp>
    </p:spTree>
    <p:extLst>
      <p:ext uri="{BB962C8B-B14F-4D97-AF65-F5344CB8AC3E}">
        <p14:creationId xmlns:p14="http://schemas.microsoft.com/office/powerpoint/2010/main" val="334938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498552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6F7D4-1BC2-4CFD-988E-812FECD824A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494ABFE-F81A-4A56-8837-16501CF2EF4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3C2DE65-AF9E-4670-8EF6-6F483B9CB5FA}"/>
              </a:ext>
            </a:extLst>
          </p:cNvPr>
          <p:cNvSpPr>
            <a:spLocks noGrp="1"/>
          </p:cNvSpPr>
          <p:nvPr>
            <p:ph type="dt" sz="half" idx="10"/>
          </p:nvPr>
        </p:nvSpPr>
        <p:spPr/>
        <p:txBody>
          <a:bodyPr/>
          <a:lstStyle/>
          <a:p>
            <a:fld id="{56F1C74C-1430-4F90-84DC-77A31A00B1A5}" type="datetimeFigureOut">
              <a:rPr lang="en-US" smtClean="0"/>
              <a:t>2/11/2020</a:t>
            </a:fld>
            <a:endParaRPr lang="en-US"/>
          </a:p>
        </p:txBody>
      </p:sp>
      <p:sp>
        <p:nvSpPr>
          <p:cNvPr id="5" name="Footer Placeholder 4">
            <a:extLst>
              <a:ext uri="{FF2B5EF4-FFF2-40B4-BE49-F238E27FC236}">
                <a16:creationId xmlns:a16="http://schemas.microsoft.com/office/drawing/2014/main" id="{1C7CAA8B-49BF-4CC4-8BB7-41E538161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55CCFA-E2F3-4D4A-AC3D-685D6C649B3E}"/>
              </a:ext>
            </a:extLst>
          </p:cNvPr>
          <p:cNvSpPr>
            <a:spLocks noGrp="1"/>
          </p:cNvSpPr>
          <p:nvPr>
            <p:ph type="sldNum" sz="quarter" idx="12"/>
          </p:nvPr>
        </p:nvSpPr>
        <p:spPr/>
        <p:txBody>
          <a:bodyPr/>
          <a:lstStyle/>
          <a:p>
            <a:fld id="{2309E064-1F42-434D-8BBA-3A8F4892FC11}" type="slidenum">
              <a:rPr lang="en-US" smtClean="0"/>
              <a:t>‹#›</a:t>
            </a:fld>
            <a:endParaRPr lang="en-US"/>
          </a:p>
        </p:txBody>
      </p:sp>
    </p:spTree>
    <p:extLst>
      <p:ext uri="{BB962C8B-B14F-4D97-AF65-F5344CB8AC3E}">
        <p14:creationId xmlns:p14="http://schemas.microsoft.com/office/powerpoint/2010/main" val="31298347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565A7-5590-4F19-8164-82975F5B73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A1FE2C-AE7F-40B5-A9CF-7ED63E515A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2068E3-E574-4332-A68D-A02B8010B2FC}"/>
              </a:ext>
            </a:extLst>
          </p:cNvPr>
          <p:cNvSpPr>
            <a:spLocks noGrp="1"/>
          </p:cNvSpPr>
          <p:nvPr>
            <p:ph type="dt" sz="half" idx="10"/>
          </p:nvPr>
        </p:nvSpPr>
        <p:spPr/>
        <p:txBody>
          <a:bodyPr/>
          <a:lstStyle/>
          <a:p>
            <a:fld id="{56F1C74C-1430-4F90-84DC-77A31A00B1A5}" type="datetimeFigureOut">
              <a:rPr lang="en-US" smtClean="0"/>
              <a:t>2/11/2020</a:t>
            </a:fld>
            <a:endParaRPr lang="en-US"/>
          </a:p>
        </p:txBody>
      </p:sp>
      <p:sp>
        <p:nvSpPr>
          <p:cNvPr id="5" name="Footer Placeholder 4">
            <a:extLst>
              <a:ext uri="{FF2B5EF4-FFF2-40B4-BE49-F238E27FC236}">
                <a16:creationId xmlns:a16="http://schemas.microsoft.com/office/drawing/2014/main" id="{37D8AC0D-EE2D-4518-B6AE-2DC20C68E4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1FAA6-FABA-46F8-B943-D1350D47F6F3}"/>
              </a:ext>
            </a:extLst>
          </p:cNvPr>
          <p:cNvSpPr>
            <a:spLocks noGrp="1"/>
          </p:cNvSpPr>
          <p:nvPr>
            <p:ph type="sldNum" sz="quarter" idx="12"/>
          </p:nvPr>
        </p:nvSpPr>
        <p:spPr/>
        <p:txBody>
          <a:bodyPr/>
          <a:lstStyle/>
          <a:p>
            <a:fld id="{2309E064-1F42-434D-8BBA-3A8F4892FC11}" type="slidenum">
              <a:rPr lang="en-US" smtClean="0"/>
              <a:t>‹#›</a:t>
            </a:fld>
            <a:endParaRPr lang="en-US"/>
          </a:p>
        </p:txBody>
      </p:sp>
    </p:spTree>
    <p:extLst>
      <p:ext uri="{BB962C8B-B14F-4D97-AF65-F5344CB8AC3E}">
        <p14:creationId xmlns:p14="http://schemas.microsoft.com/office/powerpoint/2010/main" val="33602358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00264-5E38-4503-A4D3-83A941C2043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7E9347F-95B7-49A1-B783-557520B68DD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7E7FF6-FFC1-4045-99B7-EA47A3521BA3}"/>
              </a:ext>
            </a:extLst>
          </p:cNvPr>
          <p:cNvSpPr>
            <a:spLocks noGrp="1"/>
          </p:cNvSpPr>
          <p:nvPr>
            <p:ph type="dt" sz="half" idx="10"/>
          </p:nvPr>
        </p:nvSpPr>
        <p:spPr/>
        <p:txBody>
          <a:bodyPr/>
          <a:lstStyle/>
          <a:p>
            <a:fld id="{56F1C74C-1430-4F90-84DC-77A31A00B1A5}" type="datetimeFigureOut">
              <a:rPr lang="en-US" smtClean="0"/>
              <a:t>2/11/2020</a:t>
            </a:fld>
            <a:endParaRPr lang="en-US"/>
          </a:p>
        </p:txBody>
      </p:sp>
      <p:sp>
        <p:nvSpPr>
          <p:cNvPr id="5" name="Footer Placeholder 4">
            <a:extLst>
              <a:ext uri="{FF2B5EF4-FFF2-40B4-BE49-F238E27FC236}">
                <a16:creationId xmlns:a16="http://schemas.microsoft.com/office/drawing/2014/main" id="{7EC14737-7453-4A93-AFB6-2F4844C95C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981FC7-4311-4C17-97C7-690D6BCF6B03}"/>
              </a:ext>
            </a:extLst>
          </p:cNvPr>
          <p:cNvSpPr>
            <a:spLocks noGrp="1"/>
          </p:cNvSpPr>
          <p:nvPr>
            <p:ph type="sldNum" sz="quarter" idx="12"/>
          </p:nvPr>
        </p:nvSpPr>
        <p:spPr/>
        <p:txBody>
          <a:bodyPr/>
          <a:lstStyle/>
          <a:p>
            <a:fld id="{2309E064-1F42-434D-8BBA-3A8F4892FC11}" type="slidenum">
              <a:rPr lang="en-US" smtClean="0"/>
              <a:t>‹#›</a:t>
            </a:fld>
            <a:endParaRPr lang="en-US"/>
          </a:p>
        </p:txBody>
      </p:sp>
    </p:spTree>
    <p:extLst>
      <p:ext uri="{BB962C8B-B14F-4D97-AF65-F5344CB8AC3E}">
        <p14:creationId xmlns:p14="http://schemas.microsoft.com/office/powerpoint/2010/main" val="9745542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3B265-BA39-4642-BBE1-94665B165E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68331D-E894-4CD3-A01F-EB29C031F5B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C7A29C-E396-4DDE-B775-CC4828EC518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E57C30-135E-48BF-BAB3-67C58CEAA5C8}"/>
              </a:ext>
            </a:extLst>
          </p:cNvPr>
          <p:cNvSpPr>
            <a:spLocks noGrp="1"/>
          </p:cNvSpPr>
          <p:nvPr>
            <p:ph type="dt" sz="half" idx="10"/>
          </p:nvPr>
        </p:nvSpPr>
        <p:spPr/>
        <p:txBody>
          <a:bodyPr/>
          <a:lstStyle/>
          <a:p>
            <a:fld id="{56F1C74C-1430-4F90-84DC-77A31A00B1A5}" type="datetimeFigureOut">
              <a:rPr lang="en-US" smtClean="0"/>
              <a:t>2/11/2020</a:t>
            </a:fld>
            <a:endParaRPr lang="en-US"/>
          </a:p>
        </p:txBody>
      </p:sp>
      <p:sp>
        <p:nvSpPr>
          <p:cNvPr id="6" name="Footer Placeholder 5">
            <a:extLst>
              <a:ext uri="{FF2B5EF4-FFF2-40B4-BE49-F238E27FC236}">
                <a16:creationId xmlns:a16="http://schemas.microsoft.com/office/drawing/2014/main" id="{2D739F85-A50D-4238-89AB-DDAE2D63D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71304E-7A33-4A4F-B2E7-F8C36DFB0BAE}"/>
              </a:ext>
            </a:extLst>
          </p:cNvPr>
          <p:cNvSpPr>
            <a:spLocks noGrp="1"/>
          </p:cNvSpPr>
          <p:nvPr>
            <p:ph type="sldNum" sz="quarter" idx="12"/>
          </p:nvPr>
        </p:nvSpPr>
        <p:spPr/>
        <p:txBody>
          <a:bodyPr/>
          <a:lstStyle/>
          <a:p>
            <a:fld id="{2309E064-1F42-434D-8BBA-3A8F4892FC11}" type="slidenum">
              <a:rPr lang="en-US" smtClean="0"/>
              <a:t>‹#›</a:t>
            </a:fld>
            <a:endParaRPr lang="en-US"/>
          </a:p>
        </p:txBody>
      </p:sp>
    </p:spTree>
    <p:extLst>
      <p:ext uri="{BB962C8B-B14F-4D97-AF65-F5344CB8AC3E}">
        <p14:creationId xmlns:p14="http://schemas.microsoft.com/office/powerpoint/2010/main" val="14243130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EA5CE-7EC5-43CB-9BFD-42FB013C5F38}"/>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ECF00D-7B98-4C4D-92E2-A3D5C4CE483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14A12FE-18FA-4F88-8527-C11A029EA45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A7C3D4-EABF-48CC-91DD-AABDEB8AFD0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A5189D2-0BD6-42F0-B1D9-624E0AB0984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ECF551-EB05-4691-8084-342F638534EB}"/>
              </a:ext>
            </a:extLst>
          </p:cNvPr>
          <p:cNvSpPr>
            <a:spLocks noGrp="1"/>
          </p:cNvSpPr>
          <p:nvPr>
            <p:ph type="dt" sz="half" idx="10"/>
          </p:nvPr>
        </p:nvSpPr>
        <p:spPr/>
        <p:txBody>
          <a:bodyPr/>
          <a:lstStyle/>
          <a:p>
            <a:fld id="{56F1C74C-1430-4F90-84DC-77A31A00B1A5}" type="datetimeFigureOut">
              <a:rPr lang="en-US" smtClean="0"/>
              <a:t>2/11/2020</a:t>
            </a:fld>
            <a:endParaRPr lang="en-US"/>
          </a:p>
        </p:txBody>
      </p:sp>
      <p:sp>
        <p:nvSpPr>
          <p:cNvPr id="8" name="Footer Placeholder 7">
            <a:extLst>
              <a:ext uri="{FF2B5EF4-FFF2-40B4-BE49-F238E27FC236}">
                <a16:creationId xmlns:a16="http://schemas.microsoft.com/office/drawing/2014/main" id="{31E5AF01-1739-485A-8924-7F459BA644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8B0E39-2224-4323-AD51-21844D4B5A01}"/>
              </a:ext>
            </a:extLst>
          </p:cNvPr>
          <p:cNvSpPr>
            <a:spLocks noGrp="1"/>
          </p:cNvSpPr>
          <p:nvPr>
            <p:ph type="sldNum" sz="quarter" idx="12"/>
          </p:nvPr>
        </p:nvSpPr>
        <p:spPr/>
        <p:txBody>
          <a:bodyPr/>
          <a:lstStyle/>
          <a:p>
            <a:fld id="{2309E064-1F42-434D-8BBA-3A8F4892FC11}" type="slidenum">
              <a:rPr lang="en-US" smtClean="0"/>
              <a:t>‹#›</a:t>
            </a:fld>
            <a:endParaRPr lang="en-US"/>
          </a:p>
        </p:txBody>
      </p:sp>
    </p:spTree>
    <p:extLst>
      <p:ext uri="{BB962C8B-B14F-4D97-AF65-F5344CB8AC3E}">
        <p14:creationId xmlns:p14="http://schemas.microsoft.com/office/powerpoint/2010/main" val="29907047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7AFAD-01CB-47BB-AF09-B5D11E3B9F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C3F49C-3FAD-46A1-9A38-5A7AC4770C9C}"/>
              </a:ext>
            </a:extLst>
          </p:cNvPr>
          <p:cNvSpPr>
            <a:spLocks noGrp="1"/>
          </p:cNvSpPr>
          <p:nvPr>
            <p:ph type="dt" sz="half" idx="10"/>
          </p:nvPr>
        </p:nvSpPr>
        <p:spPr/>
        <p:txBody>
          <a:bodyPr/>
          <a:lstStyle/>
          <a:p>
            <a:fld id="{56F1C74C-1430-4F90-84DC-77A31A00B1A5}" type="datetimeFigureOut">
              <a:rPr lang="en-US" smtClean="0"/>
              <a:t>2/11/2020</a:t>
            </a:fld>
            <a:endParaRPr lang="en-US"/>
          </a:p>
        </p:txBody>
      </p:sp>
      <p:sp>
        <p:nvSpPr>
          <p:cNvPr id="4" name="Footer Placeholder 3">
            <a:extLst>
              <a:ext uri="{FF2B5EF4-FFF2-40B4-BE49-F238E27FC236}">
                <a16:creationId xmlns:a16="http://schemas.microsoft.com/office/drawing/2014/main" id="{7FF9EDAE-4C46-42B1-B279-468001EB9F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09FBFE-0E1C-4B6B-A3CF-2268390D0381}"/>
              </a:ext>
            </a:extLst>
          </p:cNvPr>
          <p:cNvSpPr>
            <a:spLocks noGrp="1"/>
          </p:cNvSpPr>
          <p:nvPr>
            <p:ph type="sldNum" sz="quarter" idx="12"/>
          </p:nvPr>
        </p:nvSpPr>
        <p:spPr/>
        <p:txBody>
          <a:bodyPr/>
          <a:lstStyle/>
          <a:p>
            <a:fld id="{2309E064-1F42-434D-8BBA-3A8F4892FC11}" type="slidenum">
              <a:rPr lang="en-US" smtClean="0"/>
              <a:t>‹#›</a:t>
            </a:fld>
            <a:endParaRPr lang="en-US"/>
          </a:p>
        </p:txBody>
      </p:sp>
    </p:spTree>
    <p:extLst>
      <p:ext uri="{BB962C8B-B14F-4D97-AF65-F5344CB8AC3E}">
        <p14:creationId xmlns:p14="http://schemas.microsoft.com/office/powerpoint/2010/main" val="4144533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C79767-295D-475F-A32F-F234FB223252}"/>
              </a:ext>
            </a:extLst>
          </p:cNvPr>
          <p:cNvSpPr>
            <a:spLocks noGrp="1"/>
          </p:cNvSpPr>
          <p:nvPr>
            <p:ph type="dt" sz="half" idx="10"/>
          </p:nvPr>
        </p:nvSpPr>
        <p:spPr/>
        <p:txBody>
          <a:bodyPr/>
          <a:lstStyle/>
          <a:p>
            <a:fld id="{56F1C74C-1430-4F90-84DC-77A31A00B1A5}" type="datetimeFigureOut">
              <a:rPr lang="en-US" smtClean="0"/>
              <a:t>2/11/2020</a:t>
            </a:fld>
            <a:endParaRPr lang="en-US"/>
          </a:p>
        </p:txBody>
      </p:sp>
      <p:sp>
        <p:nvSpPr>
          <p:cNvPr id="3" name="Footer Placeholder 2">
            <a:extLst>
              <a:ext uri="{FF2B5EF4-FFF2-40B4-BE49-F238E27FC236}">
                <a16:creationId xmlns:a16="http://schemas.microsoft.com/office/drawing/2014/main" id="{37F52163-AF77-4069-B951-0E10B2C40E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7DFED6-26F2-433A-9525-D0F7EA598127}"/>
              </a:ext>
            </a:extLst>
          </p:cNvPr>
          <p:cNvSpPr>
            <a:spLocks noGrp="1"/>
          </p:cNvSpPr>
          <p:nvPr>
            <p:ph type="sldNum" sz="quarter" idx="12"/>
          </p:nvPr>
        </p:nvSpPr>
        <p:spPr/>
        <p:txBody>
          <a:bodyPr/>
          <a:lstStyle/>
          <a:p>
            <a:fld id="{2309E064-1F42-434D-8BBA-3A8F4892FC11}" type="slidenum">
              <a:rPr lang="en-US" smtClean="0"/>
              <a:t>‹#›</a:t>
            </a:fld>
            <a:endParaRPr lang="en-US"/>
          </a:p>
        </p:txBody>
      </p:sp>
    </p:spTree>
    <p:extLst>
      <p:ext uri="{BB962C8B-B14F-4D97-AF65-F5344CB8AC3E}">
        <p14:creationId xmlns:p14="http://schemas.microsoft.com/office/powerpoint/2010/main" val="3759344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D4E3-17ED-4D10-8DDF-4E0EDC86632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BA8BA91-A90B-470A-924E-B20EBE3FF29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29D7B2-AEC7-4CE5-85B4-DFCE5BC99D4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01C816E-D957-4B9F-8B95-B6A34A307A1A}"/>
              </a:ext>
            </a:extLst>
          </p:cNvPr>
          <p:cNvSpPr>
            <a:spLocks noGrp="1"/>
          </p:cNvSpPr>
          <p:nvPr>
            <p:ph type="dt" sz="half" idx="10"/>
          </p:nvPr>
        </p:nvSpPr>
        <p:spPr/>
        <p:txBody>
          <a:bodyPr/>
          <a:lstStyle/>
          <a:p>
            <a:fld id="{56F1C74C-1430-4F90-84DC-77A31A00B1A5}" type="datetimeFigureOut">
              <a:rPr lang="en-US" smtClean="0"/>
              <a:t>2/11/2020</a:t>
            </a:fld>
            <a:endParaRPr lang="en-US"/>
          </a:p>
        </p:txBody>
      </p:sp>
      <p:sp>
        <p:nvSpPr>
          <p:cNvPr id="6" name="Footer Placeholder 5">
            <a:extLst>
              <a:ext uri="{FF2B5EF4-FFF2-40B4-BE49-F238E27FC236}">
                <a16:creationId xmlns:a16="http://schemas.microsoft.com/office/drawing/2014/main" id="{E8CF8F37-1F05-4856-A81D-69A08EE9AC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209323-A42E-4F54-A529-7833809B289C}"/>
              </a:ext>
            </a:extLst>
          </p:cNvPr>
          <p:cNvSpPr>
            <a:spLocks noGrp="1"/>
          </p:cNvSpPr>
          <p:nvPr>
            <p:ph type="sldNum" sz="quarter" idx="12"/>
          </p:nvPr>
        </p:nvSpPr>
        <p:spPr/>
        <p:txBody>
          <a:bodyPr/>
          <a:lstStyle/>
          <a:p>
            <a:fld id="{2309E064-1F42-434D-8BBA-3A8F4892FC11}" type="slidenum">
              <a:rPr lang="en-US" smtClean="0"/>
              <a:t>‹#›</a:t>
            </a:fld>
            <a:endParaRPr lang="en-US"/>
          </a:p>
        </p:txBody>
      </p:sp>
    </p:spTree>
    <p:extLst>
      <p:ext uri="{BB962C8B-B14F-4D97-AF65-F5344CB8AC3E}">
        <p14:creationId xmlns:p14="http://schemas.microsoft.com/office/powerpoint/2010/main" val="26237832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0CCB8-4C0C-4E16-A13E-7C31D0C9568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9288D68-03D4-4DB5-8000-459A31CFF8E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130244C-2E02-479C-B2E1-CC677EB02B7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63C367E-1B8C-407F-86F0-6147266DD69D}"/>
              </a:ext>
            </a:extLst>
          </p:cNvPr>
          <p:cNvSpPr>
            <a:spLocks noGrp="1"/>
          </p:cNvSpPr>
          <p:nvPr>
            <p:ph type="dt" sz="half" idx="10"/>
          </p:nvPr>
        </p:nvSpPr>
        <p:spPr/>
        <p:txBody>
          <a:bodyPr/>
          <a:lstStyle/>
          <a:p>
            <a:fld id="{56F1C74C-1430-4F90-84DC-77A31A00B1A5}" type="datetimeFigureOut">
              <a:rPr lang="en-US" smtClean="0"/>
              <a:t>2/11/2020</a:t>
            </a:fld>
            <a:endParaRPr lang="en-US"/>
          </a:p>
        </p:txBody>
      </p:sp>
      <p:sp>
        <p:nvSpPr>
          <p:cNvPr id="6" name="Footer Placeholder 5">
            <a:extLst>
              <a:ext uri="{FF2B5EF4-FFF2-40B4-BE49-F238E27FC236}">
                <a16:creationId xmlns:a16="http://schemas.microsoft.com/office/drawing/2014/main" id="{901C8221-9EE3-4616-970F-9E728989D0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426904-22A5-4C64-A1EE-DE9950D8BCD0}"/>
              </a:ext>
            </a:extLst>
          </p:cNvPr>
          <p:cNvSpPr>
            <a:spLocks noGrp="1"/>
          </p:cNvSpPr>
          <p:nvPr>
            <p:ph type="sldNum" sz="quarter" idx="12"/>
          </p:nvPr>
        </p:nvSpPr>
        <p:spPr/>
        <p:txBody>
          <a:bodyPr/>
          <a:lstStyle/>
          <a:p>
            <a:fld id="{2309E064-1F42-434D-8BBA-3A8F4892FC11}" type="slidenum">
              <a:rPr lang="en-US" smtClean="0"/>
              <a:t>‹#›</a:t>
            </a:fld>
            <a:endParaRPr lang="en-US"/>
          </a:p>
        </p:txBody>
      </p:sp>
    </p:spTree>
    <p:extLst>
      <p:ext uri="{BB962C8B-B14F-4D97-AF65-F5344CB8AC3E}">
        <p14:creationId xmlns:p14="http://schemas.microsoft.com/office/powerpoint/2010/main" val="37847251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49187-4D14-4A4E-9DFC-E3161396FF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39823C-F41C-435D-AE61-100103BEEA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19A7EB-3BC0-433C-8C4C-4E886D3FD8BE}"/>
              </a:ext>
            </a:extLst>
          </p:cNvPr>
          <p:cNvSpPr>
            <a:spLocks noGrp="1"/>
          </p:cNvSpPr>
          <p:nvPr>
            <p:ph type="dt" sz="half" idx="10"/>
          </p:nvPr>
        </p:nvSpPr>
        <p:spPr/>
        <p:txBody>
          <a:bodyPr/>
          <a:lstStyle/>
          <a:p>
            <a:fld id="{56F1C74C-1430-4F90-84DC-77A31A00B1A5}" type="datetimeFigureOut">
              <a:rPr lang="en-US" smtClean="0"/>
              <a:t>2/11/2020</a:t>
            </a:fld>
            <a:endParaRPr lang="en-US"/>
          </a:p>
        </p:txBody>
      </p:sp>
      <p:sp>
        <p:nvSpPr>
          <p:cNvPr id="5" name="Footer Placeholder 4">
            <a:extLst>
              <a:ext uri="{FF2B5EF4-FFF2-40B4-BE49-F238E27FC236}">
                <a16:creationId xmlns:a16="http://schemas.microsoft.com/office/drawing/2014/main" id="{D5ADFF09-F26E-435F-8B3B-3FBA418C60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919FDE-0113-4ED4-BC1D-98BDEFAED19C}"/>
              </a:ext>
            </a:extLst>
          </p:cNvPr>
          <p:cNvSpPr>
            <a:spLocks noGrp="1"/>
          </p:cNvSpPr>
          <p:nvPr>
            <p:ph type="sldNum" sz="quarter" idx="12"/>
          </p:nvPr>
        </p:nvSpPr>
        <p:spPr/>
        <p:txBody>
          <a:bodyPr/>
          <a:lstStyle/>
          <a:p>
            <a:fld id="{2309E064-1F42-434D-8BBA-3A8F4892FC11}" type="slidenum">
              <a:rPr lang="en-US" smtClean="0"/>
              <a:t>‹#›</a:t>
            </a:fld>
            <a:endParaRPr lang="en-US"/>
          </a:p>
        </p:txBody>
      </p:sp>
    </p:spTree>
    <p:extLst>
      <p:ext uri="{BB962C8B-B14F-4D97-AF65-F5344CB8AC3E}">
        <p14:creationId xmlns:p14="http://schemas.microsoft.com/office/powerpoint/2010/main" val="3651097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532750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01E9AC-A1C0-4650-82C8-BCBF52F579D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1D7FFA-0795-4905-B341-EE4C916D990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4A139E-DA17-4877-A1B3-061E546A4205}"/>
              </a:ext>
            </a:extLst>
          </p:cNvPr>
          <p:cNvSpPr>
            <a:spLocks noGrp="1"/>
          </p:cNvSpPr>
          <p:nvPr>
            <p:ph type="dt" sz="half" idx="10"/>
          </p:nvPr>
        </p:nvSpPr>
        <p:spPr/>
        <p:txBody>
          <a:bodyPr/>
          <a:lstStyle/>
          <a:p>
            <a:fld id="{56F1C74C-1430-4F90-84DC-77A31A00B1A5}" type="datetimeFigureOut">
              <a:rPr lang="en-US" smtClean="0"/>
              <a:t>2/11/2020</a:t>
            </a:fld>
            <a:endParaRPr lang="en-US"/>
          </a:p>
        </p:txBody>
      </p:sp>
      <p:sp>
        <p:nvSpPr>
          <p:cNvPr id="5" name="Footer Placeholder 4">
            <a:extLst>
              <a:ext uri="{FF2B5EF4-FFF2-40B4-BE49-F238E27FC236}">
                <a16:creationId xmlns:a16="http://schemas.microsoft.com/office/drawing/2014/main" id="{C60927CB-275E-41BC-AF6E-63B725FF86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E9A672-4AFF-4204-847C-95F87BC6AA9E}"/>
              </a:ext>
            </a:extLst>
          </p:cNvPr>
          <p:cNvSpPr>
            <a:spLocks noGrp="1"/>
          </p:cNvSpPr>
          <p:nvPr>
            <p:ph type="sldNum" sz="quarter" idx="12"/>
          </p:nvPr>
        </p:nvSpPr>
        <p:spPr/>
        <p:txBody>
          <a:bodyPr/>
          <a:lstStyle/>
          <a:p>
            <a:fld id="{2309E064-1F42-434D-8BBA-3A8F4892FC11}" type="slidenum">
              <a:rPr lang="en-US" smtClean="0"/>
              <a:t>‹#›</a:t>
            </a:fld>
            <a:endParaRPr lang="en-US"/>
          </a:p>
        </p:txBody>
      </p:sp>
    </p:spTree>
    <p:extLst>
      <p:ext uri="{BB962C8B-B14F-4D97-AF65-F5344CB8AC3E}">
        <p14:creationId xmlns:p14="http://schemas.microsoft.com/office/powerpoint/2010/main" val="3931650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37211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18160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0793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45017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2/11/2020</a:t>
            </a:fld>
            <a:endParaRPr lang="en-US" dirty="0"/>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27002980"/>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E2B1F3A-AB74-4511-91B7-50BAACAAECFA}" type="datetime1">
              <a:rPr kumimoji="0" lang="en-US" sz="1400" b="0" i="0" u="none" strike="noStrike" kern="1200" cap="none" spc="0" normalizeH="0" baseline="0" noProof="0" smtClean="0">
                <a:ln>
                  <a:noFill/>
                </a:ln>
                <a:solidFill>
                  <a:srgbClr val="696464"/>
                </a:solidFill>
                <a:effectLst/>
                <a:uLnTx/>
                <a:uFillTx/>
                <a:latin typeface="Perpet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2/11/2020</a:t>
            </a:fld>
            <a:endParaRPr kumimoji="0" lang="en-US" sz="1400" b="0" i="0" u="none" strike="noStrike" kern="1200" cap="none" spc="0" normalizeH="0" baseline="0" noProof="0">
              <a:ln>
                <a:noFill/>
              </a:ln>
              <a:solidFill>
                <a:srgbClr val="696464"/>
              </a:solidFill>
              <a:effectLst/>
              <a:uLnTx/>
              <a:uFillTx/>
              <a:latin typeface="Perpetua"/>
              <a:ea typeface="+mn-ea"/>
              <a:cs typeface="+mn-cs"/>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96464"/>
              </a:solidFill>
              <a:effectLst/>
              <a:uLnTx/>
              <a:uFillTx/>
              <a:latin typeface="Perpetua"/>
              <a:ea typeface="+mn-ea"/>
              <a:cs typeface="+mn-cs"/>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8508645-9E8A-4FFB-9A55-EB18E6FF9A17}"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Tree>
    <p:extLst>
      <p:ext uri="{BB962C8B-B14F-4D97-AF65-F5344CB8AC3E}">
        <p14:creationId xmlns:p14="http://schemas.microsoft.com/office/powerpoint/2010/main" val="299509474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91BE57E-7C70-4FAE-A526-8CE584E44C54}" type="datetime1">
              <a:rPr lang="en-US" smtClean="0"/>
              <a:t>2/11/2020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a:t>Prof. Shobhakar Dhakal (Nov 2019)</a:t>
            </a: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8508645-9E8A-4FFB-9A55-EB18E6FF9A17}" type="slidenum">
              <a:rPr lang="en-US" smtClean="0"/>
              <a:t>‹#›</a:t>
            </a:fld>
            <a:endParaRPr lang="en-US"/>
          </a:p>
        </p:txBody>
      </p:sp>
    </p:spTree>
    <p:extLst>
      <p:ext uri="{BB962C8B-B14F-4D97-AF65-F5344CB8AC3E}">
        <p14:creationId xmlns:p14="http://schemas.microsoft.com/office/powerpoint/2010/main" val="425313256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42A0EA-0D2E-4A88-9EA9-C4EA96DCA9A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6299DE-27A8-4819-A5A6-40EED617139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A083D1-EB87-44AB-8A72-3F41057EB25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6F1C74C-1430-4F90-84DC-77A31A00B1A5}" type="datetimeFigureOut">
              <a:rPr lang="en-US" smtClean="0"/>
              <a:t>2/11/2020</a:t>
            </a:fld>
            <a:endParaRPr lang="en-US"/>
          </a:p>
        </p:txBody>
      </p:sp>
      <p:sp>
        <p:nvSpPr>
          <p:cNvPr id="5" name="Footer Placeholder 4">
            <a:extLst>
              <a:ext uri="{FF2B5EF4-FFF2-40B4-BE49-F238E27FC236}">
                <a16:creationId xmlns:a16="http://schemas.microsoft.com/office/drawing/2014/main" id="{A832CC6F-44B4-4B24-8D48-6662D1F6C31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BB3515-C001-4384-93CF-8EF15C3CBE9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09E064-1F42-434D-8BBA-3A8F4892FC11}" type="slidenum">
              <a:rPr lang="en-US" smtClean="0"/>
              <a:t>‹#›</a:t>
            </a:fld>
            <a:endParaRPr lang="en-US"/>
          </a:p>
        </p:txBody>
      </p:sp>
    </p:spTree>
    <p:extLst>
      <p:ext uri="{BB962C8B-B14F-4D97-AF65-F5344CB8AC3E}">
        <p14:creationId xmlns:p14="http://schemas.microsoft.com/office/powerpoint/2010/main" val="251388557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climateobserver.org/open-and-shut/indc/"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ieta.org/The-Worlds-Carbon-Markets"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hyperlink" Target="https://ec.europa.eu/clima/policies/ets_en" TargetMode="Externa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hyperlink" Target="https://ec.europa.eu/clima/sites/clima/files/docs/ets_handbook_en.pdf" TargetMode="External"/><Relationship Id="rId2" Type="http://schemas.openxmlformats.org/officeDocument/2006/relationships/image" Target="../media/image22.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0.xml"/><Relationship Id="rId4" Type="http://schemas.openxmlformats.org/officeDocument/2006/relationships/hyperlink" Target="https://ec.europa.eu/clima/sites/clima/files/docs/ets_handbook_en.pd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eex.com/en/market-data/environmental-markets/spot-market/european-emission-allowances#!/2018/08/20" TargetMode="External"/><Relationship Id="rId2" Type="http://schemas.openxmlformats.org/officeDocument/2006/relationships/image" Target="../media/image26.png"/><Relationship Id="rId1" Type="http://schemas.openxmlformats.org/officeDocument/2006/relationships/slideLayout" Target="../slideLayouts/slideLayout30.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2" Type="http://schemas.openxmlformats.org/officeDocument/2006/relationships/hyperlink" Target="https://icapcarbonaction.com/en/?option=com_etsmap&amp;task=export&amp;format=pdf&amp;layout=list&amp;systems%5b%5d=45" TargetMode="Externa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3" Type="http://schemas.openxmlformats.org/officeDocument/2006/relationships/hyperlink" Target="https://icapcarbonaction.com/en/?option=com_etsmap&amp;task=export&amp;format=pdf&amp;layout=list&amp;systems%5b%5d=45" TargetMode="External"/><Relationship Id="rId2" Type="http://schemas.openxmlformats.org/officeDocument/2006/relationships/image" Target="../media/image28.pn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3.arb.ca.gov/cc/capandtrade/allowanceallocation/allowanceallocation.htm" TargetMode="Externa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3" Type="http://schemas.openxmlformats.org/officeDocument/2006/relationships/hyperlink" Target="https://ww3.arb.ca.gov/cc/capandtrade/auction/results_summary.pdf" TargetMode="External"/><Relationship Id="rId2" Type="http://schemas.openxmlformats.org/officeDocument/2006/relationships/image" Target="../media/image29.pn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3" Type="http://schemas.openxmlformats.org/officeDocument/2006/relationships/hyperlink" Target="https://www.arb.ca.gov/cc/capandtrade/video/data_uses_and_overview.pptx" TargetMode="External"/><Relationship Id="rId2" Type="http://schemas.openxmlformats.org/officeDocument/2006/relationships/image" Target="../media/image30.pn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hyperlink" Target="https://icapcarbonaction.com/en/?option=com_etsmap&amp;task=export&amp;format=pdf&amp;layout=list&amp;systems%5b%5d=45" TargetMode="External"/><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hyperlink" Target="https://icapcarbonaction.com/en/?option=com_etsmap&amp;task=export&amp;format=pdf&amp;layout=list&amp;systems%5b%5d=45" TargetMode="External"/><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hyperlink" Target="https://icapcarbonaction.com/en/?option=com_etsmap&amp;task=export&amp;format=pdf&amp;layout=list&amp;systems%5b%5d=45" TargetMode="Externa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mmechanisms.org/e/initiatives/index.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mmechanisms.org/e/initiatives/index.html" TargetMode="External"/><Relationship Id="rId2" Type="http://schemas.openxmlformats.org/officeDocument/2006/relationships/hyperlink" Target="https://www.jcm.go.jp/projects/issues"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www.microsoft.com/en-us/environment/carbon/our-approach"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blogs.microsoft.com/blog/2020/01/16/microsoft-will-be-carbon-negative-by-2030/" TargetMode="External"/><Relationship Id="rId2" Type="http://schemas.openxmlformats.org/officeDocument/2006/relationships/image" Target="../media/image35.png"/><Relationship Id="rId1" Type="http://schemas.openxmlformats.org/officeDocument/2006/relationships/slideLayout" Target="../slideLayouts/slideLayout40.xml"/><Relationship Id="rId4" Type="http://schemas.openxmlformats.org/officeDocument/2006/relationships/hyperlink" Target="file:///C:\Users\user\Downloads\Microsoft-Carbon-Blog-Jan16-2020.pdf" TargetMode="Externa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blogs.microsoft.com/blog/2020/01/16/microsoft-will-be-carbon-negative-by-2030/" TargetMode="External"/><Relationship Id="rId2" Type="http://schemas.openxmlformats.org/officeDocument/2006/relationships/diagramData" Target="../diagrams/data1.xml"/><Relationship Id="rId1" Type="http://schemas.openxmlformats.org/officeDocument/2006/relationships/slideLayout" Target="../slideLayouts/slideLayout4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s://ec.europa.eu/clima/policies/ets/reform_en" TargetMode="Externa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b="1" dirty="0">
                <a:solidFill>
                  <a:srgbClr val="FFC000"/>
                </a:solidFill>
              </a:rPr>
              <a:t>Climate investment, Climate Finance and Carbon Market in today’s World</a:t>
            </a:r>
          </a:p>
        </p:txBody>
      </p:sp>
      <p:sp>
        <p:nvSpPr>
          <p:cNvPr id="4" name="Rectangle 3"/>
          <p:cNvSpPr/>
          <p:nvPr/>
        </p:nvSpPr>
        <p:spPr>
          <a:xfrm>
            <a:off x="1785487" y="4074240"/>
            <a:ext cx="4572000" cy="923330"/>
          </a:xfrm>
          <a:prstGeom prst="rect">
            <a:avLst/>
          </a:prstGeom>
        </p:spPr>
        <p:txBody>
          <a:bodyPr>
            <a:spAutoFit/>
          </a:bodyPr>
          <a:lstStyle/>
          <a:p>
            <a:r>
              <a:rPr lang="en-US" dirty="0"/>
              <a:t>Date: Tuesday, 11 February 2020</a:t>
            </a:r>
          </a:p>
          <a:p>
            <a:r>
              <a:rPr lang="en-US" dirty="0"/>
              <a:t>Time: 4.00 – 6.00 PM</a:t>
            </a:r>
          </a:p>
          <a:p>
            <a:r>
              <a:rPr lang="en-US" dirty="0"/>
              <a:t>Venue: Smart Classroom, AIT</a:t>
            </a:r>
          </a:p>
        </p:txBody>
      </p:sp>
    </p:spTree>
    <p:extLst>
      <p:ext uri="{BB962C8B-B14F-4D97-AF65-F5344CB8AC3E}">
        <p14:creationId xmlns:p14="http://schemas.microsoft.com/office/powerpoint/2010/main" val="1766298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6625" y="148398"/>
            <a:ext cx="8887570" cy="1293028"/>
          </a:xfrm>
        </p:spPr>
        <p:txBody>
          <a:bodyPr>
            <a:normAutofit/>
          </a:bodyPr>
          <a:lstStyle/>
          <a:p>
            <a:r>
              <a:rPr lang="en-US" dirty="0"/>
              <a:t>Mitigation pledges of top emitters in COP-21</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14681727"/>
              </p:ext>
            </p:extLst>
          </p:nvPr>
        </p:nvGraphicFramePr>
        <p:xfrm>
          <a:off x="904261" y="1526678"/>
          <a:ext cx="6453739" cy="5140960"/>
        </p:xfrm>
        <a:graphic>
          <a:graphicData uri="http://schemas.openxmlformats.org/drawingml/2006/table">
            <a:tbl>
              <a:tblPr firstRow="1" bandRow="1">
                <a:tableStyleId>{5C22544A-7EE6-4342-B048-85BDC9FD1C3A}</a:tableStyleId>
              </a:tblPr>
              <a:tblGrid>
                <a:gridCol w="1166740">
                  <a:extLst>
                    <a:ext uri="{9D8B030D-6E8A-4147-A177-3AD203B41FA5}">
                      <a16:colId xmlns:a16="http://schemas.microsoft.com/office/drawing/2014/main" val="20000"/>
                    </a:ext>
                  </a:extLst>
                </a:gridCol>
                <a:gridCol w="1369517">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1212783">
                  <a:extLst>
                    <a:ext uri="{9D8B030D-6E8A-4147-A177-3AD203B41FA5}">
                      <a16:colId xmlns:a16="http://schemas.microsoft.com/office/drawing/2014/main" val="20003"/>
                    </a:ext>
                  </a:extLst>
                </a:gridCol>
                <a:gridCol w="1790299">
                  <a:extLst>
                    <a:ext uri="{9D8B030D-6E8A-4147-A177-3AD203B41FA5}">
                      <a16:colId xmlns:a16="http://schemas.microsoft.com/office/drawing/2014/main" val="20004"/>
                    </a:ext>
                  </a:extLst>
                </a:gridCol>
              </a:tblGrid>
              <a:tr h="370840">
                <a:tc>
                  <a:txBody>
                    <a:bodyPr/>
                    <a:lstStyle/>
                    <a:p>
                      <a:r>
                        <a:rPr lang="en-US" dirty="0"/>
                        <a:t>Country,</a:t>
                      </a:r>
                      <a:r>
                        <a:rPr lang="en-US" baseline="0" dirty="0"/>
                        <a:t> </a:t>
                      </a:r>
                      <a:r>
                        <a:rPr lang="en-US" sz="1200" b="0" baseline="0" dirty="0">
                          <a:solidFill>
                            <a:schemeClr val="bg1"/>
                          </a:solidFill>
                        </a:rPr>
                        <a:t>% of global GHG emissions, 2012 </a:t>
                      </a:r>
                      <a:endParaRPr lang="en-US" sz="1600" b="0" dirty="0">
                        <a:solidFill>
                          <a:schemeClr val="bg1"/>
                        </a:solidFill>
                      </a:endParaRPr>
                    </a:p>
                  </a:txBody>
                  <a:tcPr/>
                </a:tc>
                <a:tc>
                  <a:txBody>
                    <a:bodyPr/>
                    <a:lstStyle/>
                    <a:p>
                      <a:r>
                        <a:rPr lang="en-US" dirty="0"/>
                        <a:t>GHG emissions reduction target</a:t>
                      </a:r>
                    </a:p>
                  </a:txBody>
                  <a:tcPr/>
                </a:tc>
                <a:tc>
                  <a:txBody>
                    <a:bodyPr/>
                    <a:lstStyle/>
                    <a:p>
                      <a:r>
                        <a:rPr lang="en-US" dirty="0"/>
                        <a:t>Target year</a:t>
                      </a:r>
                    </a:p>
                  </a:txBody>
                  <a:tcPr/>
                </a:tc>
                <a:tc>
                  <a:txBody>
                    <a:bodyPr/>
                    <a:lstStyle/>
                    <a:p>
                      <a:r>
                        <a:rPr lang="en-US" b="1" dirty="0"/>
                        <a:t>Reference year</a:t>
                      </a:r>
                      <a:endParaRPr lang="en-US" dirty="0"/>
                    </a:p>
                  </a:txBody>
                  <a:tcPr/>
                </a:tc>
                <a:tc>
                  <a:txBody>
                    <a:bodyPr/>
                    <a:lstStyle/>
                    <a:p>
                      <a:r>
                        <a:rPr lang="en-US" dirty="0"/>
                        <a:t>Period for implementation</a:t>
                      </a:r>
                    </a:p>
                  </a:txBody>
                  <a:tcPr/>
                </a:tc>
                <a:extLst>
                  <a:ext uri="{0D108BD9-81ED-4DB2-BD59-A6C34878D82A}">
                    <a16:rowId xmlns:a16="http://schemas.microsoft.com/office/drawing/2014/main" val="10000"/>
                  </a:ext>
                </a:extLst>
              </a:tr>
              <a:tr h="370840">
                <a:tc>
                  <a:txBody>
                    <a:bodyPr/>
                    <a:lstStyle/>
                    <a:p>
                      <a:r>
                        <a:rPr lang="en-US" dirty="0"/>
                        <a:t>USA</a:t>
                      </a:r>
                    </a:p>
                  </a:txBody>
                  <a:tcPr/>
                </a:tc>
                <a:tc>
                  <a:txBody>
                    <a:bodyPr/>
                    <a:lstStyle/>
                    <a:p>
                      <a:r>
                        <a:rPr lang="en-US" dirty="0"/>
                        <a:t>26-28%</a:t>
                      </a:r>
                    </a:p>
                  </a:txBody>
                  <a:tcPr/>
                </a:tc>
                <a:tc>
                  <a:txBody>
                    <a:bodyPr/>
                    <a:lstStyle/>
                    <a:p>
                      <a:r>
                        <a:rPr lang="en-US" dirty="0"/>
                        <a:t>2025</a:t>
                      </a:r>
                    </a:p>
                  </a:txBody>
                  <a:tcPr/>
                </a:tc>
                <a:tc>
                  <a:txBody>
                    <a:bodyPr/>
                    <a:lstStyle/>
                    <a:p>
                      <a:r>
                        <a:rPr lang="en-US" dirty="0"/>
                        <a:t>2005</a:t>
                      </a:r>
                    </a:p>
                  </a:txBody>
                  <a:tcPr/>
                </a:tc>
                <a:tc>
                  <a:txBody>
                    <a:bodyPr/>
                    <a:lstStyle/>
                    <a:p>
                      <a:r>
                        <a:rPr lang="en-US" dirty="0"/>
                        <a:t>2020-2025</a:t>
                      </a:r>
                    </a:p>
                  </a:txBody>
                  <a:tcPr/>
                </a:tc>
                <a:extLst>
                  <a:ext uri="{0D108BD9-81ED-4DB2-BD59-A6C34878D82A}">
                    <a16:rowId xmlns:a16="http://schemas.microsoft.com/office/drawing/2014/main" val="10001"/>
                  </a:ext>
                </a:extLst>
              </a:tr>
              <a:tr h="370840">
                <a:tc>
                  <a:txBody>
                    <a:bodyPr/>
                    <a:lstStyle/>
                    <a:p>
                      <a:r>
                        <a:rPr lang="en-US" dirty="0"/>
                        <a:t>China</a:t>
                      </a:r>
                    </a:p>
                  </a:txBody>
                  <a:tcPr/>
                </a:tc>
                <a:tc>
                  <a:txBody>
                    <a:bodyPr/>
                    <a:lstStyle/>
                    <a:p>
                      <a:r>
                        <a:rPr lang="en-US" dirty="0"/>
                        <a:t>30-45% per unit of GDP</a:t>
                      </a:r>
                    </a:p>
                  </a:txBody>
                  <a:tcPr/>
                </a:tc>
                <a:tc>
                  <a:txBody>
                    <a:bodyPr/>
                    <a:lstStyle/>
                    <a:p>
                      <a:r>
                        <a:rPr lang="en-US" dirty="0"/>
                        <a:t>2030</a:t>
                      </a:r>
                    </a:p>
                  </a:txBody>
                  <a:tcPr/>
                </a:tc>
                <a:tc>
                  <a:txBody>
                    <a:bodyPr/>
                    <a:lstStyle/>
                    <a:p>
                      <a:r>
                        <a:rPr lang="en-US" dirty="0"/>
                        <a:t>2007</a:t>
                      </a:r>
                    </a:p>
                  </a:txBody>
                  <a:tcPr/>
                </a:tc>
                <a:tc>
                  <a:txBody>
                    <a:bodyPr/>
                    <a:lstStyle/>
                    <a:p>
                      <a:r>
                        <a:rPr lang="en-US" dirty="0"/>
                        <a:t> - 2030</a:t>
                      </a:r>
                    </a:p>
                  </a:txBody>
                  <a:tcPr/>
                </a:tc>
                <a:extLst>
                  <a:ext uri="{0D108BD9-81ED-4DB2-BD59-A6C34878D82A}">
                    <a16:rowId xmlns:a16="http://schemas.microsoft.com/office/drawing/2014/main" val="10002"/>
                  </a:ext>
                </a:extLst>
              </a:tr>
              <a:tr h="370840">
                <a:tc>
                  <a:txBody>
                    <a:bodyPr/>
                    <a:lstStyle/>
                    <a:p>
                      <a:r>
                        <a:rPr lang="en-US" dirty="0"/>
                        <a:t>EU</a:t>
                      </a:r>
                    </a:p>
                  </a:txBody>
                  <a:tcPr/>
                </a:tc>
                <a:tc>
                  <a:txBody>
                    <a:bodyPr/>
                    <a:lstStyle/>
                    <a:p>
                      <a:r>
                        <a:rPr lang="en-US" dirty="0"/>
                        <a:t>≥40%</a:t>
                      </a:r>
                    </a:p>
                  </a:txBody>
                  <a:tcPr/>
                </a:tc>
                <a:tc>
                  <a:txBody>
                    <a:bodyPr/>
                    <a:lstStyle/>
                    <a:p>
                      <a:r>
                        <a:rPr lang="en-US" dirty="0"/>
                        <a:t>2030</a:t>
                      </a:r>
                    </a:p>
                  </a:txBody>
                  <a:tcPr/>
                </a:tc>
                <a:tc>
                  <a:txBody>
                    <a:bodyPr/>
                    <a:lstStyle/>
                    <a:p>
                      <a:r>
                        <a:rPr lang="en-US" dirty="0"/>
                        <a:t>1990</a:t>
                      </a:r>
                    </a:p>
                  </a:txBody>
                  <a:tcPr/>
                </a:tc>
                <a:tc>
                  <a:txBody>
                    <a:bodyPr/>
                    <a:lstStyle/>
                    <a:p>
                      <a:r>
                        <a:rPr lang="en-US" dirty="0"/>
                        <a:t>2021-2030</a:t>
                      </a:r>
                    </a:p>
                  </a:txBody>
                  <a:tcPr/>
                </a:tc>
                <a:extLst>
                  <a:ext uri="{0D108BD9-81ED-4DB2-BD59-A6C34878D82A}">
                    <a16:rowId xmlns:a16="http://schemas.microsoft.com/office/drawing/2014/main" val="10003"/>
                  </a:ext>
                </a:extLst>
              </a:tr>
              <a:tr h="370840">
                <a:tc>
                  <a:txBody>
                    <a:bodyPr/>
                    <a:lstStyle/>
                    <a:p>
                      <a:r>
                        <a:rPr lang="en-US" dirty="0"/>
                        <a:t>India</a:t>
                      </a:r>
                    </a:p>
                  </a:txBody>
                  <a:tcPr/>
                </a:tc>
                <a:tc>
                  <a:txBody>
                    <a:bodyPr/>
                    <a:lstStyle/>
                    <a:p>
                      <a:r>
                        <a:rPr lang="en-US" dirty="0"/>
                        <a:t>33-35% per unit of GDP</a:t>
                      </a:r>
                    </a:p>
                  </a:txBody>
                  <a:tcPr/>
                </a:tc>
                <a:tc>
                  <a:txBody>
                    <a:bodyPr/>
                    <a:lstStyle/>
                    <a:p>
                      <a:r>
                        <a:rPr lang="en-US" dirty="0"/>
                        <a:t>2030</a:t>
                      </a:r>
                    </a:p>
                  </a:txBody>
                  <a:tcPr/>
                </a:tc>
                <a:tc>
                  <a:txBody>
                    <a:bodyPr/>
                    <a:lstStyle/>
                    <a:p>
                      <a:r>
                        <a:rPr lang="en-US" dirty="0"/>
                        <a:t>2005</a:t>
                      </a:r>
                    </a:p>
                  </a:txBody>
                  <a:tcPr/>
                </a:tc>
                <a:tc>
                  <a:txBody>
                    <a:bodyPr/>
                    <a:lstStyle/>
                    <a:p>
                      <a:r>
                        <a:rPr lang="en-US" dirty="0"/>
                        <a:t>2021-2030</a:t>
                      </a:r>
                    </a:p>
                  </a:txBody>
                  <a:tcPr/>
                </a:tc>
                <a:extLst>
                  <a:ext uri="{0D108BD9-81ED-4DB2-BD59-A6C34878D82A}">
                    <a16:rowId xmlns:a16="http://schemas.microsoft.com/office/drawing/2014/main" val="10004"/>
                  </a:ext>
                </a:extLst>
              </a:tr>
              <a:tr h="370840">
                <a:tc>
                  <a:txBody>
                    <a:bodyPr/>
                    <a:lstStyle/>
                    <a:p>
                      <a:r>
                        <a:rPr lang="en-US" dirty="0"/>
                        <a:t>Russia</a:t>
                      </a:r>
                    </a:p>
                  </a:txBody>
                  <a:tcPr/>
                </a:tc>
                <a:tc>
                  <a:txBody>
                    <a:bodyPr/>
                    <a:lstStyle/>
                    <a:p>
                      <a:r>
                        <a:rPr lang="en-US" dirty="0"/>
                        <a:t>25-30%</a:t>
                      </a:r>
                    </a:p>
                  </a:txBody>
                  <a:tcPr/>
                </a:tc>
                <a:tc>
                  <a:txBody>
                    <a:bodyPr/>
                    <a:lstStyle/>
                    <a:p>
                      <a:r>
                        <a:rPr lang="en-US" dirty="0"/>
                        <a:t>2030</a:t>
                      </a:r>
                    </a:p>
                  </a:txBody>
                  <a:tcPr/>
                </a:tc>
                <a:tc>
                  <a:txBody>
                    <a:bodyPr/>
                    <a:lstStyle/>
                    <a:p>
                      <a:r>
                        <a:rPr lang="en-US" dirty="0"/>
                        <a:t>1990</a:t>
                      </a:r>
                    </a:p>
                  </a:txBody>
                  <a:tcPr/>
                </a:tc>
                <a:tc>
                  <a:txBody>
                    <a:bodyPr/>
                    <a:lstStyle/>
                    <a:p>
                      <a:r>
                        <a:rPr lang="en-US" dirty="0"/>
                        <a:t>2020-30</a:t>
                      </a:r>
                    </a:p>
                  </a:txBody>
                  <a:tcPr/>
                </a:tc>
                <a:extLst>
                  <a:ext uri="{0D108BD9-81ED-4DB2-BD59-A6C34878D82A}">
                    <a16:rowId xmlns:a16="http://schemas.microsoft.com/office/drawing/2014/main" val="10005"/>
                  </a:ext>
                </a:extLst>
              </a:tr>
              <a:tr h="370840">
                <a:tc>
                  <a:txBody>
                    <a:bodyPr/>
                    <a:lstStyle/>
                    <a:p>
                      <a:r>
                        <a:rPr lang="en-US" dirty="0"/>
                        <a:t>Japan</a:t>
                      </a:r>
                    </a:p>
                  </a:txBody>
                  <a:tcPr/>
                </a:tc>
                <a:tc>
                  <a:txBody>
                    <a:bodyPr/>
                    <a:lstStyle/>
                    <a:p>
                      <a:r>
                        <a:rPr lang="en-US" dirty="0"/>
                        <a:t>26%</a:t>
                      </a:r>
                    </a:p>
                  </a:txBody>
                  <a:tcPr/>
                </a:tc>
                <a:tc>
                  <a:txBody>
                    <a:bodyPr/>
                    <a:lstStyle/>
                    <a:p>
                      <a:r>
                        <a:rPr lang="en-US" dirty="0"/>
                        <a:t>2030</a:t>
                      </a:r>
                    </a:p>
                  </a:txBody>
                  <a:tcPr/>
                </a:tc>
                <a:tc>
                  <a:txBody>
                    <a:bodyPr/>
                    <a:lstStyle/>
                    <a:p>
                      <a:r>
                        <a:rPr lang="en-US" dirty="0"/>
                        <a:t>2013</a:t>
                      </a:r>
                    </a:p>
                  </a:txBody>
                  <a:tcPr/>
                </a:tc>
                <a:tc>
                  <a:txBody>
                    <a:bodyPr/>
                    <a:lstStyle/>
                    <a:p>
                      <a:r>
                        <a:rPr lang="en-US" dirty="0"/>
                        <a:t>2020-30</a:t>
                      </a:r>
                    </a:p>
                  </a:txBody>
                  <a:tcPr/>
                </a:tc>
                <a:extLst>
                  <a:ext uri="{0D108BD9-81ED-4DB2-BD59-A6C34878D82A}">
                    <a16:rowId xmlns:a16="http://schemas.microsoft.com/office/drawing/2014/main" val="10006"/>
                  </a:ext>
                </a:extLst>
              </a:tr>
              <a:tr h="370840">
                <a:tc>
                  <a:txBody>
                    <a:bodyPr/>
                    <a:lstStyle/>
                    <a:p>
                      <a:r>
                        <a:rPr lang="en-US" dirty="0"/>
                        <a:t>South Korea</a:t>
                      </a:r>
                    </a:p>
                  </a:txBody>
                  <a:tcPr/>
                </a:tc>
                <a:tc>
                  <a:txBody>
                    <a:bodyPr/>
                    <a:lstStyle/>
                    <a:p>
                      <a:r>
                        <a:rPr lang="en-US" dirty="0"/>
                        <a:t>37%</a:t>
                      </a:r>
                    </a:p>
                  </a:txBody>
                  <a:tcPr/>
                </a:tc>
                <a:tc>
                  <a:txBody>
                    <a:bodyPr/>
                    <a:lstStyle/>
                    <a:p>
                      <a:r>
                        <a:rPr lang="en-US" dirty="0"/>
                        <a:t>2030</a:t>
                      </a:r>
                    </a:p>
                  </a:txBody>
                  <a:tcPr/>
                </a:tc>
                <a:tc>
                  <a:txBody>
                    <a:bodyPr/>
                    <a:lstStyle/>
                    <a:p>
                      <a:r>
                        <a:rPr lang="en-US" dirty="0"/>
                        <a:t>BAU</a:t>
                      </a:r>
                    </a:p>
                  </a:txBody>
                  <a:tcPr/>
                </a:tc>
                <a:tc>
                  <a:txBody>
                    <a:bodyPr/>
                    <a:lstStyle/>
                    <a:p>
                      <a:r>
                        <a:rPr lang="en-US" dirty="0"/>
                        <a:t>2020-30</a:t>
                      </a:r>
                    </a:p>
                  </a:txBody>
                  <a:tcPr/>
                </a:tc>
                <a:extLst>
                  <a:ext uri="{0D108BD9-81ED-4DB2-BD59-A6C34878D82A}">
                    <a16:rowId xmlns:a16="http://schemas.microsoft.com/office/drawing/2014/main" val="10007"/>
                  </a:ext>
                </a:extLst>
              </a:tr>
            </a:tbl>
          </a:graphicData>
        </a:graphic>
      </p:graphicFrame>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FFC51B1-01ED-48D0-AD48-6FB8E81BAF7D}"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6" name="Rectangle 5"/>
          <p:cNvSpPr/>
          <p:nvPr/>
        </p:nvSpPr>
        <p:spPr>
          <a:xfrm>
            <a:off x="2322318" y="6642556"/>
            <a:ext cx="7056784" cy="21544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00"/>
                </a:solidFill>
                <a:effectLst/>
                <a:uLnTx/>
                <a:uFillTx/>
                <a:latin typeface="Perpetua"/>
                <a:ea typeface="+mn-ea"/>
                <a:cs typeface="+mn-cs"/>
              </a:rPr>
              <a:t>See all INDCs here: </a:t>
            </a:r>
            <a:r>
              <a:rPr kumimoji="0" lang="en-US" sz="800" b="0" i="0" u="none" strike="noStrike" kern="1200" cap="none" spc="0" normalizeH="0" baseline="0" noProof="0" dirty="0">
                <a:ln>
                  <a:noFill/>
                </a:ln>
                <a:solidFill>
                  <a:srgbClr val="FFFF00"/>
                </a:solidFill>
                <a:effectLst/>
                <a:uLnTx/>
                <a:uFillTx/>
                <a:latin typeface="Perpetua"/>
                <a:ea typeface="+mn-ea"/>
                <a:cs typeface="+mn-cs"/>
                <a:hlinkClick r:id="rId2">
                  <a:extLst>
                    <a:ext uri="{A12FA001-AC4F-418D-AE19-62706E023703}">
                      <ahyp:hlinkClr xmlns:ahyp="http://schemas.microsoft.com/office/drawing/2018/hyperlinkcolor" val="tx"/>
                    </a:ext>
                  </a:extLst>
                </a:hlinkClick>
              </a:rPr>
              <a:t>http://climateobserver.org/open-and-shut/indc/</a:t>
            </a:r>
            <a:r>
              <a:rPr kumimoji="0" lang="en-US" sz="800" b="0" i="0" u="none" strike="noStrike" kern="1200" cap="none" spc="0" normalizeH="0" baseline="0" noProof="0" dirty="0">
                <a:ln>
                  <a:noFill/>
                </a:ln>
                <a:solidFill>
                  <a:srgbClr val="FFFF00"/>
                </a:solidFill>
                <a:effectLst/>
                <a:uLnTx/>
                <a:uFillTx/>
                <a:latin typeface="Perpetua"/>
                <a:ea typeface="+mn-ea"/>
                <a:cs typeface="+mn-cs"/>
              </a:rPr>
              <a:t> </a:t>
            </a:r>
          </a:p>
        </p:txBody>
      </p:sp>
      <p:sp>
        <p:nvSpPr>
          <p:cNvPr id="9" name="Left Brace 8"/>
          <p:cNvSpPr/>
          <p:nvPr/>
        </p:nvSpPr>
        <p:spPr>
          <a:xfrm>
            <a:off x="462014" y="3080084"/>
            <a:ext cx="514541" cy="2376858"/>
          </a:xfrm>
          <a:prstGeom prst="leftBrace">
            <a:avLst>
              <a:gd name="adj1" fmla="val 21316"/>
              <a:gd name="adj2" fmla="val 47570"/>
            </a:avLst>
          </a:prstGeom>
          <a:ln>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Perpetua"/>
              <a:ea typeface="+mn-ea"/>
              <a:cs typeface="+mn-cs"/>
            </a:endParaRPr>
          </a:p>
        </p:txBody>
      </p:sp>
      <p:sp>
        <p:nvSpPr>
          <p:cNvPr id="10" name="TextBox 9"/>
          <p:cNvSpPr txBox="1"/>
          <p:nvPr/>
        </p:nvSpPr>
        <p:spPr>
          <a:xfrm>
            <a:off x="86628" y="4042610"/>
            <a:ext cx="6851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00"/>
                </a:solidFill>
                <a:effectLst/>
                <a:uLnTx/>
                <a:uFillTx/>
                <a:latin typeface="Perpetua"/>
                <a:ea typeface="+mn-ea"/>
                <a:cs typeface="+mn-cs"/>
              </a:rPr>
              <a:t>Top 5 emitters</a:t>
            </a:r>
          </a:p>
        </p:txBody>
      </p:sp>
      <p:sp>
        <p:nvSpPr>
          <p:cNvPr id="13" name="TextBox 12"/>
          <p:cNvSpPr txBox="1"/>
          <p:nvPr/>
        </p:nvSpPr>
        <p:spPr>
          <a:xfrm>
            <a:off x="1622200" y="3418789"/>
            <a:ext cx="627095" cy="34163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Perpetua"/>
                <a:ea typeface="+mn-ea"/>
                <a:cs typeface="+mn-cs"/>
              </a:rPr>
              <a:t>12.1%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Perpetu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Perpetua"/>
                <a:ea typeface="+mn-ea"/>
                <a:cs typeface="+mn-cs"/>
              </a:rPr>
              <a:t>23.75%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Perpetu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Perpetu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Perpetua"/>
                <a:ea typeface="+mn-ea"/>
                <a:cs typeface="+mn-cs"/>
              </a:rPr>
              <a:t>8.97%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Perpetu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Perpetu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Perpetua"/>
                <a:ea typeface="+mn-ea"/>
                <a:cs typeface="+mn-cs"/>
              </a:rPr>
              <a:t>5.73%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Perpetu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Perpetu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Perpetua"/>
                <a:ea typeface="+mn-ea"/>
                <a:cs typeface="+mn-cs"/>
              </a:rPr>
              <a:t>5.35%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Perpetu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Perpetua"/>
                <a:ea typeface="+mn-ea"/>
                <a:cs typeface="+mn-cs"/>
              </a:rPr>
              <a:t>2.82%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Perpetu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Perpetu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Perpetua"/>
                <a:ea typeface="+mn-ea"/>
                <a:cs typeface="+mn-cs"/>
              </a:rPr>
              <a:t>1.28%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Perpetua"/>
              <a:ea typeface="+mn-ea"/>
              <a:cs typeface="+mn-cs"/>
            </a:endParaRPr>
          </a:p>
        </p:txBody>
      </p:sp>
    </p:spTree>
    <p:extLst>
      <p:ext uri="{BB962C8B-B14F-4D97-AF65-F5344CB8AC3E}">
        <p14:creationId xmlns:p14="http://schemas.microsoft.com/office/powerpoint/2010/main" val="290972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64373"/>
            <a:ext cx="8370128" cy="1293028"/>
          </a:xfrm>
        </p:spPr>
        <p:txBody>
          <a:bodyPr>
            <a:normAutofit/>
          </a:bodyPr>
          <a:lstStyle/>
          <a:p>
            <a:r>
              <a:rPr lang="en-US" dirty="0"/>
              <a:t>Status of NDC submissions </a:t>
            </a:r>
            <a:r>
              <a:rPr lang="en-US" sz="2700" dirty="0"/>
              <a:t>(as of April 2019)</a:t>
            </a:r>
            <a:endParaRPr lang="en-US" dirty="0"/>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08645-9E8A-4FFB-9A55-EB18E6FF9A17}"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6" name="Rectangle 5"/>
          <p:cNvSpPr/>
          <p:nvPr/>
        </p:nvSpPr>
        <p:spPr>
          <a:xfrm>
            <a:off x="1763688" y="6071800"/>
            <a:ext cx="5688632"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erpetua"/>
                <a:ea typeface="+mn-ea"/>
                <a:cs typeface="+mn-cs"/>
              </a:rPr>
              <a:t>State and Trends of Carbon Pricing 2019, The World Bank, June 2019, Washington DC</a:t>
            </a:r>
          </a:p>
        </p:txBody>
      </p:sp>
      <p:pic>
        <p:nvPicPr>
          <p:cNvPr id="4" name="Picture 3">
            <a:extLst>
              <a:ext uri="{FF2B5EF4-FFF2-40B4-BE49-F238E27FC236}">
                <a16:creationId xmlns:a16="http://schemas.microsoft.com/office/drawing/2014/main" id="{B073EF13-50C8-4F3F-8A8B-27E99E472F44}"/>
              </a:ext>
            </a:extLst>
          </p:cNvPr>
          <p:cNvPicPr>
            <a:picLocks noChangeAspect="1"/>
          </p:cNvPicPr>
          <p:nvPr/>
        </p:nvPicPr>
        <p:blipFill>
          <a:blip r:embed="rId2"/>
          <a:stretch>
            <a:fillRect/>
          </a:stretch>
        </p:blipFill>
        <p:spPr>
          <a:xfrm>
            <a:off x="144016" y="2112212"/>
            <a:ext cx="8820472" cy="3848147"/>
          </a:xfrm>
          <a:prstGeom prst="rect">
            <a:avLst/>
          </a:prstGeom>
        </p:spPr>
      </p:pic>
    </p:spTree>
    <p:extLst>
      <p:ext uri="{BB962C8B-B14F-4D97-AF65-F5344CB8AC3E}">
        <p14:creationId xmlns:p14="http://schemas.microsoft.com/office/powerpoint/2010/main" val="4030780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78098"/>
          </a:xfrm>
        </p:spPr>
        <p:txBody>
          <a:bodyPr>
            <a:normAutofit/>
          </a:bodyPr>
          <a:lstStyle/>
          <a:p>
            <a:r>
              <a:rPr lang="en-US" sz="3200" dirty="0"/>
              <a:t>Pricing carbon</a:t>
            </a:r>
          </a:p>
        </p:txBody>
      </p:sp>
      <p:sp>
        <p:nvSpPr>
          <p:cNvPr id="3" name="Content Placeholder 2"/>
          <p:cNvSpPr>
            <a:spLocks noGrp="1"/>
          </p:cNvSpPr>
          <p:nvPr>
            <p:ph sz="quarter" idx="1"/>
          </p:nvPr>
        </p:nvSpPr>
        <p:spPr>
          <a:xfrm>
            <a:off x="467544" y="1340768"/>
            <a:ext cx="8219256" cy="4679032"/>
          </a:xfrm>
        </p:spPr>
        <p:txBody>
          <a:bodyPr>
            <a:noAutofit/>
          </a:bodyPr>
          <a:lstStyle/>
          <a:p>
            <a:r>
              <a:rPr lang="en-US" sz="2800" b="1" dirty="0">
                <a:solidFill>
                  <a:srgbClr val="0070C0"/>
                </a:solidFill>
              </a:rPr>
              <a:t>‘Social cost of carbon’ approach</a:t>
            </a:r>
          </a:p>
          <a:p>
            <a:pPr lvl="1"/>
            <a:r>
              <a:rPr lang="en-US" dirty="0"/>
              <a:t>For economic efficiency, carbon price should be equal to the ‘social cost of carbon’ which is its ‘damage cost’</a:t>
            </a:r>
          </a:p>
          <a:p>
            <a:pPr lvl="1"/>
            <a:r>
              <a:rPr lang="en-US" dirty="0"/>
              <a:t>Based on damage costs assuming we do not abate carbon</a:t>
            </a:r>
          </a:p>
          <a:p>
            <a:r>
              <a:rPr lang="en-US" sz="2800" b="1" dirty="0">
                <a:solidFill>
                  <a:srgbClr val="0070C0"/>
                </a:solidFill>
              </a:rPr>
              <a:t>Shadow price approach</a:t>
            </a:r>
          </a:p>
          <a:p>
            <a:pPr lvl="1"/>
            <a:r>
              <a:rPr lang="en-US" dirty="0"/>
              <a:t>Mitigation target/goals oriented; not damage</a:t>
            </a:r>
          </a:p>
          <a:p>
            <a:pPr lvl="1"/>
            <a:r>
              <a:rPr lang="en-US" dirty="0"/>
              <a:t>Carbon price  = marginal carbon abatement cost (MAC)</a:t>
            </a:r>
          </a:p>
          <a:p>
            <a:pPr lvl="1"/>
            <a:r>
              <a:rPr lang="en-US" dirty="0"/>
              <a:t>Need to estimate MAC function which sorts abatement measures in terms of $/tCO2e and inform how much mitigation can be achieved at what price?</a:t>
            </a:r>
          </a:p>
          <a:p>
            <a:endParaRPr lang="en-US" dirty="0"/>
          </a:p>
        </p:txBody>
      </p:sp>
      <p:sp>
        <p:nvSpPr>
          <p:cNvPr id="4" name="Rectangle 3"/>
          <p:cNvSpPr/>
          <p:nvPr/>
        </p:nvSpPr>
        <p:spPr>
          <a:xfrm>
            <a:off x="4067944" y="6123166"/>
            <a:ext cx="29942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Perpetua"/>
                <a:ea typeface="+mn-ea"/>
                <a:cs typeface="+mn-cs"/>
              </a:rPr>
              <a:t>For more discussions, see Bowen(2011)</a:t>
            </a:r>
          </a:p>
        </p:txBody>
      </p:sp>
      <p:sp>
        <p:nvSpPr>
          <p:cNvPr id="6" name="Slide Number Placeholder 5">
            <a:extLst>
              <a:ext uri="{FF2B5EF4-FFF2-40B4-BE49-F238E27FC236}">
                <a16:creationId xmlns:a16="http://schemas.microsoft.com/office/drawing/2014/main" id="{F5916929-952A-4A96-AF0D-CAB710D71F59}"/>
              </a:ext>
            </a:extLst>
          </p:cNvPr>
          <p:cNvSpPr>
            <a:spLocks noGrp="1"/>
          </p:cNvSpPr>
          <p:nvPr>
            <p:ph type="sldNum" sz="quarter" idx="12"/>
          </p:nvPr>
        </p:nvSpPr>
        <p:spPr/>
        <p:txBody>
          <a:bodyPr/>
          <a:lstStyle/>
          <a:p>
            <a:fld id="{B8508645-9E8A-4FFB-9A55-EB18E6FF9A17}" type="slidenum">
              <a:rPr lang="en-US" smtClean="0"/>
              <a:t>12</a:t>
            </a:fld>
            <a:endParaRPr lang="en-US"/>
          </a:p>
        </p:txBody>
      </p:sp>
    </p:spTree>
    <p:extLst>
      <p:ext uri="{BB962C8B-B14F-4D97-AF65-F5344CB8AC3E}">
        <p14:creationId xmlns:p14="http://schemas.microsoft.com/office/powerpoint/2010/main" val="358058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78098"/>
          </a:xfrm>
        </p:spPr>
        <p:txBody>
          <a:bodyPr/>
          <a:lstStyle/>
          <a:p>
            <a:r>
              <a:rPr lang="en-US" dirty="0"/>
              <a:t>Ways for pricing carbon </a:t>
            </a:r>
          </a:p>
        </p:txBody>
      </p:sp>
      <p:sp>
        <p:nvSpPr>
          <p:cNvPr id="3" name="Content Placeholder 2"/>
          <p:cNvSpPr>
            <a:spLocks noGrp="1"/>
          </p:cNvSpPr>
          <p:nvPr>
            <p:ph sz="quarter" idx="1"/>
          </p:nvPr>
        </p:nvSpPr>
        <p:spPr>
          <a:xfrm>
            <a:off x="539552" y="1412776"/>
            <a:ext cx="8075240" cy="5472608"/>
          </a:xfrm>
        </p:spPr>
        <p:txBody>
          <a:bodyPr>
            <a:noAutofit/>
          </a:bodyPr>
          <a:lstStyle/>
          <a:p>
            <a:r>
              <a:rPr lang="en-US" sz="2800" b="1" dirty="0">
                <a:solidFill>
                  <a:srgbClr val="0070C0"/>
                </a:solidFill>
              </a:rPr>
              <a:t>Carbon tax (price control</a:t>
            </a:r>
            <a:r>
              <a:rPr lang="en-US" sz="2800" dirty="0">
                <a:solidFill>
                  <a:srgbClr val="0070C0"/>
                </a:solidFill>
              </a:rPr>
              <a:t>)</a:t>
            </a:r>
          </a:p>
          <a:p>
            <a:pPr lvl="1"/>
            <a:r>
              <a:rPr lang="en-US" dirty="0"/>
              <a:t>Government imposing a tax or duty or charge on commodity based on its ‘carbon content’ (or carbon equivalent)</a:t>
            </a:r>
          </a:p>
          <a:p>
            <a:pPr lvl="2"/>
            <a:r>
              <a:rPr lang="en-US" sz="2400" dirty="0"/>
              <a:t> ‘Carbon content’ of commodity: CO2e emitted due to production  as well as inputs to production (accounting direct and indirect emissions)</a:t>
            </a:r>
          </a:p>
          <a:p>
            <a:r>
              <a:rPr lang="en-US" sz="2800" b="1" dirty="0">
                <a:solidFill>
                  <a:srgbClr val="0070C0"/>
                </a:solidFill>
              </a:rPr>
              <a:t>Cap-and-trade (quantity control</a:t>
            </a:r>
            <a:r>
              <a:rPr lang="en-US" sz="2800" dirty="0">
                <a:solidFill>
                  <a:srgbClr val="0070C0"/>
                </a:solidFill>
              </a:rPr>
              <a:t>)</a:t>
            </a:r>
          </a:p>
          <a:p>
            <a:pPr lvl="1"/>
            <a:r>
              <a:rPr lang="en-US" dirty="0"/>
              <a:t>Government or somebody setting a desired cap in emissions based on aggregate level of emissions and devising  ‘individual quotas’ that are tradable</a:t>
            </a:r>
          </a:p>
          <a:p>
            <a:pPr lvl="1"/>
            <a:r>
              <a:rPr lang="en-US" dirty="0"/>
              <a:t>Perfectly competitive market: The price of a quota of one ton CO2e  = marginal abatement cost in the economy for 1 ton CO2e</a:t>
            </a:r>
          </a:p>
        </p:txBody>
      </p:sp>
      <p:sp>
        <p:nvSpPr>
          <p:cNvPr id="4" name="Rectangle 3"/>
          <p:cNvSpPr/>
          <p:nvPr/>
        </p:nvSpPr>
        <p:spPr>
          <a:xfrm>
            <a:off x="5421088" y="6276421"/>
            <a:ext cx="3494867" cy="307777"/>
          </a:xfrm>
          <a:prstGeom prst="rect">
            <a:avLst/>
          </a:prstGeom>
        </p:spPr>
        <p:txBody>
          <a:bodyPr wrap="none">
            <a:spAutoFit/>
          </a:bodyPr>
          <a:lstStyle/>
          <a:p>
            <a:r>
              <a:rPr lang="en-US" sz="1400" i="1" dirty="0"/>
              <a:t>For more discussions, see Bowen(2011)</a:t>
            </a:r>
          </a:p>
        </p:txBody>
      </p:sp>
      <p:sp>
        <p:nvSpPr>
          <p:cNvPr id="6" name="Slide Number Placeholder 5">
            <a:extLst>
              <a:ext uri="{FF2B5EF4-FFF2-40B4-BE49-F238E27FC236}">
                <a16:creationId xmlns:a16="http://schemas.microsoft.com/office/drawing/2014/main" id="{69637C71-0357-493D-AE54-48303F3A092E}"/>
              </a:ext>
            </a:extLst>
          </p:cNvPr>
          <p:cNvSpPr>
            <a:spLocks noGrp="1"/>
          </p:cNvSpPr>
          <p:nvPr>
            <p:ph type="sldNum" sz="quarter" idx="12"/>
          </p:nvPr>
        </p:nvSpPr>
        <p:spPr/>
        <p:txBody>
          <a:bodyPr/>
          <a:lstStyle/>
          <a:p>
            <a:fld id="{B8508645-9E8A-4FFB-9A55-EB18E6FF9A17}" type="slidenum">
              <a:rPr lang="en-US" smtClean="0"/>
              <a:t>13</a:t>
            </a:fld>
            <a:endParaRPr lang="en-US"/>
          </a:p>
        </p:txBody>
      </p:sp>
    </p:spTree>
    <p:extLst>
      <p:ext uri="{BB962C8B-B14F-4D97-AF65-F5344CB8AC3E}">
        <p14:creationId xmlns:p14="http://schemas.microsoft.com/office/powerpoint/2010/main" val="413837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018295-1120-41AB-BFDC-6086038D6CCA}"/>
              </a:ext>
            </a:extLst>
          </p:cNvPr>
          <p:cNvPicPr>
            <a:picLocks noChangeAspect="1"/>
          </p:cNvPicPr>
          <p:nvPr/>
        </p:nvPicPr>
        <p:blipFill>
          <a:blip r:embed="rId2"/>
          <a:stretch>
            <a:fillRect/>
          </a:stretch>
        </p:blipFill>
        <p:spPr>
          <a:xfrm>
            <a:off x="2086083" y="0"/>
            <a:ext cx="4971833" cy="6858000"/>
          </a:xfrm>
          <a:prstGeom prst="rect">
            <a:avLst/>
          </a:prstGeom>
        </p:spPr>
      </p:pic>
      <p:sp>
        <p:nvSpPr>
          <p:cNvPr id="5" name="TextBox 4">
            <a:extLst>
              <a:ext uri="{FF2B5EF4-FFF2-40B4-BE49-F238E27FC236}">
                <a16:creationId xmlns:a16="http://schemas.microsoft.com/office/drawing/2014/main" id="{4A1C9145-0175-40C7-9866-9CA2A6722538}"/>
              </a:ext>
            </a:extLst>
          </p:cNvPr>
          <p:cNvSpPr txBox="1"/>
          <p:nvPr/>
        </p:nvSpPr>
        <p:spPr>
          <a:xfrm>
            <a:off x="7255565" y="6122504"/>
            <a:ext cx="1689652" cy="307777"/>
          </a:xfrm>
          <a:prstGeom prst="rect">
            <a:avLst/>
          </a:prstGeom>
          <a:noFill/>
        </p:spPr>
        <p:txBody>
          <a:bodyPr wrap="square" rtlCol="0">
            <a:spAutoFit/>
          </a:bodyPr>
          <a:lstStyle/>
          <a:p>
            <a:r>
              <a:rPr lang="en-US" sz="1400" dirty="0"/>
              <a:t>World Bank, 2019</a:t>
            </a:r>
          </a:p>
        </p:txBody>
      </p:sp>
    </p:spTree>
    <p:extLst>
      <p:ext uri="{BB962C8B-B14F-4D97-AF65-F5344CB8AC3E}">
        <p14:creationId xmlns:p14="http://schemas.microsoft.com/office/powerpoint/2010/main" val="3645519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389AA0-2449-4417-AD79-A2E025CDBF39}"/>
              </a:ext>
            </a:extLst>
          </p:cNvPr>
          <p:cNvPicPr>
            <a:picLocks noChangeAspect="1"/>
          </p:cNvPicPr>
          <p:nvPr/>
        </p:nvPicPr>
        <p:blipFill rotWithShape="1">
          <a:blip r:embed="rId2"/>
          <a:srcRect b="9366"/>
          <a:stretch/>
        </p:blipFill>
        <p:spPr>
          <a:xfrm>
            <a:off x="20" y="10"/>
            <a:ext cx="9143980" cy="6857990"/>
          </a:xfrm>
          <a:prstGeom prst="rect">
            <a:avLst/>
          </a:prstGeom>
        </p:spPr>
      </p:pic>
    </p:spTree>
    <p:extLst>
      <p:ext uri="{BB962C8B-B14F-4D97-AF65-F5344CB8AC3E}">
        <p14:creationId xmlns:p14="http://schemas.microsoft.com/office/powerpoint/2010/main" val="2367626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carbon markets</a:t>
            </a:r>
          </a:p>
        </p:txBody>
      </p:sp>
      <p:sp>
        <p:nvSpPr>
          <p:cNvPr id="3" name="Content Placeholder 2"/>
          <p:cNvSpPr>
            <a:spLocks noGrp="1"/>
          </p:cNvSpPr>
          <p:nvPr>
            <p:ph idx="1"/>
          </p:nvPr>
        </p:nvSpPr>
        <p:spPr/>
        <p:txBody>
          <a:bodyPr/>
          <a:lstStyle/>
          <a:p>
            <a:r>
              <a:rPr lang="en-US" dirty="0">
                <a:solidFill>
                  <a:srgbClr val="FFC000"/>
                </a:solidFill>
              </a:rPr>
              <a:t>Offset Market related to UNFCCC- Clean Development Mechanism</a:t>
            </a:r>
          </a:p>
          <a:p>
            <a:r>
              <a:rPr lang="en-US" dirty="0"/>
              <a:t>Regulated/Compliance Carbon Market (ETS/Cap-and-Trade)</a:t>
            </a:r>
          </a:p>
          <a:p>
            <a:r>
              <a:rPr lang="en-US" dirty="0"/>
              <a:t>Unregulated/Volunteer Carbon Market</a:t>
            </a:r>
          </a:p>
          <a:p>
            <a:r>
              <a:rPr lang="en-US" dirty="0"/>
              <a:t>CORSIA/ICAO Market/IMO/BOCM-JCM</a:t>
            </a:r>
          </a:p>
          <a:p>
            <a:r>
              <a:rPr lang="en-US" dirty="0"/>
              <a:t>REDD+ Carbon Market</a:t>
            </a:r>
          </a:p>
          <a:p>
            <a:r>
              <a:rPr lang="en-US" dirty="0"/>
              <a:t>Carbon-Insetting in Corporate Sector</a:t>
            </a:r>
          </a:p>
          <a:p>
            <a:r>
              <a:rPr lang="en-US" dirty="0"/>
              <a:t>Further Prospects under Paris Agreement</a:t>
            </a:r>
          </a:p>
          <a:p>
            <a:endParaRPr lang="en-US" dirty="0"/>
          </a:p>
        </p:txBody>
      </p:sp>
    </p:spTree>
    <p:extLst>
      <p:ext uri="{BB962C8B-B14F-4D97-AF65-F5344CB8AC3E}">
        <p14:creationId xmlns:p14="http://schemas.microsoft.com/office/powerpoint/2010/main" val="1800907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842" y="260648"/>
            <a:ext cx="3067062" cy="1224136"/>
          </a:xfrm>
        </p:spPr>
        <p:txBody>
          <a:bodyPr>
            <a:noAutofit/>
          </a:bodyPr>
          <a:lstStyle/>
          <a:p>
            <a:r>
              <a:rPr lang="en-US" sz="2800" b="1" dirty="0"/>
              <a:t>CDM Project history- end of 2012</a:t>
            </a:r>
          </a:p>
        </p:txBody>
      </p:sp>
      <p:sp>
        <p:nvSpPr>
          <p:cNvPr id="3" name="Content Placeholder 2"/>
          <p:cNvSpPr>
            <a:spLocks noGrp="1"/>
          </p:cNvSpPr>
          <p:nvPr>
            <p:ph sz="quarter" idx="1"/>
          </p:nvPr>
        </p:nvSpPr>
        <p:spPr>
          <a:xfrm>
            <a:off x="539552" y="1772816"/>
            <a:ext cx="2992920" cy="4211960"/>
          </a:xfrm>
        </p:spPr>
        <p:txBody>
          <a:bodyPr>
            <a:normAutofit/>
          </a:bodyPr>
          <a:lstStyle/>
          <a:p>
            <a:r>
              <a:rPr lang="en-US" sz="2000" dirty="0"/>
              <a:t>70% of the CDM projects are renewables</a:t>
            </a:r>
          </a:p>
          <a:p>
            <a:r>
              <a:rPr lang="en-US" sz="2000" dirty="0"/>
              <a:t>But they  take 34% of the CERs</a:t>
            </a:r>
          </a:p>
          <a:p>
            <a:r>
              <a:rPr lang="en-US" sz="2000" dirty="0"/>
              <a:t>Energy efficiency takes 9% of the CERs  for Supply-side EE and only 1% for Demand-side-EE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836712"/>
            <a:ext cx="5318305"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95467" y="6561679"/>
            <a:ext cx="2709396" cy="200055"/>
          </a:xfrm>
          <a:prstGeom prst="rect">
            <a:avLst/>
          </a:prstGeom>
          <a:noFill/>
        </p:spPr>
        <p:txBody>
          <a:bodyPr wrap="none" rtlCol="0">
            <a:spAutoFit/>
          </a:bodyPr>
          <a:lstStyle/>
          <a:p>
            <a:r>
              <a:rPr lang="en-US" sz="700" dirty="0"/>
              <a:t>UNEP/RISO data, at http://cdmpipeline.org/overview.htm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3700470"/>
            <a:ext cx="4464496" cy="2968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622248" y="755415"/>
            <a:ext cx="3687228" cy="276999"/>
          </a:xfrm>
          <a:prstGeom prst="rect">
            <a:avLst/>
          </a:prstGeom>
          <a:noFill/>
        </p:spPr>
        <p:txBody>
          <a:bodyPr wrap="none" rtlCol="0">
            <a:spAutoFit/>
          </a:bodyPr>
          <a:lstStyle/>
          <a:p>
            <a:r>
              <a:rPr lang="en-US" sz="1200" b="1" dirty="0">
                <a:solidFill>
                  <a:srgbClr val="FF0000"/>
                </a:solidFill>
              </a:rPr>
              <a:t>Project type in pipeline by CERS by end of 2012</a:t>
            </a:r>
          </a:p>
        </p:txBody>
      </p:sp>
      <p:sp>
        <p:nvSpPr>
          <p:cNvPr id="8" name="TextBox 7"/>
          <p:cNvSpPr txBox="1"/>
          <p:nvPr/>
        </p:nvSpPr>
        <p:spPr>
          <a:xfrm>
            <a:off x="3902214" y="3469064"/>
            <a:ext cx="3578224" cy="276999"/>
          </a:xfrm>
          <a:prstGeom prst="rect">
            <a:avLst/>
          </a:prstGeom>
          <a:noFill/>
        </p:spPr>
        <p:txBody>
          <a:bodyPr wrap="none" rtlCol="0">
            <a:spAutoFit/>
          </a:bodyPr>
          <a:lstStyle/>
          <a:p>
            <a:r>
              <a:rPr lang="en-US" sz="1200" b="1" dirty="0">
                <a:solidFill>
                  <a:srgbClr val="FF0000"/>
                </a:solidFill>
              </a:rPr>
              <a:t>Project type in pipeline by number of projects</a:t>
            </a:r>
          </a:p>
        </p:txBody>
      </p:sp>
      <p:sp>
        <p:nvSpPr>
          <p:cNvPr id="6" name="Slide Number Placeholder 5"/>
          <p:cNvSpPr>
            <a:spLocks noGrp="1"/>
          </p:cNvSpPr>
          <p:nvPr>
            <p:ph type="sldNum" sz="quarter" idx="12"/>
          </p:nvPr>
        </p:nvSpPr>
        <p:spPr/>
        <p:txBody>
          <a:bodyPr/>
          <a:lstStyle/>
          <a:p>
            <a:fld id="{B8508645-9E8A-4FFB-9A55-EB18E6FF9A17}" type="slidenum">
              <a:rPr lang="en-US" smtClean="0"/>
              <a:t>17</a:t>
            </a:fld>
            <a:endParaRPr lang="en-US"/>
          </a:p>
        </p:txBody>
      </p:sp>
    </p:spTree>
    <p:extLst>
      <p:ext uri="{BB962C8B-B14F-4D97-AF65-F5344CB8AC3E}">
        <p14:creationId xmlns:p14="http://schemas.microsoft.com/office/powerpoint/2010/main" val="2117563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B8508645-9E8A-4FFB-9A55-EB18E6FF9A17}" type="slidenum">
              <a:rPr lang="en-US" smtClean="0"/>
              <a:t>18</a:t>
            </a:fld>
            <a:endParaRPr lang="en-US"/>
          </a:p>
        </p:txBody>
      </p:sp>
      <p:pic>
        <p:nvPicPr>
          <p:cNvPr id="5" name="Content Placeholder 4"/>
          <p:cNvPicPr>
            <a:picLocks noGrp="1" noChangeAspect="1"/>
          </p:cNvPicPr>
          <p:nvPr>
            <p:ph sz="quarter" idx="1"/>
          </p:nvPr>
        </p:nvPicPr>
        <p:blipFill>
          <a:blip r:embed="rId2"/>
          <a:stretch>
            <a:fillRect/>
          </a:stretch>
        </p:blipFill>
        <p:spPr>
          <a:xfrm>
            <a:off x="297902" y="746126"/>
            <a:ext cx="8478882" cy="5688365"/>
          </a:xfrm>
          <a:prstGeom prst="rect">
            <a:avLst/>
          </a:prstGeom>
        </p:spPr>
      </p:pic>
      <p:sp>
        <p:nvSpPr>
          <p:cNvPr id="6" name="Rectangle 5"/>
          <p:cNvSpPr/>
          <p:nvPr/>
        </p:nvSpPr>
        <p:spPr>
          <a:xfrm>
            <a:off x="4037341" y="6479574"/>
            <a:ext cx="5135811" cy="230832"/>
          </a:xfrm>
          <a:prstGeom prst="rect">
            <a:avLst/>
          </a:prstGeom>
        </p:spPr>
        <p:txBody>
          <a:bodyPr wrap="square">
            <a:spAutoFit/>
          </a:bodyPr>
          <a:lstStyle/>
          <a:p>
            <a:r>
              <a:rPr lang="en-US" sz="900" dirty="0"/>
              <a:t>https://cdm.unfccc.int/Statistics/Public/CDMinsights/index.html</a:t>
            </a:r>
          </a:p>
        </p:txBody>
      </p:sp>
    </p:spTree>
    <p:extLst>
      <p:ext uri="{BB962C8B-B14F-4D97-AF65-F5344CB8AC3E}">
        <p14:creationId xmlns:p14="http://schemas.microsoft.com/office/powerpoint/2010/main" val="3004753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8508645-9E8A-4FFB-9A55-EB18E6FF9A17}" type="slidenum">
              <a:rPr lang="en-US" smtClean="0"/>
              <a:t>19</a:t>
            </a:fld>
            <a:endParaRPr lang="en-US"/>
          </a:p>
        </p:txBody>
      </p:sp>
      <p:pic>
        <p:nvPicPr>
          <p:cNvPr id="5" name="Content Placeholder 4"/>
          <p:cNvPicPr>
            <a:picLocks noGrp="1" noChangeAspect="1"/>
          </p:cNvPicPr>
          <p:nvPr>
            <p:ph sz="quarter" idx="1"/>
          </p:nvPr>
        </p:nvPicPr>
        <p:blipFill>
          <a:blip r:embed="rId2"/>
          <a:stretch>
            <a:fillRect/>
          </a:stretch>
        </p:blipFill>
        <p:spPr>
          <a:xfrm>
            <a:off x="1187624" y="234862"/>
            <a:ext cx="6135484" cy="6204038"/>
          </a:xfrm>
          <a:prstGeom prst="rect">
            <a:avLst/>
          </a:prstGeom>
        </p:spPr>
      </p:pic>
      <p:sp>
        <p:nvSpPr>
          <p:cNvPr id="6" name="TextBox 5"/>
          <p:cNvSpPr txBox="1"/>
          <p:nvPr/>
        </p:nvSpPr>
        <p:spPr>
          <a:xfrm>
            <a:off x="6522092" y="6438900"/>
            <a:ext cx="966931" cy="184666"/>
          </a:xfrm>
          <a:prstGeom prst="rect">
            <a:avLst/>
          </a:prstGeom>
          <a:noFill/>
        </p:spPr>
        <p:txBody>
          <a:bodyPr wrap="none" rtlCol="0">
            <a:spAutoFit/>
          </a:bodyPr>
          <a:lstStyle/>
          <a:p>
            <a:r>
              <a:rPr lang="en-US" sz="600" dirty="0"/>
              <a:t>The World Bank, 2015</a:t>
            </a:r>
          </a:p>
        </p:txBody>
      </p:sp>
    </p:spTree>
    <p:extLst>
      <p:ext uri="{BB962C8B-B14F-4D97-AF65-F5344CB8AC3E}">
        <p14:creationId xmlns:p14="http://schemas.microsoft.com/office/powerpoint/2010/main" val="2737581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269" y="321610"/>
            <a:ext cx="7837371" cy="746793"/>
          </a:xfrm>
        </p:spPr>
        <p:txBody>
          <a:bodyPr>
            <a:noAutofit/>
          </a:bodyPr>
          <a:lstStyle/>
          <a:p>
            <a:r>
              <a:rPr lang="en-US" sz="2800" b="1" dirty="0"/>
              <a:t>Program</a:t>
            </a:r>
          </a:p>
        </p:txBody>
      </p:sp>
      <p:sp>
        <p:nvSpPr>
          <p:cNvPr id="3" name="Content Placeholder 2"/>
          <p:cNvSpPr>
            <a:spLocks noGrp="1"/>
          </p:cNvSpPr>
          <p:nvPr>
            <p:ph idx="1"/>
          </p:nvPr>
        </p:nvSpPr>
        <p:spPr>
          <a:xfrm>
            <a:off x="327259" y="1241658"/>
            <a:ext cx="8424512" cy="5387742"/>
          </a:xfrm>
        </p:spPr>
        <p:txBody>
          <a:bodyPr>
            <a:noAutofit/>
          </a:bodyPr>
          <a:lstStyle/>
          <a:p>
            <a:r>
              <a:rPr lang="en-US" sz="2000" b="1" dirty="0">
                <a:solidFill>
                  <a:srgbClr val="FFC000"/>
                </a:solidFill>
              </a:rPr>
              <a:t>Panel Speakers:</a:t>
            </a:r>
          </a:p>
          <a:p>
            <a:pPr marL="457200" lvl="1" indent="0">
              <a:buNone/>
            </a:pPr>
            <a:r>
              <a:rPr lang="en-US" sz="1800" b="1" dirty="0"/>
              <a:t>Mr. Bob Dobias</a:t>
            </a:r>
            <a:r>
              <a:rPr lang="en-US" sz="1800" dirty="0"/>
              <a:t>, </a:t>
            </a:r>
            <a:r>
              <a:rPr lang="en-US" sz="1800" i="1" dirty="0">
                <a:solidFill>
                  <a:srgbClr val="FFC000"/>
                </a:solidFill>
              </a:rPr>
              <a:t>Advisor at Climate Change Center, National Research Council of Thailand; </a:t>
            </a:r>
            <a:r>
              <a:rPr lang="en-US" sz="1800" b="1" i="1" dirty="0">
                <a:solidFill>
                  <a:schemeClr val="accent5">
                    <a:lumMod val="60000"/>
                    <a:lumOff val="40000"/>
                  </a:schemeClr>
                </a:solidFill>
              </a:rPr>
              <a:t>‘Global architecture of climate finance</a:t>
            </a:r>
            <a:r>
              <a:rPr lang="en-US" sz="1800" b="1" dirty="0">
                <a:solidFill>
                  <a:schemeClr val="accent5">
                    <a:lumMod val="60000"/>
                    <a:lumOff val="40000"/>
                  </a:schemeClr>
                </a:solidFill>
              </a:rPr>
              <a:t>’</a:t>
            </a:r>
          </a:p>
          <a:p>
            <a:pPr marL="457200" lvl="1" indent="0">
              <a:buNone/>
            </a:pPr>
            <a:endParaRPr lang="en-US" sz="1800" b="1" dirty="0"/>
          </a:p>
          <a:p>
            <a:pPr marL="457200" lvl="1" indent="0">
              <a:buNone/>
            </a:pPr>
            <a:r>
              <a:rPr lang="en-US" sz="1800" b="1" dirty="0"/>
              <a:t>Dr. Frederic Asseline</a:t>
            </a:r>
            <a:r>
              <a:rPr lang="en-US" sz="1800" dirty="0"/>
              <a:t>, </a:t>
            </a:r>
            <a:r>
              <a:rPr lang="en-US" sz="1800" i="1" dirty="0">
                <a:solidFill>
                  <a:srgbClr val="FFC000"/>
                </a:solidFill>
              </a:rPr>
              <a:t>Principal Climate Change Specialist (Climate Finance), Climate Change &amp; Disaster Risk Management Division, Sustainable Development &amp; Climate Change Department, Asian Development Bank; </a:t>
            </a:r>
            <a:r>
              <a:rPr lang="en-US" sz="1800" i="1" dirty="0">
                <a:solidFill>
                  <a:schemeClr val="accent5">
                    <a:lumMod val="60000"/>
                    <a:lumOff val="40000"/>
                  </a:schemeClr>
                </a:solidFill>
              </a:rPr>
              <a:t>‘</a:t>
            </a:r>
            <a:r>
              <a:rPr lang="en-US" sz="1800" b="1" i="1" dirty="0">
                <a:solidFill>
                  <a:schemeClr val="accent5">
                    <a:lumMod val="60000"/>
                    <a:lumOff val="40000"/>
                  </a:schemeClr>
                </a:solidFill>
              </a:rPr>
              <a:t>Climate Change and Disaster Risk Management</a:t>
            </a:r>
            <a:r>
              <a:rPr lang="en-US" sz="1800" i="1" dirty="0">
                <a:solidFill>
                  <a:schemeClr val="accent5">
                    <a:lumMod val="60000"/>
                    <a:lumOff val="40000"/>
                  </a:schemeClr>
                </a:solidFill>
              </a:rPr>
              <a:t>’</a:t>
            </a:r>
          </a:p>
          <a:p>
            <a:pPr marL="457200" lvl="1" indent="0">
              <a:buNone/>
            </a:pPr>
            <a:endParaRPr lang="en-US" sz="1800" b="1" i="1" dirty="0">
              <a:solidFill>
                <a:srgbClr val="FFC000"/>
              </a:solidFill>
            </a:endParaRPr>
          </a:p>
          <a:p>
            <a:pPr marL="457200" lvl="1" indent="0">
              <a:buNone/>
            </a:pPr>
            <a:r>
              <a:rPr lang="en-US" sz="1800" b="1" dirty="0"/>
              <a:t>Prof. Shobhakar Dhakal</a:t>
            </a:r>
            <a:r>
              <a:rPr lang="en-US" sz="1800" dirty="0"/>
              <a:t>, </a:t>
            </a:r>
            <a:r>
              <a:rPr lang="en-US" sz="1800" i="1" dirty="0">
                <a:solidFill>
                  <a:srgbClr val="FFC000"/>
                </a:solidFill>
              </a:rPr>
              <a:t>Department of Energy, Environment and Climate Change, AIT; </a:t>
            </a:r>
            <a:r>
              <a:rPr lang="en-US" sz="1800" b="1" i="1" dirty="0">
                <a:solidFill>
                  <a:schemeClr val="accent5">
                    <a:lumMod val="60000"/>
                    <a:lumOff val="40000"/>
                  </a:schemeClr>
                </a:solidFill>
              </a:rPr>
              <a:t>‘Carbon markets’ experiences around the world’</a:t>
            </a:r>
          </a:p>
          <a:p>
            <a:endParaRPr lang="en-US" sz="1800" dirty="0">
              <a:solidFill>
                <a:srgbClr val="FFC000"/>
              </a:solidFill>
            </a:endParaRPr>
          </a:p>
          <a:p>
            <a:r>
              <a:rPr lang="en-US" sz="2000" b="1" dirty="0">
                <a:solidFill>
                  <a:srgbClr val="FFC000"/>
                </a:solidFill>
              </a:rPr>
              <a:t>Panel Moderators:</a:t>
            </a:r>
          </a:p>
          <a:p>
            <a:pPr marL="457200" lvl="1" indent="0">
              <a:buNone/>
            </a:pPr>
            <a:r>
              <a:rPr lang="en-US" sz="1800" b="1" dirty="0"/>
              <a:t>Dr. Bindu Nath Lohani</a:t>
            </a:r>
            <a:r>
              <a:rPr lang="en-US" sz="1800" dirty="0"/>
              <a:t>, </a:t>
            </a:r>
            <a:r>
              <a:rPr lang="en-US" sz="1800" i="1" dirty="0">
                <a:solidFill>
                  <a:srgbClr val="FFC000"/>
                </a:solidFill>
              </a:rPr>
              <a:t>Distinguished Adjunct Faculty, AIT</a:t>
            </a:r>
          </a:p>
          <a:p>
            <a:pPr marL="457200" lvl="1" indent="0">
              <a:buNone/>
            </a:pPr>
            <a:r>
              <a:rPr lang="en-US" sz="1800" b="1" dirty="0"/>
              <a:t>Prof. Shobhakar Dhakal</a:t>
            </a:r>
            <a:r>
              <a:rPr lang="en-US" sz="1800" dirty="0"/>
              <a:t>, </a:t>
            </a:r>
            <a:r>
              <a:rPr lang="en-US" sz="1800" i="1" dirty="0">
                <a:solidFill>
                  <a:srgbClr val="FFC000"/>
                </a:solidFill>
              </a:rPr>
              <a:t>Department of Energy, Environment and Climate Change, AIT</a:t>
            </a:r>
          </a:p>
        </p:txBody>
      </p:sp>
    </p:spTree>
    <p:extLst>
      <p:ext uri="{BB962C8B-B14F-4D97-AF65-F5344CB8AC3E}">
        <p14:creationId xmlns:p14="http://schemas.microsoft.com/office/powerpoint/2010/main" val="3476106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carbon markets</a:t>
            </a:r>
          </a:p>
        </p:txBody>
      </p:sp>
      <p:sp>
        <p:nvSpPr>
          <p:cNvPr id="3" name="Content Placeholder 2"/>
          <p:cNvSpPr>
            <a:spLocks noGrp="1"/>
          </p:cNvSpPr>
          <p:nvPr>
            <p:ph idx="1"/>
          </p:nvPr>
        </p:nvSpPr>
        <p:spPr/>
        <p:txBody>
          <a:bodyPr/>
          <a:lstStyle/>
          <a:p>
            <a:r>
              <a:rPr lang="en-US" dirty="0"/>
              <a:t>Offset Market related to UNFCCC- Clean Development Mechanism</a:t>
            </a:r>
          </a:p>
          <a:p>
            <a:r>
              <a:rPr lang="en-US" dirty="0">
                <a:solidFill>
                  <a:srgbClr val="FFC000"/>
                </a:solidFill>
              </a:rPr>
              <a:t>Regulated/Compliance Carbon Market (ETS/Cap-and-Trade)</a:t>
            </a:r>
          </a:p>
          <a:p>
            <a:r>
              <a:rPr lang="en-US" dirty="0"/>
              <a:t>Unregulated/Volunteer Carbon Market</a:t>
            </a:r>
          </a:p>
          <a:p>
            <a:r>
              <a:rPr lang="en-US" dirty="0"/>
              <a:t>CORSIA/ICAO Market/IMO/BOCM-JCM</a:t>
            </a:r>
          </a:p>
          <a:p>
            <a:r>
              <a:rPr lang="en-US" dirty="0"/>
              <a:t>REDD+ Carbon Market</a:t>
            </a:r>
          </a:p>
          <a:p>
            <a:r>
              <a:rPr lang="en-US" dirty="0"/>
              <a:t>Carbon-Insetting in Corporate Sector</a:t>
            </a:r>
          </a:p>
          <a:p>
            <a:r>
              <a:rPr lang="en-US" dirty="0"/>
              <a:t>Further Prospects under Paris Agreement</a:t>
            </a:r>
          </a:p>
          <a:p>
            <a:endParaRPr lang="en-US" dirty="0"/>
          </a:p>
        </p:txBody>
      </p:sp>
    </p:spTree>
    <p:extLst>
      <p:ext uri="{BB962C8B-B14F-4D97-AF65-F5344CB8AC3E}">
        <p14:creationId xmlns:p14="http://schemas.microsoft.com/office/powerpoint/2010/main" val="1771509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260" y="437074"/>
            <a:ext cx="8047480" cy="708901"/>
          </a:xfrm>
        </p:spPr>
        <p:txBody>
          <a:bodyPr>
            <a:normAutofit fontScale="90000"/>
          </a:bodyPr>
          <a:lstStyle/>
          <a:p>
            <a:r>
              <a:rPr lang="en-US" dirty="0"/>
              <a:t>Many emission trading markets</a:t>
            </a:r>
          </a:p>
        </p:txBody>
      </p:sp>
      <p:pic>
        <p:nvPicPr>
          <p:cNvPr id="6" name="Content Placeholder 5"/>
          <p:cNvPicPr>
            <a:picLocks noGrp="1" noChangeAspect="1"/>
          </p:cNvPicPr>
          <p:nvPr>
            <p:ph idx="1"/>
          </p:nvPr>
        </p:nvPicPr>
        <p:blipFill>
          <a:blip r:embed="rId2"/>
          <a:stretch>
            <a:fillRect/>
          </a:stretch>
        </p:blipFill>
        <p:spPr>
          <a:xfrm>
            <a:off x="638155" y="1720812"/>
            <a:ext cx="7107776" cy="3991213"/>
          </a:xfrm>
          <a:prstGeom prst="rect">
            <a:avLst/>
          </a:prstGeom>
        </p:spPr>
      </p:pic>
      <p:sp>
        <p:nvSpPr>
          <p:cNvPr id="7" name="Rectangle 6"/>
          <p:cNvSpPr/>
          <p:nvPr/>
        </p:nvSpPr>
        <p:spPr>
          <a:xfrm>
            <a:off x="4487821" y="5852960"/>
            <a:ext cx="4307589" cy="300082"/>
          </a:xfrm>
          <a:prstGeom prst="rect">
            <a:avLst/>
          </a:prstGeom>
        </p:spPr>
        <p:txBody>
          <a:bodyPr wrap="none">
            <a:spAutoFit/>
          </a:bodyPr>
          <a:lstStyle/>
          <a:p>
            <a:r>
              <a:rPr lang="en-US" sz="1350" dirty="0">
                <a:hlinkClick r:id="rId3"/>
              </a:rPr>
              <a:t>http://www.ieta.org/The-Worlds-Carbon-Markets</a:t>
            </a:r>
            <a:r>
              <a:rPr lang="en-US" sz="1350" dirty="0"/>
              <a:t> </a:t>
            </a:r>
          </a:p>
        </p:txBody>
      </p:sp>
    </p:spTree>
    <p:extLst>
      <p:ext uri="{BB962C8B-B14F-4D97-AF65-F5344CB8AC3E}">
        <p14:creationId xmlns:p14="http://schemas.microsoft.com/office/powerpoint/2010/main" val="411878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C6E069-D531-4375-95E4-173038E1BA0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08645-9E8A-4FFB-9A55-EB18E6FF9A17}"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pic>
        <p:nvPicPr>
          <p:cNvPr id="5" name="Content Placeholder 4">
            <a:extLst>
              <a:ext uri="{FF2B5EF4-FFF2-40B4-BE49-F238E27FC236}">
                <a16:creationId xmlns:a16="http://schemas.microsoft.com/office/drawing/2014/main" id="{5D62DE60-B462-4538-8899-08C8CB267345}"/>
              </a:ext>
            </a:extLst>
          </p:cNvPr>
          <p:cNvPicPr>
            <a:picLocks noGrp="1" noChangeAspect="1"/>
          </p:cNvPicPr>
          <p:nvPr>
            <p:ph sz="quarter" idx="1"/>
          </p:nvPr>
        </p:nvPicPr>
        <p:blipFill>
          <a:blip r:embed="rId2"/>
          <a:stretch>
            <a:fillRect/>
          </a:stretch>
        </p:blipFill>
        <p:spPr>
          <a:xfrm>
            <a:off x="1115616" y="116632"/>
            <a:ext cx="6840760" cy="6270696"/>
          </a:xfrm>
          <a:prstGeom prst="rect">
            <a:avLst/>
          </a:prstGeom>
        </p:spPr>
      </p:pic>
      <p:sp>
        <p:nvSpPr>
          <p:cNvPr id="6" name="Rectangle 5">
            <a:extLst>
              <a:ext uri="{FF2B5EF4-FFF2-40B4-BE49-F238E27FC236}">
                <a16:creationId xmlns:a16="http://schemas.microsoft.com/office/drawing/2014/main" id="{A30C0A48-EE54-4692-840F-97D8179E20F2}"/>
              </a:ext>
            </a:extLst>
          </p:cNvPr>
          <p:cNvSpPr/>
          <p:nvPr/>
        </p:nvSpPr>
        <p:spPr>
          <a:xfrm>
            <a:off x="728192" y="6171884"/>
            <a:ext cx="7848872"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Perpetua"/>
                <a:ea typeface="+mn-ea"/>
                <a:cs typeface="+mn-cs"/>
              </a:rPr>
              <a:t>Partnership for Market Readiness (PMR) and International Carbon Action Partnership (ICAP). 2016. Emissions Trading in Practice: a Handbook on Design and Implementation. World Bank, Washington, DC. </a:t>
            </a:r>
          </a:p>
        </p:txBody>
      </p:sp>
      <p:sp>
        <p:nvSpPr>
          <p:cNvPr id="2" name="Footer Placeholder 1">
            <a:extLst>
              <a:ext uri="{FF2B5EF4-FFF2-40B4-BE49-F238E27FC236}">
                <a16:creationId xmlns:a16="http://schemas.microsoft.com/office/drawing/2014/main" id="{762D1D5F-4260-4E35-B7F3-66BAF5E7CA1B}"/>
              </a:ext>
            </a:extLst>
          </p:cNvPr>
          <p:cNvSpPr>
            <a:spLocks noGrp="1"/>
          </p:cNvSpPr>
          <p:nvPr>
            <p:ph type="ftr" sz="quarter" idx="11"/>
          </p:nvPr>
        </p:nvSpPr>
        <p:spPr>
          <a:xfrm>
            <a:off x="914400" y="6387328"/>
            <a:ext cx="3962400" cy="4572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Prof. Shobhakar Dhakal (Nov 2019)</a:t>
            </a:r>
          </a:p>
        </p:txBody>
      </p:sp>
    </p:spTree>
    <p:extLst>
      <p:ext uri="{BB962C8B-B14F-4D97-AF65-F5344CB8AC3E}">
        <p14:creationId xmlns:p14="http://schemas.microsoft.com/office/powerpoint/2010/main" val="4278095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60648"/>
            <a:ext cx="7772400" cy="706090"/>
          </a:xfrm>
        </p:spPr>
        <p:txBody>
          <a:bodyPr>
            <a:noAutofit/>
          </a:bodyPr>
          <a:lstStyle/>
          <a:p>
            <a:r>
              <a:rPr lang="en-US" dirty="0"/>
              <a:t>Design features of ETS market</a:t>
            </a:r>
          </a:p>
        </p:txBody>
      </p:sp>
      <p:sp>
        <p:nvSpPr>
          <p:cNvPr id="3" name="Content Placeholder 2"/>
          <p:cNvSpPr>
            <a:spLocks noGrp="1"/>
          </p:cNvSpPr>
          <p:nvPr>
            <p:ph sz="quarter" idx="1"/>
          </p:nvPr>
        </p:nvSpPr>
        <p:spPr>
          <a:xfrm>
            <a:off x="603504" y="1124744"/>
            <a:ext cx="8216968" cy="5112568"/>
          </a:xfrm>
        </p:spPr>
        <p:txBody>
          <a:bodyPr>
            <a:noAutofit/>
          </a:bodyPr>
          <a:lstStyle/>
          <a:p>
            <a:r>
              <a:rPr lang="en-US" sz="3200" dirty="0"/>
              <a:t>Regulator</a:t>
            </a:r>
          </a:p>
          <a:p>
            <a:r>
              <a:rPr lang="en-US" sz="3200" dirty="0"/>
              <a:t>Type of cap:  absolute vs intensity</a:t>
            </a:r>
          </a:p>
          <a:p>
            <a:r>
              <a:rPr lang="en-US" sz="3200" dirty="0"/>
              <a:t>Total cap size and changes in cap over time</a:t>
            </a:r>
          </a:p>
          <a:p>
            <a:r>
              <a:rPr lang="en-US" sz="3200" dirty="0"/>
              <a:t>Sector/gases covered</a:t>
            </a:r>
          </a:p>
          <a:p>
            <a:r>
              <a:rPr lang="en-US" sz="3200" dirty="0"/>
              <a:t>Allowance allocation rule (how much allocated? Free or auction or hybrid, how allowance revenue used?)</a:t>
            </a:r>
          </a:p>
          <a:p>
            <a:r>
              <a:rPr lang="en-US" sz="3200" dirty="0"/>
              <a:t>Compliance period (s)</a:t>
            </a:r>
          </a:p>
          <a:p>
            <a:r>
              <a:rPr lang="en-US" sz="3200" dirty="0"/>
              <a:t>Compliant carbon units/commodities</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08645-9E8A-4FFB-9A55-EB18E6FF9A17}"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5" name="Footer Placeholder 4">
            <a:extLst>
              <a:ext uri="{FF2B5EF4-FFF2-40B4-BE49-F238E27FC236}">
                <a16:creationId xmlns:a16="http://schemas.microsoft.com/office/drawing/2014/main" id="{92ADE341-1EBD-41FE-85E7-53E7AF06B159}"/>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Prof. Shobhakar Dhakal (Nov 2019)</a:t>
            </a:r>
          </a:p>
        </p:txBody>
      </p:sp>
    </p:spTree>
    <p:extLst>
      <p:ext uri="{BB962C8B-B14F-4D97-AF65-F5344CB8AC3E}">
        <p14:creationId xmlns:p14="http://schemas.microsoft.com/office/powerpoint/2010/main" val="275809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208" y="188640"/>
            <a:ext cx="7772400" cy="1143000"/>
          </a:xfrm>
        </p:spPr>
        <p:txBody>
          <a:bodyPr/>
          <a:lstStyle/>
          <a:p>
            <a:r>
              <a:rPr lang="en-US" dirty="0"/>
              <a:t>Design features of ETS market</a:t>
            </a: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08645-9E8A-4FFB-9A55-EB18E6FF9A17}"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4" name="Content Placeholder 3"/>
          <p:cNvSpPr>
            <a:spLocks noGrp="1"/>
          </p:cNvSpPr>
          <p:nvPr>
            <p:ph sz="quarter" idx="1"/>
          </p:nvPr>
        </p:nvSpPr>
        <p:spPr>
          <a:xfrm>
            <a:off x="410344" y="1346746"/>
            <a:ext cx="8291264" cy="4293106"/>
          </a:xfrm>
        </p:spPr>
        <p:txBody>
          <a:bodyPr>
            <a:noAutofit/>
          </a:bodyPr>
          <a:lstStyle/>
          <a:p>
            <a:r>
              <a:rPr lang="en-US" sz="2800" dirty="0"/>
              <a:t>Trading methods</a:t>
            </a:r>
          </a:p>
          <a:p>
            <a:r>
              <a:rPr lang="en-US" sz="2800" dirty="0"/>
              <a:t>Monitoring, reporting and verification (registry and oversight, regulation)</a:t>
            </a:r>
          </a:p>
          <a:p>
            <a:r>
              <a:rPr lang="en-US" sz="2800" dirty="0"/>
              <a:t>Banking and borrowing provisions’ (inter and intra-phases)</a:t>
            </a:r>
          </a:p>
          <a:p>
            <a:r>
              <a:rPr lang="en-US" sz="2800" dirty="0"/>
              <a:t>Offsets and flexibilities</a:t>
            </a:r>
          </a:p>
          <a:p>
            <a:r>
              <a:rPr lang="en-US" sz="2800" dirty="0"/>
              <a:t>Price containment measures</a:t>
            </a:r>
          </a:p>
          <a:p>
            <a:r>
              <a:rPr lang="en-US" sz="2800" dirty="0"/>
              <a:t>Punitive measures for non-compliance</a:t>
            </a:r>
          </a:p>
          <a:p>
            <a:r>
              <a:rPr lang="en-US" sz="2800" dirty="0"/>
              <a:t>Allocation rules for new entrants and rules for opt-out</a:t>
            </a:r>
          </a:p>
          <a:p>
            <a:r>
              <a:rPr lang="en-US" sz="2800" dirty="0"/>
              <a:t>Linkages with other ETS markets- and other carbon commodity</a:t>
            </a:r>
          </a:p>
          <a:p>
            <a:endParaRPr lang="en-US" sz="2800" dirty="0"/>
          </a:p>
        </p:txBody>
      </p:sp>
      <p:sp>
        <p:nvSpPr>
          <p:cNvPr id="5" name="Footer Placeholder 4">
            <a:extLst>
              <a:ext uri="{FF2B5EF4-FFF2-40B4-BE49-F238E27FC236}">
                <a16:creationId xmlns:a16="http://schemas.microsoft.com/office/drawing/2014/main" id="{6709BD23-7E3A-4A12-B69E-06828D2C99A9}"/>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Prof. Shobhakar Dhakal (Nov 2019)</a:t>
            </a:r>
          </a:p>
        </p:txBody>
      </p:sp>
    </p:spTree>
    <p:extLst>
      <p:ext uri="{BB962C8B-B14F-4D97-AF65-F5344CB8AC3E}">
        <p14:creationId xmlns:p14="http://schemas.microsoft.com/office/powerpoint/2010/main" val="426623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205AB0-B87A-4B55-9DD4-D28275EFDE14}"/>
              </a:ext>
            </a:extLst>
          </p:cNvPr>
          <p:cNvPicPr>
            <a:picLocks noChangeAspect="1"/>
          </p:cNvPicPr>
          <p:nvPr/>
        </p:nvPicPr>
        <p:blipFill>
          <a:blip r:embed="rId2"/>
          <a:stretch>
            <a:fillRect/>
          </a:stretch>
        </p:blipFill>
        <p:spPr>
          <a:xfrm>
            <a:off x="79513" y="300404"/>
            <a:ext cx="8894914" cy="6265956"/>
          </a:xfrm>
          <a:prstGeom prst="rect">
            <a:avLst/>
          </a:prstGeom>
        </p:spPr>
      </p:pic>
      <p:sp>
        <p:nvSpPr>
          <p:cNvPr id="8" name="TextBox 7"/>
          <p:cNvSpPr txBox="1"/>
          <p:nvPr/>
        </p:nvSpPr>
        <p:spPr>
          <a:xfrm>
            <a:off x="7257232" y="260648"/>
            <a:ext cx="170725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Perpetua"/>
                <a:ea typeface="+mn-ea"/>
                <a:cs typeface="+mn-cs"/>
              </a:rPr>
              <a:t>World Bank, 2019</a:t>
            </a:r>
          </a:p>
        </p:txBody>
      </p:sp>
      <p:pic>
        <p:nvPicPr>
          <p:cNvPr id="3" name="Picture 2">
            <a:extLst>
              <a:ext uri="{FF2B5EF4-FFF2-40B4-BE49-F238E27FC236}">
                <a16:creationId xmlns:a16="http://schemas.microsoft.com/office/drawing/2014/main" id="{95F8D3A4-1FE5-4D54-A5DE-2627DF312390}"/>
              </a:ext>
            </a:extLst>
          </p:cNvPr>
          <p:cNvPicPr>
            <a:picLocks noChangeAspect="1"/>
          </p:cNvPicPr>
          <p:nvPr/>
        </p:nvPicPr>
        <p:blipFill>
          <a:blip r:embed="rId3"/>
          <a:stretch>
            <a:fillRect/>
          </a:stretch>
        </p:blipFill>
        <p:spPr>
          <a:xfrm>
            <a:off x="909224" y="260648"/>
            <a:ext cx="6177376" cy="2675600"/>
          </a:xfrm>
          <a:prstGeom prst="rect">
            <a:avLst/>
          </a:prstGeom>
        </p:spPr>
      </p:pic>
    </p:spTree>
    <p:extLst>
      <p:ext uri="{BB962C8B-B14F-4D97-AF65-F5344CB8AC3E}">
        <p14:creationId xmlns:p14="http://schemas.microsoft.com/office/powerpoint/2010/main" val="325594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08645-9E8A-4FFB-9A55-EB18E6FF9A17}"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7" name="TextBox 6"/>
          <p:cNvSpPr txBox="1"/>
          <p:nvPr/>
        </p:nvSpPr>
        <p:spPr>
          <a:xfrm>
            <a:off x="7664029" y="6308095"/>
            <a:ext cx="136928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Perpetua"/>
                <a:ea typeface="+mn-ea"/>
                <a:cs typeface="+mn-cs"/>
              </a:rPr>
              <a:t>The World Bank, 2019</a:t>
            </a:r>
          </a:p>
        </p:txBody>
      </p:sp>
      <p:sp>
        <p:nvSpPr>
          <p:cNvPr id="2" name="Title 1"/>
          <p:cNvSpPr>
            <a:spLocks noGrp="1"/>
          </p:cNvSpPr>
          <p:nvPr>
            <p:ph type="title"/>
          </p:nvPr>
        </p:nvSpPr>
        <p:spPr>
          <a:xfrm>
            <a:off x="3649638" y="103441"/>
            <a:ext cx="5616624" cy="631614"/>
          </a:xfrm>
          <a:solidFill>
            <a:schemeClr val="bg1"/>
          </a:solidFill>
        </p:spPr>
        <p:txBody>
          <a:bodyPr>
            <a:normAutofit fontScale="90000"/>
          </a:bodyPr>
          <a:lstStyle/>
          <a:p>
            <a:r>
              <a:rPr lang="en-US" dirty="0"/>
              <a:t>Carbon prices in markets</a:t>
            </a:r>
          </a:p>
        </p:txBody>
      </p:sp>
      <p:pic>
        <p:nvPicPr>
          <p:cNvPr id="6" name="Picture 5">
            <a:extLst>
              <a:ext uri="{FF2B5EF4-FFF2-40B4-BE49-F238E27FC236}">
                <a16:creationId xmlns:a16="http://schemas.microsoft.com/office/drawing/2014/main" id="{BABBF294-3CE4-4BFC-A7AC-0A9BF21B044A}"/>
              </a:ext>
            </a:extLst>
          </p:cNvPr>
          <p:cNvPicPr>
            <a:picLocks noChangeAspect="1"/>
          </p:cNvPicPr>
          <p:nvPr/>
        </p:nvPicPr>
        <p:blipFill>
          <a:blip r:embed="rId2"/>
          <a:stretch>
            <a:fillRect/>
          </a:stretch>
        </p:blipFill>
        <p:spPr>
          <a:xfrm>
            <a:off x="1185200" y="673166"/>
            <a:ext cx="5957393" cy="6038116"/>
          </a:xfrm>
          <a:prstGeom prst="rect">
            <a:avLst/>
          </a:prstGeom>
        </p:spPr>
      </p:pic>
      <p:pic>
        <p:nvPicPr>
          <p:cNvPr id="8" name="Picture 7">
            <a:extLst>
              <a:ext uri="{FF2B5EF4-FFF2-40B4-BE49-F238E27FC236}">
                <a16:creationId xmlns:a16="http://schemas.microsoft.com/office/drawing/2014/main" id="{0EC14F03-958E-4506-A1D9-48354A03434D}"/>
              </a:ext>
            </a:extLst>
          </p:cNvPr>
          <p:cNvPicPr>
            <a:picLocks noChangeAspect="1"/>
          </p:cNvPicPr>
          <p:nvPr/>
        </p:nvPicPr>
        <p:blipFill>
          <a:blip r:embed="rId3"/>
          <a:stretch>
            <a:fillRect/>
          </a:stretch>
        </p:blipFill>
        <p:spPr>
          <a:xfrm>
            <a:off x="1240525" y="110704"/>
            <a:ext cx="1602065" cy="479846"/>
          </a:xfrm>
          <a:prstGeom prst="rect">
            <a:avLst/>
          </a:prstGeom>
        </p:spPr>
      </p:pic>
      <p:pic>
        <p:nvPicPr>
          <p:cNvPr id="9" name="Picture 8">
            <a:extLst>
              <a:ext uri="{FF2B5EF4-FFF2-40B4-BE49-F238E27FC236}">
                <a16:creationId xmlns:a16="http://schemas.microsoft.com/office/drawing/2014/main" id="{4B4A5712-BEB3-4B96-8242-2585D88EF61A}"/>
              </a:ext>
            </a:extLst>
          </p:cNvPr>
          <p:cNvPicPr>
            <a:picLocks noChangeAspect="1"/>
          </p:cNvPicPr>
          <p:nvPr/>
        </p:nvPicPr>
        <p:blipFill>
          <a:blip r:embed="rId4"/>
          <a:stretch>
            <a:fillRect/>
          </a:stretch>
        </p:blipFill>
        <p:spPr>
          <a:xfrm>
            <a:off x="772359" y="202307"/>
            <a:ext cx="323850" cy="1304925"/>
          </a:xfrm>
          <a:prstGeom prst="rect">
            <a:avLst/>
          </a:prstGeom>
        </p:spPr>
      </p:pic>
    </p:spTree>
    <p:extLst>
      <p:ext uri="{BB962C8B-B14F-4D97-AF65-F5344CB8AC3E}">
        <p14:creationId xmlns:p14="http://schemas.microsoft.com/office/powerpoint/2010/main" val="1514923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A2A838-446E-438D-B3D2-75D8B6CB93A5}"/>
              </a:ext>
            </a:extLst>
          </p:cNvPr>
          <p:cNvPicPr>
            <a:picLocks noChangeAspect="1"/>
          </p:cNvPicPr>
          <p:nvPr/>
        </p:nvPicPr>
        <p:blipFill>
          <a:blip r:embed="rId2"/>
          <a:stretch>
            <a:fillRect/>
          </a:stretch>
        </p:blipFill>
        <p:spPr>
          <a:xfrm>
            <a:off x="603504" y="109465"/>
            <a:ext cx="5764373" cy="6470373"/>
          </a:xfrm>
          <a:prstGeom prst="rect">
            <a:avLst/>
          </a:prstGeom>
        </p:spPr>
      </p:pic>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08645-9E8A-4FFB-9A55-EB18E6FF9A17}"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6" name="Rectangle 5"/>
          <p:cNvSpPr/>
          <p:nvPr/>
        </p:nvSpPr>
        <p:spPr>
          <a:xfrm>
            <a:off x="4211960" y="836712"/>
            <a:ext cx="4536504"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erpetua"/>
                <a:ea typeface="+mn-ea"/>
                <a:cs typeface="+mn-cs"/>
              </a:rPr>
              <a:t>Carbon price, share of emissions covered and carbon pricing revenues of implemented carbon pricing initiatives</a:t>
            </a:r>
          </a:p>
        </p:txBody>
      </p:sp>
      <p:sp>
        <p:nvSpPr>
          <p:cNvPr id="7" name="TextBox 6"/>
          <p:cNvSpPr txBox="1"/>
          <p:nvPr/>
        </p:nvSpPr>
        <p:spPr>
          <a:xfrm>
            <a:off x="6814716" y="6302839"/>
            <a:ext cx="170725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erpetua"/>
                <a:ea typeface="+mn-ea"/>
                <a:cs typeface="+mn-cs"/>
              </a:rPr>
              <a:t>World Bank, 2019</a:t>
            </a:r>
          </a:p>
        </p:txBody>
      </p:sp>
      <p:sp>
        <p:nvSpPr>
          <p:cNvPr id="8" name="Rectangle 7"/>
          <p:cNvSpPr/>
          <p:nvPr/>
        </p:nvSpPr>
        <p:spPr>
          <a:xfrm>
            <a:off x="5076056" y="2243773"/>
            <a:ext cx="3384376" cy="1323439"/>
          </a:xfrm>
          <a:prstGeom prst="rect">
            <a:avLst/>
          </a:prstGeom>
          <a:solidFill>
            <a:schemeClr val="bg1"/>
          </a:solid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D1D1B"/>
                </a:solidFill>
                <a:effectLst/>
                <a:uLnTx/>
                <a:uFillTx/>
                <a:latin typeface="Arial" panose="020B0604020202020204" pitchFamily="34" charset="0"/>
                <a:ea typeface="+mn-ea"/>
                <a:cs typeface="Arial" panose="020B0604020202020204" pitchFamily="34" charset="0"/>
                <a:sym typeface="Wingdings" panose="05000000000000000000" pitchFamily="2" charset="2"/>
              </a:rPr>
              <a:t> far </a:t>
            </a:r>
            <a:r>
              <a:rPr kumimoji="0" lang="en-US" sz="1600" b="0" i="0" u="none" strike="noStrike" kern="1200" cap="none" spc="0" normalizeH="0" baseline="0" noProof="0" dirty="0">
                <a:ln>
                  <a:noFill/>
                </a:ln>
                <a:solidFill>
                  <a:srgbClr val="1D1D1B"/>
                </a:solidFill>
                <a:effectLst/>
                <a:uLnTx/>
                <a:uFillTx/>
                <a:latin typeface="Arial" panose="020B0604020202020204" pitchFamily="34" charset="0"/>
                <a:ea typeface="+mn-ea"/>
                <a:cs typeface="Arial" panose="020B0604020202020204" pitchFamily="34" charset="0"/>
              </a:rPr>
              <a:t>lower than the price that economic  models have  estimated as needed to meet the 2°C climate stabilization goal</a:t>
            </a:r>
            <a:endParaRPr kumimoji="0" lang="en-US" sz="700" b="0" i="0" u="none" strike="noStrike" kern="1200" cap="none" spc="0" normalizeH="0" baseline="0" noProof="0" dirty="0">
              <a:ln>
                <a:noFill/>
              </a:ln>
              <a:solidFill>
                <a:srgbClr val="1D1D1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83421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p:spPr>
        <p:txBody>
          <a:bodyPr>
            <a:normAutofit fontScale="90000"/>
          </a:bodyPr>
          <a:lstStyle/>
          <a:p>
            <a:r>
              <a:rPr lang="en-US" dirty="0"/>
              <a:t>EU-ETS: General introduction</a:t>
            </a:r>
          </a:p>
        </p:txBody>
      </p:sp>
      <p:sp>
        <p:nvSpPr>
          <p:cNvPr id="3" name="Content Placeholder 2"/>
          <p:cNvSpPr>
            <a:spLocks noGrp="1"/>
          </p:cNvSpPr>
          <p:nvPr>
            <p:ph sz="quarter" idx="1"/>
          </p:nvPr>
        </p:nvSpPr>
        <p:spPr>
          <a:xfrm>
            <a:off x="603504" y="980728"/>
            <a:ext cx="8075240" cy="5602634"/>
          </a:xfrm>
        </p:spPr>
        <p:txBody>
          <a:bodyPr>
            <a:normAutofit/>
          </a:bodyPr>
          <a:lstStyle/>
          <a:p>
            <a:r>
              <a:rPr lang="en-US" sz="2400" dirty="0"/>
              <a:t>EU-ETS Began operation in 2005</a:t>
            </a:r>
          </a:p>
          <a:p>
            <a:r>
              <a:rPr lang="en-US" sz="2400" dirty="0"/>
              <a:t>EU28 plus 3 (Liechtenstein, Norway and Iceland); over </a:t>
            </a:r>
            <a:r>
              <a:rPr lang="en-US" sz="2400" b="1" dirty="0"/>
              <a:t>11,000 industrial installations </a:t>
            </a:r>
            <a:r>
              <a:rPr lang="en-US" sz="2400" dirty="0"/>
              <a:t>and </a:t>
            </a:r>
            <a:r>
              <a:rPr lang="en-US" sz="2400" b="1" dirty="0"/>
              <a:t>airlines</a:t>
            </a:r>
            <a:r>
              <a:rPr lang="en-US" sz="2400" dirty="0"/>
              <a:t> operating between them</a:t>
            </a:r>
          </a:p>
          <a:p>
            <a:r>
              <a:rPr lang="en-US" sz="2400" dirty="0"/>
              <a:t>Goal: 21 percent reduction by 2020 from 2005 levels (43% by 2030)</a:t>
            </a:r>
          </a:p>
          <a:p>
            <a:r>
              <a:rPr lang="en-US" sz="2400" dirty="0"/>
              <a:t>Covers about half of Europe’s CO2 emissions (@ 45% GHG)</a:t>
            </a:r>
          </a:p>
          <a:p>
            <a:r>
              <a:rPr lang="en-US" sz="2400" dirty="0"/>
              <a:t>Traded sector of industry: </a:t>
            </a:r>
          </a:p>
          <a:p>
            <a:pPr lvl="1"/>
            <a:r>
              <a:rPr lang="en-US" sz="1800" dirty="0"/>
              <a:t>carbon dioxide (CO2) from</a:t>
            </a:r>
          </a:p>
          <a:p>
            <a:pPr lvl="2"/>
            <a:r>
              <a:rPr lang="en-US" sz="1600" dirty="0"/>
              <a:t>power and heat generation, energy-intensive industry sectors including oil refineries, steel works and production of iron, </a:t>
            </a:r>
            <a:r>
              <a:rPr lang="en-US" sz="1600" dirty="0" err="1"/>
              <a:t>aluminium</a:t>
            </a:r>
            <a:r>
              <a:rPr lang="en-US" sz="1600" dirty="0"/>
              <a:t>, metals, cement, lime, glass, ceramics, pulp, paper, cardboard, acids and bulk organic chemicals</a:t>
            </a:r>
          </a:p>
          <a:p>
            <a:pPr lvl="2"/>
            <a:r>
              <a:rPr lang="en-US" sz="1600" dirty="0"/>
              <a:t>commercial aviation</a:t>
            </a:r>
          </a:p>
          <a:p>
            <a:pPr lvl="1"/>
            <a:r>
              <a:rPr lang="en-US" sz="1800" dirty="0"/>
              <a:t>Nitrous oxide (N2O) from production of nitric, adipic and glyoxylic acids and glyoxal</a:t>
            </a:r>
          </a:p>
          <a:p>
            <a:pPr lvl="1"/>
            <a:r>
              <a:rPr lang="en-US" sz="1800" dirty="0"/>
              <a:t>Perfluorocarbons (PFCs) from </a:t>
            </a:r>
            <a:r>
              <a:rPr lang="en-US" sz="1800" dirty="0" err="1"/>
              <a:t>aluminium</a:t>
            </a:r>
            <a:r>
              <a:rPr lang="en-US" sz="1800" dirty="0"/>
              <a:t> production</a:t>
            </a:r>
          </a:p>
          <a:p>
            <a:r>
              <a:rPr lang="en-US" sz="2400" dirty="0"/>
              <a:t>Non-traded sector: Others such as transportation sector (except aviation), agricultural sector</a:t>
            </a:r>
            <a:endParaRPr lang="en-US" sz="2000"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08645-9E8A-4FFB-9A55-EB18E6FF9A17}"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7" name="Rectangle 6">
            <a:extLst>
              <a:ext uri="{FF2B5EF4-FFF2-40B4-BE49-F238E27FC236}">
                <a16:creationId xmlns:a16="http://schemas.microsoft.com/office/drawing/2014/main" id="{E066CCEC-02C2-4792-A19C-A90282F2DED7}"/>
              </a:ext>
            </a:extLst>
          </p:cNvPr>
          <p:cNvSpPr/>
          <p:nvPr/>
        </p:nvSpPr>
        <p:spPr>
          <a:xfrm>
            <a:off x="4355976" y="6398696"/>
            <a:ext cx="400173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Perpetua"/>
                <a:ea typeface="+mn-ea"/>
                <a:cs typeface="+mn-cs"/>
                <a:hlinkClick r:id="rId2"/>
              </a:rPr>
              <a:t>https://ec.europa.eu/clima/policies/ets_en</a:t>
            </a:r>
            <a:r>
              <a:rPr kumimoji="0" lang="en-US" sz="1800" b="0" i="0" u="none" strike="noStrike" kern="1200" cap="none" spc="0" normalizeH="0" baseline="0" noProof="0" dirty="0">
                <a:ln>
                  <a:noFill/>
                </a:ln>
                <a:solidFill>
                  <a:prstClr val="black"/>
                </a:solidFill>
                <a:effectLst/>
                <a:uLnTx/>
                <a:uFillTx/>
                <a:latin typeface="Perpetua"/>
                <a:ea typeface="+mn-ea"/>
                <a:cs typeface="+mn-cs"/>
              </a:rPr>
              <a:t> </a:t>
            </a:r>
          </a:p>
        </p:txBody>
      </p:sp>
    </p:spTree>
    <p:extLst>
      <p:ext uri="{BB962C8B-B14F-4D97-AF65-F5344CB8AC3E}">
        <p14:creationId xmlns:p14="http://schemas.microsoft.com/office/powerpoint/2010/main" val="1843964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37543-5D0B-4E99-A352-0AFA25381325}"/>
              </a:ext>
            </a:extLst>
          </p:cNvPr>
          <p:cNvSpPr>
            <a:spLocks noGrp="1"/>
          </p:cNvSpPr>
          <p:nvPr>
            <p:ph type="title"/>
          </p:nvPr>
        </p:nvSpPr>
        <p:spPr>
          <a:xfrm>
            <a:off x="914400" y="274638"/>
            <a:ext cx="7772400" cy="634082"/>
          </a:xfrm>
        </p:spPr>
        <p:txBody>
          <a:bodyPr>
            <a:normAutofit fontScale="90000"/>
          </a:bodyPr>
          <a:lstStyle/>
          <a:p>
            <a:r>
              <a:rPr lang="en-US" dirty="0"/>
              <a:t>EU-ETS developments</a:t>
            </a:r>
          </a:p>
        </p:txBody>
      </p:sp>
      <p:sp>
        <p:nvSpPr>
          <p:cNvPr id="3" name="Slide Number Placeholder 2">
            <a:extLst>
              <a:ext uri="{FF2B5EF4-FFF2-40B4-BE49-F238E27FC236}">
                <a16:creationId xmlns:a16="http://schemas.microsoft.com/office/drawing/2014/main" id="{2045904C-C0BC-41A4-84E4-FAAA2D17FE2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08645-9E8A-4FFB-9A55-EB18E6FF9A17}"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pic>
        <p:nvPicPr>
          <p:cNvPr id="5" name="Content Placeholder 4">
            <a:extLst>
              <a:ext uri="{FF2B5EF4-FFF2-40B4-BE49-F238E27FC236}">
                <a16:creationId xmlns:a16="http://schemas.microsoft.com/office/drawing/2014/main" id="{346D15F9-F7E1-4534-BE2D-4BBA1FF349BE}"/>
              </a:ext>
            </a:extLst>
          </p:cNvPr>
          <p:cNvPicPr>
            <a:picLocks noGrp="1" noChangeAspect="1"/>
          </p:cNvPicPr>
          <p:nvPr>
            <p:ph sz="quarter" idx="1"/>
          </p:nvPr>
        </p:nvPicPr>
        <p:blipFill>
          <a:blip r:embed="rId2"/>
          <a:stretch>
            <a:fillRect/>
          </a:stretch>
        </p:blipFill>
        <p:spPr>
          <a:xfrm>
            <a:off x="901084" y="1428388"/>
            <a:ext cx="7847380" cy="5154974"/>
          </a:xfrm>
          <a:prstGeom prst="rect">
            <a:avLst/>
          </a:prstGeom>
        </p:spPr>
      </p:pic>
      <p:sp>
        <p:nvSpPr>
          <p:cNvPr id="6" name="Rectangle 5">
            <a:extLst>
              <a:ext uri="{FF2B5EF4-FFF2-40B4-BE49-F238E27FC236}">
                <a16:creationId xmlns:a16="http://schemas.microsoft.com/office/drawing/2014/main" id="{78011BDD-5524-421E-96FB-C2E4EB77DBD0}"/>
              </a:ext>
            </a:extLst>
          </p:cNvPr>
          <p:cNvSpPr/>
          <p:nvPr/>
        </p:nvSpPr>
        <p:spPr>
          <a:xfrm>
            <a:off x="4104456" y="6529000"/>
            <a:ext cx="4572000" cy="276999"/>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erpetua"/>
                <a:ea typeface="+mn-ea"/>
                <a:cs typeface="+mn-cs"/>
                <a:hlinkClick r:id="rId3"/>
              </a:rPr>
              <a:t>https://ec.europa.eu/clima/sites/clima/files/docs/ets_handbook_en.pdf</a:t>
            </a:r>
            <a:r>
              <a:rPr kumimoji="0" lang="en-US" sz="1200" b="0" i="0" u="none" strike="noStrike" kern="1200" cap="none" spc="0" normalizeH="0" baseline="0" noProof="0" dirty="0">
                <a:ln>
                  <a:noFill/>
                </a:ln>
                <a:solidFill>
                  <a:prstClr val="black"/>
                </a:solidFill>
                <a:effectLst/>
                <a:uLnTx/>
                <a:uFillTx/>
                <a:latin typeface="Perpetua"/>
                <a:ea typeface="+mn-ea"/>
                <a:cs typeface="+mn-cs"/>
              </a:rPr>
              <a:t> </a:t>
            </a:r>
          </a:p>
        </p:txBody>
      </p:sp>
    </p:spTree>
    <p:extLst>
      <p:ext uri="{BB962C8B-B14F-4D97-AF65-F5344CB8AC3E}">
        <p14:creationId xmlns:p14="http://schemas.microsoft.com/office/powerpoint/2010/main" val="160523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3600" dirty="0"/>
              <a:t>‘Carbon markets’ experiences around the world’</a:t>
            </a:r>
          </a:p>
        </p:txBody>
      </p:sp>
      <p:sp>
        <p:nvSpPr>
          <p:cNvPr id="5" name="Subtitle 4"/>
          <p:cNvSpPr>
            <a:spLocks noGrp="1"/>
          </p:cNvSpPr>
          <p:nvPr>
            <p:ph type="subTitle" idx="1"/>
          </p:nvPr>
        </p:nvSpPr>
        <p:spPr>
          <a:xfrm>
            <a:off x="914400" y="4132715"/>
            <a:ext cx="7315200" cy="685800"/>
          </a:xfrm>
        </p:spPr>
        <p:txBody>
          <a:bodyPr/>
          <a:lstStyle/>
          <a:p>
            <a:r>
              <a:rPr lang="en-US" dirty="0"/>
              <a:t>Shobhakar Dhakal</a:t>
            </a:r>
          </a:p>
        </p:txBody>
      </p:sp>
    </p:spTree>
    <p:extLst>
      <p:ext uri="{BB962C8B-B14F-4D97-AF65-F5344CB8AC3E}">
        <p14:creationId xmlns:p14="http://schemas.microsoft.com/office/powerpoint/2010/main" val="23051005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CEC29-760A-4718-8D57-D86AFC9064E2}"/>
              </a:ext>
            </a:extLst>
          </p:cNvPr>
          <p:cNvSpPr>
            <a:spLocks noGrp="1"/>
          </p:cNvSpPr>
          <p:nvPr>
            <p:ph type="title"/>
          </p:nvPr>
        </p:nvSpPr>
        <p:spPr/>
        <p:txBody>
          <a:bodyPr/>
          <a:lstStyle/>
          <a:p>
            <a:r>
              <a:rPr lang="en-US" dirty="0"/>
              <a:t>EU-ETS developments</a:t>
            </a:r>
          </a:p>
        </p:txBody>
      </p:sp>
      <p:sp>
        <p:nvSpPr>
          <p:cNvPr id="3" name="Slide Number Placeholder 2">
            <a:extLst>
              <a:ext uri="{FF2B5EF4-FFF2-40B4-BE49-F238E27FC236}">
                <a16:creationId xmlns:a16="http://schemas.microsoft.com/office/drawing/2014/main" id="{750D55FA-9E75-49E3-BF4E-C4E83185710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08645-9E8A-4FFB-9A55-EB18E6FF9A17}"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pic>
        <p:nvPicPr>
          <p:cNvPr id="5" name="Content Placeholder 4">
            <a:extLst>
              <a:ext uri="{FF2B5EF4-FFF2-40B4-BE49-F238E27FC236}">
                <a16:creationId xmlns:a16="http://schemas.microsoft.com/office/drawing/2014/main" id="{F2E57AE0-349B-4C76-86FF-178F5D1E5DA2}"/>
              </a:ext>
            </a:extLst>
          </p:cNvPr>
          <p:cNvPicPr>
            <a:picLocks noGrp="1" noChangeAspect="1"/>
          </p:cNvPicPr>
          <p:nvPr>
            <p:ph sz="quarter" idx="1"/>
          </p:nvPr>
        </p:nvPicPr>
        <p:blipFill>
          <a:blip r:embed="rId2"/>
          <a:stretch>
            <a:fillRect/>
          </a:stretch>
        </p:blipFill>
        <p:spPr>
          <a:xfrm>
            <a:off x="914400" y="2343874"/>
            <a:ext cx="7772400" cy="3821430"/>
          </a:xfrm>
          <a:prstGeom prst="rect">
            <a:avLst/>
          </a:prstGeom>
        </p:spPr>
      </p:pic>
      <p:pic>
        <p:nvPicPr>
          <p:cNvPr id="6" name="Picture 5">
            <a:extLst>
              <a:ext uri="{FF2B5EF4-FFF2-40B4-BE49-F238E27FC236}">
                <a16:creationId xmlns:a16="http://schemas.microsoft.com/office/drawing/2014/main" id="{4B4877A8-4FDD-428A-82AA-298E36D96D2B}"/>
              </a:ext>
            </a:extLst>
          </p:cNvPr>
          <p:cNvPicPr>
            <a:picLocks noChangeAspect="1"/>
          </p:cNvPicPr>
          <p:nvPr/>
        </p:nvPicPr>
        <p:blipFill>
          <a:blip r:embed="rId3"/>
          <a:stretch>
            <a:fillRect/>
          </a:stretch>
        </p:blipFill>
        <p:spPr>
          <a:xfrm>
            <a:off x="904056" y="1749133"/>
            <a:ext cx="7772400" cy="599747"/>
          </a:xfrm>
          <a:prstGeom prst="rect">
            <a:avLst/>
          </a:prstGeom>
        </p:spPr>
      </p:pic>
      <p:sp>
        <p:nvSpPr>
          <p:cNvPr id="7" name="Rectangle 6">
            <a:extLst>
              <a:ext uri="{FF2B5EF4-FFF2-40B4-BE49-F238E27FC236}">
                <a16:creationId xmlns:a16="http://schemas.microsoft.com/office/drawing/2014/main" id="{055228A6-8C08-45FC-8F23-7E96E5D16A99}"/>
              </a:ext>
            </a:extLst>
          </p:cNvPr>
          <p:cNvSpPr/>
          <p:nvPr/>
        </p:nvSpPr>
        <p:spPr>
          <a:xfrm>
            <a:off x="4104456" y="6529000"/>
            <a:ext cx="4572000" cy="276999"/>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erpetua"/>
                <a:ea typeface="+mn-ea"/>
                <a:cs typeface="+mn-cs"/>
                <a:hlinkClick r:id="rId4"/>
              </a:rPr>
              <a:t>https://ec.europa.eu/clima/sites/clima/files/docs/ets_handbook_en.pdf</a:t>
            </a:r>
            <a:r>
              <a:rPr kumimoji="0" lang="en-US" sz="1200" b="0" i="0" u="none" strike="noStrike" kern="1200" cap="none" spc="0" normalizeH="0" baseline="0" noProof="0" dirty="0">
                <a:ln>
                  <a:noFill/>
                </a:ln>
                <a:solidFill>
                  <a:prstClr val="black"/>
                </a:solidFill>
                <a:effectLst/>
                <a:uLnTx/>
                <a:uFillTx/>
                <a:latin typeface="Perpetua"/>
                <a:ea typeface="+mn-ea"/>
                <a:cs typeface="+mn-cs"/>
              </a:rPr>
              <a:t> </a:t>
            </a:r>
          </a:p>
        </p:txBody>
      </p:sp>
    </p:spTree>
    <p:extLst>
      <p:ext uri="{BB962C8B-B14F-4D97-AF65-F5344CB8AC3E}">
        <p14:creationId xmlns:p14="http://schemas.microsoft.com/office/powerpoint/2010/main" val="2033004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83642"/>
          </a:xfrm>
        </p:spPr>
        <p:txBody>
          <a:bodyPr>
            <a:normAutofit/>
          </a:bodyPr>
          <a:lstStyle/>
          <a:p>
            <a:r>
              <a:rPr lang="en-US" dirty="0"/>
              <a:t>EU-ETS Fourth phase: 2021–2030 </a:t>
            </a: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08645-9E8A-4FFB-9A55-EB18E6FF9A17}"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4" name="Content Placeholder 3"/>
          <p:cNvSpPr>
            <a:spLocks noGrp="1"/>
          </p:cNvSpPr>
          <p:nvPr>
            <p:ph sz="quarter" idx="1"/>
          </p:nvPr>
        </p:nvSpPr>
        <p:spPr/>
        <p:txBody>
          <a:bodyPr>
            <a:noAutofit/>
          </a:bodyPr>
          <a:lstStyle/>
          <a:p>
            <a:r>
              <a:rPr lang="en-US" sz="2400" dirty="0"/>
              <a:t>In February 2018, European lawmakers approved the EU ETS phase 4 (2021–2030) reforms</a:t>
            </a:r>
          </a:p>
          <a:p>
            <a:pPr lvl="1"/>
            <a:r>
              <a:rPr lang="en-US" sz="2000" dirty="0"/>
              <a:t>Changing the linear annual cap reduction from 1.74 per cent to 2.2 percent</a:t>
            </a:r>
          </a:p>
          <a:p>
            <a:pPr lvl="1"/>
            <a:r>
              <a:rPr lang="en-US" sz="2000" dirty="0"/>
              <a:t>A temporary doubling of the yearly withholding rate of surplus allowances into the Market Stability Reserve (MSR) to 24 percent until 2023</a:t>
            </a:r>
          </a:p>
          <a:p>
            <a:pPr lvl="1"/>
            <a:r>
              <a:rPr lang="en-US" sz="2000" dirty="0"/>
              <a:t>Share of allowances to be auctioned is set at 57 percent; after 2026, this will decrease linearly to 0 percent in 2030</a:t>
            </a:r>
          </a:p>
          <a:p>
            <a:pPr lvl="1"/>
            <a:r>
              <a:rPr lang="en-US" sz="2000" dirty="0"/>
              <a:t>Low-carbon funding mechanisms for phase 4: the Modernization Fund and the Innovation Fund</a:t>
            </a:r>
          </a:p>
          <a:p>
            <a:endParaRPr lang="en-US" sz="2400" dirty="0"/>
          </a:p>
        </p:txBody>
      </p:sp>
      <p:sp>
        <p:nvSpPr>
          <p:cNvPr id="5" name="TextBox 4"/>
          <p:cNvSpPr txBox="1"/>
          <p:nvPr/>
        </p:nvSpPr>
        <p:spPr>
          <a:xfrm>
            <a:off x="6558812" y="4341372"/>
            <a:ext cx="20576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Perpetua"/>
                <a:ea typeface="+mn-ea"/>
                <a:cs typeface="+mn-cs"/>
              </a:rPr>
              <a:t>The World Bank, 2018</a:t>
            </a:r>
          </a:p>
        </p:txBody>
      </p:sp>
    </p:spTree>
    <p:extLst>
      <p:ext uri="{BB962C8B-B14F-4D97-AF65-F5344CB8AC3E}">
        <p14:creationId xmlns:p14="http://schemas.microsoft.com/office/powerpoint/2010/main" val="2074136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1"/>
            <a:ext cx="7969718" cy="1293028"/>
          </a:xfrm>
        </p:spPr>
        <p:txBody>
          <a:bodyPr>
            <a:normAutofit/>
          </a:bodyPr>
          <a:lstStyle/>
          <a:p>
            <a:r>
              <a:rPr lang="en-US" sz="2400" dirty="0"/>
              <a:t>EU allowance price development labeled with key developments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69912"/>
            <a:ext cx="8709670" cy="4104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588224" y="6381328"/>
            <a:ext cx="1095172" cy="261610"/>
          </a:xfrm>
          <a:prstGeom prst="rect">
            <a:avLst/>
          </a:prstGeom>
          <a:noFill/>
        </p:spPr>
        <p:txBody>
          <a:bodyPr wrap="none" rtlCol="0">
            <a:spAutoFit/>
          </a:bodyPr>
          <a:lstStyle/>
          <a:p>
            <a:r>
              <a:rPr lang="en-US" sz="1100" dirty="0"/>
              <a:t>World Bank 2014</a:t>
            </a:r>
          </a:p>
        </p:txBody>
      </p:sp>
      <p:sp>
        <p:nvSpPr>
          <p:cNvPr id="3" name="Slide Number Placeholder 2"/>
          <p:cNvSpPr>
            <a:spLocks noGrp="1"/>
          </p:cNvSpPr>
          <p:nvPr>
            <p:ph type="sldNum" sz="quarter" idx="12"/>
          </p:nvPr>
        </p:nvSpPr>
        <p:spPr/>
        <p:txBody>
          <a:bodyPr/>
          <a:lstStyle/>
          <a:p>
            <a:fld id="{B8508645-9E8A-4FFB-9A55-EB18E6FF9A17}" type="slidenum">
              <a:rPr lang="en-US" smtClean="0"/>
              <a:t>32</a:t>
            </a:fld>
            <a:endParaRPr lang="en-US"/>
          </a:p>
        </p:txBody>
      </p:sp>
    </p:spTree>
    <p:extLst>
      <p:ext uri="{BB962C8B-B14F-4D97-AF65-F5344CB8AC3E}">
        <p14:creationId xmlns:p14="http://schemas.microsoft.com/office/powerpoint/2010/main" val="4260662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5536" y="1124744"/>
            <a:ext cx="8446827" cy="4453483"/>
          </a:xfrm>
          <a:prstGeom prst="rect">
            <a:avLst/>
          </a:prstGeom>
        </p:spPr>
      </p:pic>
      <p:sp>
        <p:nvSpPr>
          <p:cNvPr id="2" name="Title 1"/>
          <p:cNvSpPr>
            <a:spLocks noGrp="1"/>
          </p:cNvSpPr>
          <p:nvPr>
            <p:ph type="title"/>
          </p:nvPr>
        </p:nvSpPr>
        <p:spPr>
          <a:xfrm>
            <a:off x="914400" y="346646"/>
            <a:ext cx="7772400" cy="706090"/>
          </a:xfrm>
        </p:spPr>
        <p:txBody>
          <a:bodyPr>
            <a:noAutofit/>
          </a:bodyPr>
          <a:lstStyle/>
          <a:p>
            <a:r>
              <a:rPr lang="en-US" sz="2800" dirty="0"/>
              <a:t>EUA prices in secondary spot market- EEX data (Euros/tCO2e)- recent data (till August 20, 2018)</a:t>
            </a: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08645-9E8A-4FFB-9A55-EB18E6FF9A17}"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9" name="Rectangle 8"/>
          <p:cNvSpPr/>
          <p:nvPr/>
        </p:nvSpPr>
        <p:spPr>
          <a:xfrm>
            <a:off x="603504" y="5513477"/>
            <a:ext cx="687625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Perpetua"/>
                <a:ea typeface="+mn-ea"/>
                <a:cs typeface="+mn-cs"/>
                <a:hlinkClick r:id="rId3"/>
              </a:rPr>
              <a:t>https://www.eex.com/en/market-data/environmental-markets/spot-market/european-emission-allowances#!/2018/08/20</a:t>
            </a:r>
            <a:r>
              <a:rPr kumimoji="0" lang="en-US" sz="1800" b="0" i="0" u="none" strike="noStrike" kern="1200" cap="none" spc="0" normalizeH="0" baseline="0" noProof="0" dirty="0">
                <a:ln>
                  <a:noFill/>
                </a:ln>
                <a:solidFill>
                  <a:prstClr val="black"/>
                </a:solidFill>
                <a:effectLst/>
                <a:uLnTx/>
                <a:uFillTx/>
                <a:latin typeface="Perpetua"/>
                <a:ea typeface="+mn-ea"/>
                <a:cs typeface="+mn-cs"/>
              </a:rPr>
              <a:t> </a:t>
            </a:r>
          </a:p>
        </p:txBody>
      </p:sp>
      <p:cxnSp>
        <p:nvCxnSpPr>
          <p:cNvPr id="7" name="Straight Arrow Connector 6"/>
          <p:cNvCxnSpPr/>
          <p:nvPr/>
        </p:nvCxnSpPr>
        <p:spPr>
          <a:xfrm flipV="1">
            <a:off x="7452320" y="1700808"/>
            <a:ext cx="936104" cy="2160240"/>
          </a:xfrm>
          <a:prstGeom prst="straightConnector1">
            <a:avLst/>
          </a:prstGeom>
          <a:ln w="57150">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912260" y="2420888"/>
            <a:ext cx="108012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Perpetua"/>
                <a:ea typeface="+mn-ea"/>
                <a:cs typeface="+mn-cs"/>
              </a:rPr>
              <a:t>Market stability reserve</a:t>
            </a:r>
          </a:p>
        </p:txBody>
      </p:sp>
      <p:pic>
        <p:nvPicPr>
          <p:cNvPr id="10" name="Picture 9">
            <a:extLst>
              <a:ext uri="{FF2B5EF4-FFF2-40B4-BE49-F238E27FC236}">
                <a16:creationId xmlns:a16="http://schemas.microsoft.com/office/drawing/2014/main" id="{B7D50FB4-ACEC-48A3-9D9D-B14363B07BD5}"/>
              </a:ext>
            </a:extLst>
          </p:cNvPr>
          <p:cNvPicPr>
            <a:picLocks noChangeAspect="1"/>
          </p:cNvPicPr>
          <p:nvPr/>
        </p:nvPicPr>
        <p:blipFill>
          <a:blip r:embed="rId4"/>
          <a:stretch>
            <a:fillRect/>
          </a:stretch>
        </p:blipFill>
        <p:spPr>
          <a:xfrm>
            <a:off x="1220965" y="1111263"/>
            <a:ext cx="4431156" cy="2461753"/>
          </a:xfrm>
          <a:prstGeom prst="rect">
            <a:avLst/>
          </a:prstGeom>
          <a:solidFill>
            <a:schemeClr val="tx1"/>
          </a:solidFill>
          <a:ln>
            <a:solidFill>
              <a:schemeClr val="tx1"/>
            </a:solidFill>
          </a:ln>
        </p:spPr>
      </p:pic>
      <p:sp>
        <p:nvSpPr>
          <p:cNvPr id="6" name="TextBox 5">
            <a:extLst>
              <a:ext uri="{FF2B5EF4-FFF2-40B4-BE49-F238E27FC236}">
                <a16:creationId xmlns:a16="http://schemas.microsoft.com/office/drawing/2014/main" id="{190B9B69-D5A6-4A63-AAF6-DCEBCDDCCE5C}"/>
              </a:ext>
            </a:extLst>
          </p:cNvPr>
          <p:cNvSpPr txBox="1"/>
          <p:nvPr/>
        </p:nvSpPr>
        <p:spPr>
          <a:xfrm>
            <a:off x="1763688" y="1130109"/>
            <a:ext cx="40061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Perpetua"/>
                <a:ea typeface="+mn-ea"/>
                <a:cs typeface="+mn-cs"/>
              </a:rPr>
              <a:t>26.31 Euro/tCO2e on 1 Sept 2019</a:t>
            </a:r>
          </a:p>
        </p:txBody>
      </p:sp>
      <p:sp>
        <p:nvSpPr>
          <p:cNvPr id="11" name="Rectangle 10">
            <a:extLst>
              <a:ext uri="{FF2B5EF4-FFF2-40B4-BE49-F238E27FC236}">
                <a16:creationId xmlns:a16="http://schemas.microsoft.com/office/drawing/2014/main" id="{0DA74C48-7F7B-49AB-9ED0-44596C5D050F}"/>
              </a:ext>
            </a:extLst>
          </p:cNvPr>
          <p:cNvSpPr/>
          <p:nvPr/>
        </p:nvSpPr>
        <p:spPr>
          <a:xfrm>
            <a:off x="1763688" y="1373302"/>
            <a:ext cx="232679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Perpetua"/>
                <a:ea typeface="+mn-ea"/>
                <a:cs typeface="+mn-cs"/>
              </a:rPr>
              <a:t>ICE EUA Futures Dec '19</a:t>
            </a:r>
          </a:p>
        </p:txBody>
      </p:sp>
    </p:spTree>
    <p:extLst>
      <p:ext uri="{BB962C8B-B14F-4D97-AF65-F5344CB8AC3E}">
        <p14:creationId xmlns:p14="http://schemas.microsoft.com/office/powerpoint/2010/main" val="2892782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476" y="460344"/>
            <a:ext cx="7772400" cy="490066"/>
          </a:xfrm>
        </p:spPr>
        <p:txBody>
          <a:bodyPr>
            <a:normAutofit fontScale="90000"/>
          </a:bodyPr>
          <a:lstStyle/>
          <a:p>
            <a:r>
              <a:rPr lang="en-US" b="1" dirty="0"/>
              <a:t>California carbon market</a:t>
            </a:r>
          </a:p>
        </p:txBody>
      </p:sp>
      <p:sp>
        <p:nvSpPr>
          <p:cNvPr id="3" name="Content Placeholder 2"/>
          <p:cNvSpPr>
            <a:spLocks noGrp="1"/>
          </p:cNvSpPr>
          <p:nvPr>
            <p:ph sz="quarter" idx="1"/>
          </p:nvPr>
        </p:nvSpPr>
        <p:spPr>
          <a:xfrm>
            <a:off x="374904" y="1196752"/>
            <a:ext cx="8640960" cy="4055814"/>
          </a:xfrm>
        </p:spPr>
        <p:txBody>
          <a:bodyPr>
            <a:noAutofit/>
          </a:bodyPr>
          <a:lstStyle/>
          <a:p>
            <a:r>
              <a:rPr lang="en-US" sz="2800" dirty="0"/>
              <a:t>State targets:</a:t>
            </a:r>
          </a:p>
          <a:p>
            <a:pPr lvl="1"/>
            <a:r>
              <a:rPr lang="en-US" sz="2600" dirty="0"/>
              <a:t>By 2020: Return to 1990 GHG levels</a:t>
            </a:r>
          </a:p>
          <a:p>
            <a:pPr lvl="1"/>
            <a:r>
              <a:rPr lang="en-US" sz="2600" dirty="0"/>
              <a:t>By 2030: 40% reduction from 1990 GHG levels</a:t>
            </a:r>
          </a:p>
          <a:p>
            <a:pPr lvl="1"/>
            <a:r>
              <a:rPr lang="en-US" sz="2600" dirty="0"/>
              <a:t>By 2050: 80% reduction from 1990 GHG levels</a:t>
            </a:r>
          </a:p>
          <a:p>
            <a:endParaRPr lang="en-US" sz="2800" dirty="0"/>
          </a:p>
          <a:p>
            <a:pPr marL="0" indent="0">
              <a:buNone/>
            </a:pPr>
            <a:endParaRPr lang="en-US" sz="28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08645-9E8A-4FFB-9A55-EB18E6FF9A17}"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5" name="Rectangle 4">
            <a:extLst>
              <a:ext uri="{FF2B5EF4-FFF2-40B4-BE49-F238E27FC236}">
                <a16:creationId xmlns:a16="http://schemas.microsoft.com/office/drawing/2014/main" id="{6774B24E-2931-4934-9160-EBBBE3712F1D}"/>
              </a:ext>
            </a:extLst>
          </p:cNvPr>
          <p:cNvSpPr/>
          <p:nvPr/>
        </p:nvSpPr>
        <p:spPr>
          <a:xfrm>
            <a:off x="603504" y="5573883"/>
            <a:ext cx="8026096"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erpetua"/>
                <a:ea typeface="+mn-ea"/>
                <a:cs typeface="+mn-cs"/>
                <a:hlinkClick r:id="rId2"/>
              </a:rPr>
              <a:t>https://icapcarbonaction.com/en/?option=com_etsmap&amp;task=export&amp;format=pdf&amp;layout=list&amp;systems[]=45</a:t>
            </a:r>
            <a:r>
              <a:rPr kumimoji="0" lang="en-US" sz="1200" b="0" i="0" u="none" strike="noStrike" kern="1200" cap="none" spc="0" normalizeH="0" baseline="0" noProof="0" dirty="0">
                <a:ln>
                  <a:noFill/>
                </a:ln>
                <a:solidFill>
                  <a:prstClr val="black"/>
                </a:solidFill>
                <a:effectLst/>
                <a:uLnTx/>
                <a:uFillTx/>
                <a:latin typeface="Perpetua"/>
                <a:ea typeface="+mn-ea"/>
                <a:cs typeface="+mn-cs"/>
              </a:rPr>
              <a:t> </a:t>
            </a:r>
          </a:p>
        </p:txBody>
      </p:sp>
    </p:spTree>
    <p:extLst>
      <p:ext uri="{BB962C8B-B14F-4D97-AF65-F5344CB8AC3E}">
        <p14:creationId xmlns:p14="http://schemas.microsoft.com/office/powerpoint/2010/main" val="15591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680AD-9A38-4766-A7EF-693C0B7BEA5B}"/>
              </a:ext>
            </a:extLst>
          </p:cNvPr>
          <p:cNvSpPr>
            <a:spLocks noGrp="1"/>
          </p:cNvSpPr>
          <p:nvPr>
            <p:ph type="title"/>
          </p:nvPr>
        </p:nvSpPr>
        <p:spPr>
          <a:xfrm>
            <a:off x="914400" y="274638"/>
            <a:ext cx="7772400" cy="778098"/>
          </a:xfrm>
        </p:spPr>
        <p:txBody>
          <a:bodyPr/>
          <a:lstStyle/>
          <a:p>
            <a:r>
              <a:rPr lang="en-US" dirty="0"/>
              <a:t>California carbon market</a:t>
            </a:r>
          </a:p>
        </p:txBody>
      </p:sp>
      <p:sp>
        <p:nvSpPr>
          <p:cNvPr id="3" name="Slide Number Placeholder 2">
            <a:extLst>
              <a:ext uri="{FF2B5EF4-FFF2-40B4-BE49-F238E27FC236}">
                <a16:creationId xmlns:a16="http://schemas.microsoft.com/office/drawing/2014/main" id="{FC80DDCE-41CB-40FB-8FB4-159D851A6CC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08645-9E8A-4FFB-9A55-EB18E6FF9A17}"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4" name="Content Placeholder 3">
            <a:extLst>
              <a:ext uri="{FF2B5EF4-FFF2-40B4-BE49-F238E27FC236}">
                <a16:creationId xmlns:a16="http://schemas.microsoft.com/office/drawing/2014/main" id="{15185831-E274-4F31-BFCD-D202B846F285}"/>
              </a:ext>
            </a:extLst>
          </p:cNvPr>
          <p:cNvSpPr>
            <a:spLocks noGrp="1"/>
          </p:cNvSpPr>
          <p:nvPr>
            <p:ph sz="quarter" idx="1"/>
          </p:nvPr>
        </p:nvSpPr>
        <p:spPr/>
        <p:txBody>
          <a:bodyPr>
            <a:normAutofit/>
          </a:bodyPr>
          <a:lstStyle/>
          <a:p>
            <a:r>
              <a:rPr lang="en-US" sz="2800" dirty="0"/>
              <a:t>2008 Scoping Plan of AB32 establishes cap-and-trade scheme as the core aspect of California’s climate change strategy</a:t>
            </a:r>
          </a:p>
          <a:p>
            <a:r>
              <a:rPr lang="en-US" sz="2800" dirty="0"/>
              <a:t>The scheme overs 85% of California’s GHG emissions</a:t>
            </a:r>
          </a:p>
          <a:p>
            <a:r>
              <a:rPr lang="en-US" sz="2800" dirty="0"/>
              <a:t>The Cap-and-trade scheme compliments other ongoing measures such as standards for ultra-clean cars, low-carbon fuels, and renewable electricity</a:t>
            </a:r>
          </a:p>
          <a:p>
            <a:r>
              <a:rPr lang="en-US" sz="2800" dirty="0"/>
              <a:t>Started from 1 Jan 2013 </a:t>
            </a:r>
            <a:r>
              <a:rPr lang="en-US" sz="2800" dirty="0">
                <a:sym typeface="Wingdings" panose="05000000000000000000" pitchFamily="2" charset="2"/>
              </a:rPr>
              <a:t></a:t>
            </a:r>
            <a:r>
              <a:rPr lang="en-US" sz="2800" dirty="0"/>
              <a:t> linked to  Quebec from 1 Jan 2014 </a:t>
            </a:r>
            <a:r>
              <a:rPr lang="en-US" sz="2800" dirty="0">
                <a:sym typeface="Wingdings" panose="05000000000000000000" pitchFamily="2" charset="2"/>
              </a:rPr>
              <a:t> </a:t>
            </a:r>
            <a:r>
              <a:rPr lang="en-US" sz="2800" dirty="0"/>
              <a:t>linked to Ontario from 1 Jan 2018</a:t>
            </a:r>
          </a:p>
        </p:txBody>
      </p:sp>
    </p:spTree>
    <p:extLst>
      <p:ext uri="{BB962C8B-B14F-4D97-AF65-F5344CB8AC3E}">
        <p14:creationId xmlns:p14="http://schemas.microsoft.com/office/powerpoint/2010/main" val="3560935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147248" cy="706090"/>
          </a:xfrm>
        </p:spPr>
        <p:txBody>
          <a:bodyPr>
            <a:normAutofit fontScale="90000"/>
          </a:bodyPr>
          <a:lstStyle/>
          <a:p>
            <a:r>
              <a:rPr lang="en-US" dirty="0"/>
              <a:t>California Cap-and-trade: Design features</a:t>
            </a:r>
          </a:p>
        </p:txBody>
      </p:sp>
      <p:sp>
        <p:nvSpPr>
          <p:cNvPr id="3" name="Content Placeholder 2"/>
          <p:cNvSpPr>
            <a:spLocks noGrp="1"/>
          </p:cNvSpPr>
          <p:nvPr>
            <p:ph sz="quarter" idx="1"/>
          </p:nvPr>
        </p:nvSpPr>
        <p:spPr>
          <a:xfrm>
            <a:off x="539552" y="1151992"/>
            <a:ext cx="8064896" cy="5431370"/>
          </a:xfrm>
        </p:spPr>
        <p:txBody>
          <a:bodyPr>
            <a:noAutofit/>
          </a:bodyPr>
          <a:lstStyle/>
          <a:p>
            <a:r>
              <a:rPr lang="pt-BR" sz="2800" b="1" dirty="0"/>
              <a:t>Gases</a:t>
            </a:r>
          </a:p>
          <a:p>
            <a:pPr lvl="1"/>
            <a:r>
              <a:rPr lang="pt-BR" dirty="0"/>
              <a:t>CH4, CO2, HFCs, NF3, N2O, PFCs, SF6</a:t>
            </a:r>
          </a:p>
          <a:p>
            <a:r>
              <a:rPr lang="en-US" sz="2800" b="1" dirty="0" err="1"/>
              <a:t>Sectoral</a:t>
            </a:r>
            <a:r>
              <a:rPr lang="en-US" sz="2800" b="1" dirty="0"/>
              <a:t> coverage</a:t>
            </a:r>
          </a:p>
          <a:p>
            <a:pPr lvl="1"/>
            <a:r>
              <a:rPr lang="en-US" dirty="0"/>
              <a:t>From 2012: stationary facilities emitting at least 25,000 tCO2e per year, in industry and power generation (including imports)</a:t>
            </a:r>
          </a:p>
          <a:p>
            <a:pPr lvl="1"/>
            <a:r>
              <a:rPr lang="en-US" dirty="0"/>
              <a:t>From 2015: distribution (including imports) of fuels for combustion in the transportation and building sectors, whose combustion emits more than 25,000 tCO2e per year</a:t>
            </a:r>
          </a:p>
          <a:p>
            <a:pPr lvl="1"/>
            <a:r>
              <a:rPr lang="en-US" dirty="0"/>
              <a:t>85% of California’s GHG emissions (by 2015), about 500 entities </a:t>
            </a:r>
          </a:p>
        </p:txBody>
      </p:sp>
      <p:sp>
        <p:nvSpPr>
          <p:cNvPr id="4" name="Rectangle 3"/>
          <p:cNvSpPr/>
          <p:nvPr/>
        </p:nvSpPr>
        <p:spPr>
          <a:xfrm>
            <a:off x="179512" y="6695782"/>
            <a:ext cx="2864226"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Perpetua"/>
                <a:ea typeface="+mn-ea"/>
                <a:cs typeface="+mn-cs"/>
              </a:rPr>
              <a:t>State of Carbon Market 2012, The World Bank</a:t>
            </a:r>
          </a:p>
        </p:txBody>
      </p:sp>
      <p:sp>
        <p:nvSpPr>
          <p:cNvPr id="5" name="Rectangle 4"/>
          <p:cNvSpPr/>
          <p:nvPr/>
        </p:nvSpPr>
        <p:spPr>
          <a:xfrm>
            <a:off x="7047296" y="6525344"/>
            <a:ext cx="191719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erpetua"/>
                <a:ea typeface="+mn-ea"/>
                <a:cs typeface="+mn-cs"/>
              </a:rPr>
              <a:t>Richard G. Newell, 2012, RFF </a:t>
            </a: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08645-9E8A-4FFB-9A55-EB18E6FF9A17}"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Tree>
    <p:extLst>
      <p:ext uri="{BB962C8B-B14F-4D97-AF65-F5344CB8AC3E}">
        <p14:creationId xmlns:p14="http://schemas.microsoft.com/office/powerpoint/2010/main" val="2025757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386E3-DE09-4336-8591-C809CBAA653B}"/>
              </a:ext>
            </a:extLst>
          </p:cNvPr>
          <p:cNvSpPr>
            <a:spLocks noGrp="1"/>
          </p:cNvSpPr>
          <p:nvPr>
            <p:ph type="title"/>
          </p:nvPr>
        </p:nvSpPr>
        <p:spPr>
          <a:xfrm>
            <a:off x="914400" y="274638"/>
            <a:ext cx="7772400" cy="783504"/>
          </a:xfrm>
        </p:spPr>
        <p:txBody>
          <a:bodyPr/>
          <a:lstStyle/>
          <a:p>
            <a:r>
              <a:rPr lang="en-US" dirty="0"/>
              <a:t>California Cap</a:t>
            </a:r>
          </a:p>
        </p:txBody>
      </p:sp>
      <p:sp>
        <p:nvSpPr>
          <p:cNvPr id="3" name="Slide Number Placeholder 2">
            <a:extLst>
              <a:ext uri="{FF2B5EF4-FFF2-40B4-BE49-F238E27FC236}">
                <a16:creationId xmlns:a16="http://schemas.microsoft.com/office/drawing/2014/main" id="{2677D97F-5012-4C1D-AC42-EA2E4BB5AC4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08645-9E8A-4FFB-9A55-EB18E6FF9A17}"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4" name="Content Placeholder 3">
            <a:extLst>
              <a:ext uri="{FF2B5EF4-FFF2-40B4-BE49-F238E27FC236}">
                <a16:creationId xmlns:a16="http://schemas.microsoft.com/office/drawing/2014/main" id="{C75C7D82-64E1-4963-BD1F-A848B4339793}"/>
              </a:ext>
            </a:extLst>
          </p:cNvPr>
          <p:cNvSpPr>
            <a:spLocks noGrp="1"/>
          </p:cNvSpPr>
          <p:nvPr>
            <p:ph sz="quarter" idx="1"/>
          </p:nvPr>
        </p:nvSpPr>
        <p:spPr>
          <a:xfrm>
            <a:off x="685800" y="1236223"/>
            <a:ext cx="7772400" cy="4572000"/>
          </a:xfrm>
        </p:spPr>
        <p:txBody>
          <a:bodyPr/>
          <a:lstStyle/>
          <a:p>
            <a:r>
              <a:rPr lang="en-US" dirty="0"/>
              <a:t>The cap decline factor: 3.3% between 2018 and 2019; an average of over 4.1% in the 2021-2030 period</a:t>
            </a:r>
          </a:p>
          <a:p>
            <a:endParaRPr lang="en-US" dirty="0"/>
          </a:p>
          <a:p>
            <a:endParaRPr lang="en-US" dirty="0"/>
          </a:p>
        </p:txBody>
      </p:sp>
      <p:pic>
        <p:nvPicPr>
          <p:cNvPr id="5" name="Picture 4">
            <a:extLst>
              <a:ext uri="{FF2B5EF4-FFF2-40B4-BE49-F238E27FC236}">
                <a16:creationId xmlns:a16="http://schemas.microsoft.com/office/drawing/2014/main" id="{5AF13E29-8F41-43AF-985A-E3C078CDB4CD}"/>
              </a:ext>
            </a:extLst>
          </p:cNvPr>
          <p:cNvPicPr>
            <a:picLocks noChangeAspect="1"/>
          </p:cNvPicPr>
          <p:nvPr/>
        </p:nvPicPr>
        <p:blipFill>
          <a:blip r:embed="rId2"/>
          <a:stretch>
            <a:fillRect/>
          </a:stretch>
        </p:blipFill>
        <p:spPr>
          <a:xfrm>
            <a:off x="1187624" y="2348880"/>
            <a:ext cx="6336704" cy="3808764"/>
          </a:xfrm>
          <a:prstGeom prst="rect">
            <a:avLst/>
          </a:prstGeom>
        </p:spPr>
      </p:pic>
      <p:sp>
        <p:nvSpPr>
          <p:cNvPr id="6" name="Rectangle 5">
            <a:extLst>
              <a:ext uri="{FF2B5EF4-FFF2-40B4-BE49-F238E27FC236}">
                <a16:creationId xmlns:a16="http://schemas.microsoft.com/office/drawing/2014/main" id="{2C34AE15-6B1A-4CC0-9178-511E50384CE9}"/>
              </a:ext>
            </a:extLst>
          </p:cNvPr>
          <p:cNvSpPr/>
          <p:nvPr/>
        </p:nvSpPr>
        <p:spPr>
          <a:xfrm rot="16200000">
            <a:off x="-3839052" y="2126667"/>
            <a:ext cx="8026096"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Perpetua"/>
                <a:ea typeface="+mn-ea"/>
                <a:cs typeface="+mn-cs"/>
                <a:hlinkClick r:id="rId3"/>
              </a:rPr>
              <a:t>https://icapcarbonaction.com/en/?option=com_etsmap&amp;task=export&amp;format=pdf&amp;layout=list&amp;systems[]=45</a:t>
            </a:r>
            <a:r>
              <a:rPr kumimoji="0" lang="en-US" sz="1100" b="0" i="0" u="none" strike="noStrike" kern="1200" cap="none" spc="0" normalizeH="0" baseline="0" noProof="0" dirty="0">
                <a:ln>
                  <a:noFill/>
                </a:ln>
                <a:solidFill>
                  <a:prstClr val="black"/>
                </a:solidFill>
                <a:effectLst/>
                <a:uLnTx/>
                <a:uFillTx/>
                <a:latin typeface="Perpetua"/>
                <a:ea typeface="+mn-ea"/>
                <a:cs typeface="+mn-cs"/>
              </a:rPr>
              <a:t> </a:t>
            </a:r>
          </a:p>
        </p:txBody>
      </p:sp>
      <p:sp>
        <p:nvSpPr>
          <p:cNvPr id="7" name="Left Brace 6">
            <a:extLst>
              <a:ext uri="{FF2B5EF4-FFF2-40B4-BE49-F238E27FC236}">
                <a16:creationId xmlns:a16="http://schemas.microsoft.com/office/drawing/2014/main" id="{7A82D9F6-0722-42A8-AE2E-C19AB1580FDF}"/>
              </a:ext>
            </a:extLst>
          </p:cNvPr>
          <p:cNvSpPr/>
          <p:nvPr/>
        </p:nvSpPr>
        <p:spPr>
          <a:xfrm rot="16200000">
            <a:off x="1629594" y="5867351"/>
            <a:ext cx="268189" cy="7200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erpetua"/>
              <a:ea typeface="+mn-ea"/>
              <a:cs typeface="+mn-cs"/>
            </a:endParaRPr>
          </a:p>
        </p:txBody>
      </p:sp>
      <p:sp>
        <p:nvSpPr>
          <p:cNvPr id="8" name="Left Brace 7">
            <a:extLst>
              <a:ext uri="{FF2B5EF4-FFF2-40B4-BE49-F238E27FC236}">
                <a16:creationId xmlns:a16="http://schemas.microsoft.com/office/drawing/2014/main" id="{2972B37F-291F-4BF3-9406-A254EB277886}"/>
              </a:ext>
            </a:extLst>
          </p:cNvPr>
          <p:cNvSpPr/>
          <p:nvPr/>
        </p:nvSpPr>
        <p:spPr>
          <a:xfrm rot="16200000">
            <a:off x="2421682" y="5867351"/>
            <a:ext cx="268189" cy="7200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erpetua"/>
              <a:ea typeface="+mn-ea"/>
              <a:cs typeface="+mn-cs"/>
            </a:endParaRPr>
          </a:p>
        </p:txBody>
      </p:sp>
      <p:sp>
        <p:nvSpPr>
          <p:cNvPr id="9" name="Left Brace 8">
            <a:extLst>
              <a:ext uri="{FF2B5EF4-FFF2-40B4-BE49-F238E27FC236}">
                <a16:creationId xmlns:a16="http://schemas.microsoft.com/office/drawing/2014/main" id="{7823ED16-4628-4E20-946B-FD17775432BD}"/>
              </a:ext>
            </a:extLst>
          </p:cNvPr>
          <p:cNvSpPr/>
          <p:nvPr/>
        </p:nvSpPr>
        <p:spPr>
          <a:xfrm rot="16200000">
            <a:off x="3357785" y="5887193"/>
            <a:ext cx="268189" cy="7200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erpetua"/>
              <a:ea typeface="+mn-ea"/>
              <a:cs typeface="+mn-cs"/>
            </a:endParaRPr>
          </a:p>
        </p:txBody>
      </p:sp>
      <p:sp>
        <p:nvSpPr>
          <p:cNvPr id="10" name="TextBox 9">
            <a:extLst>
              <a:ext uri="{FF2B5EF4-FFF2-40B4-BE49-F238E27FC236}">
                <a16:creationId xmlns:a16="http://schemas.microsoft.com/office/drawing/2014/main" id="{02265923-8AAD-4CAD-8035-6990770537D3}"/>
              </a:ext>
            </a:extLst>
          </p:cNvPr>
          <p:cNvSpPr txBox="1"/>
          <p:nvPr/>
        </p:nvSpPr>
        <p:spPr>
          <a:xfrm>
            <a:off x="1043608" y="6309321"/>
            <a:ext cx="1080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erpetua"/>
                <a:ea typeface="+mn-ea"/>
                <a:cs typeface="+mn-cs"/>
              </a:rPr>
              <a:t>1</a:t>
            </a:r>
            <a:r>
              <a:rPr kumimoji="0" lang="en-US" sz="1200" b="0" i="0" u="none" strike="noStrike" kern="1200" cap="none" spc="0" normalizeH="0" baseline="30000" noProof="0" dirty="0">
                <a:ln>
                  <a:noFill/>
                </a:ln>
                <a:solidFill>
                  <a:prstClr val="black"/>
                </a:solidFill>
                <a:effectLst/>
                <a:uLnTx/>
                <a:uFillTx/>
                <a:latin typeface="Perpetua"/>
                <a:ea typeface="+mn-ea"/>
                <a:cs typeface="+mn-cs"/>
              </a:rPr>
              <a:t>st</a:t>
            </a:r>
            <a:r>
              <a:rPr kumimoji="0" lang="en-US" sz="1200" b="0" i="0" u="none" strike="noStrike" kern="1200" cap="none" spc="0" normalizeH="0" baseline="0" noProof="0" dirty="0">
                <a:ln>
                  <a:noFill/>
                </a:ln>
                <a:solidFill>
                  <a:prstClr val="black"/>
                </a:solidFill>
                <a:effectLst/>
                <a:uLnTx/>
                <a:uFillTx/>
                <a:latin typeface="Perpetua"/>
                <a:ea typeface="+mn-ea"/>
                <a:cs typeface="+mn-cs"/>
              </a:rPr>
              <a:t> Compliance Period</a:t>
            </a:r>
          </a:p>
        </p:txBody>
      </p:sp>
      <p:sp>
        <p:nvSpPr>
          <p:cNvPr id="11" name="TextBox 10">
            <a:extLst>
              <a:ext uri="{FF2B5EF4-FFF2-40B4-BE49-F238E27FC236}">
                <a16:creationId xmlns:a16="http://schemas.microsoft.com/office/drawing/2014/main" id="{341B16B1-FF45-4D59-A1C5-B0A73495BBF3}"/>
              </a:ext>
            </a:extLst>
          </p:cNvPr>
          <p:cNvSpPr txBox="1"/>
          <p:nvPr/>
        </p:nvSpPr>
        <p:spPr>
          <a:xfrm>
            <a:off x="1979712" y="6309321"/>
            <a:ext cx="1080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erpetua"/>
                <a:ea typeface="+mn-ea"/>
                <a:cs typeface="+mn-cs"/>
              </a:rPr>
              <a:t>2</a:t>
            </a:r>
            <a:r>
              <a:rPr kumimoji="0" lang="en-US" sz="1200" b="0" i="0" u="none" strike="noStrike" kern="1200" cap="none" spc="0" normalizeH="0" baseline="30000" noProof="0" dirty="0">
                <a:ln>
                  <a:noFill/>
                </a:ln>
                <a:solidFill>
                  <a:prstClr val="black"/>
                </a:solidFill>
                <a:effectLst/>
                <a:uLnTx/>
                <a:uFillTx/>
                <a:latin typeface="Perpetua"/>
                <a:ea typeface="+mn-ea"/>
                <a:cs typeface="+mn-cs"/>
              </a:rPr>
              <a:t>nd</a:t>
            </a:r>
            <a:r>
              <a:rPr kumimoji="0" lang="en-US" sz="1200" b="0" i="0" u="none" strike="noStrike" kern="1200" cap="none" spc="0" normalizeH="0" baseline="0" noProof="0" dirty="0">
                <a:ln>
                  <a:noFill/>
                </a:ln>
                <a:solidFill>
                  <a:prstClr val="black"/>
                </a:solidFill>
                <a:effectLst/>
                <a:uLnTx/>
                <a:uFillTx/>
                <a:latin typeface="Perpetua"/>
                <a:ea typeface="+mn-ea"/>
                <a:cs typeface="+mn-cs"/>
              </a:rPr>
              <a:t> Compliance Period</a:t>
            </a:r>
          </a:p>
        </p:txBody>
      </p:sp>
      <p:sp>
        <p:nvSpPr>
          <p:cNvPr id="12" name="TextBox 11">
            <a:extLst>
              <a:ext uri="{FF2B5EF4-FFF2-40B4-BE49-F238E27FC236}">
                <a16:creationId xmlns:a16="http://schemas.microsoft.com/office/drawing/2014/main" id="{085B2E06-243B-468E-B272-6B8911016552}"/>
              </a:ext>
            </a:extLst>
          </p:cNvPr>
          <p:cNvSpPr txBox="1"/>
          <p:nvPr/>
        </p:nvSpPr>
        <p:spPr>
          <a:xfrm>
            <a:off x="2915816" y="6309321"/>
            <a:ext cx="1080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erpetua"/>
                <a:ea typeface="+mn-ea"/>
                <a:cs typeface="+mn-cs"/>
              </a:rPr>
              <a:t>3</a:t>
            </a:r>
            <a:r>
              <a:rPr kumimoji="0" lang="en-US" sz="1200" b="0" i="0" u="none" strike="noStrike" kern="1200" cap="none" spc="0" normalizeH="0" baseline="30000" noProof="0" dirty="0">
                <a:ln>
                  <a:noFill/>
                </a:ln>
                <a:solidFill>
                  <a:prstClr val="black"/>
                </a:solidFill>
                <a:effectLst/>
                <a:uLnTx/>
                <a:uFillTx/>
                <a:latin typeface="Perpetua"/>
                <a:ea typeface="+mn-ea"/>
                <a:cs typeface="+mn-cs"/>
              </a:rPr>
              <a:t>rd</a:t>
            </a:r>
            <a:r>
              <a:rPr kumimoji="0" lang="en-US" sz="1200" b="0" i="0" u="none" strike="noStrike" kern="1200" cap="none" spc="0" normalizeH="0" baseline="0" noProof="0" dirty="0">
                <a:ln>
                  <a:noFill/>
                </a:ln>
                <a:solidFill>
                  <a:prstClr val="black"/>
                </a:solidFill>
                <a:effectLst/>
                <a:uLnTx/>
                <a:uFillTx/>
                <a:latin typeface="Perpetua"/>
                <a:ea typeface="+mn-ea"/>
                <a:cs typeface="+mn-cs"/>
              </a:rPr>
              <a:t> Compliance Period</a:t>
            </a:r>
          </a:p>
        </p:txBody>
      </p:sp>
      <p:sp>
        <p:nvSpPr>
          <p:cNvPr id="13" name="Rectangle 12">
            <a:extLst>
              <a:ext uri="{FF2B5EF4-FFF2-40B4-BE49-F238E27FC236}">
                <a16:creationId xmlns:a16="http://schemas.microsoft.com/office/drawing/2014/main" id="{565B248C-33A0-4E04-9F67-71782EE486E3}"/>
              </a:ext>
            </a:extLst>
          </p:cNvPr>
          <p:cNvSpPr/>
          <p:nvPr/>
        </p:nvSpPr>
        <p:spPr>
          <a:xfrm>
            <a:off x="4114139" y="6085854"/>
            <a:ext cx="381476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Perpetua"/>
                <a:ea typeface="+mn-ea"/>
                <a:cs typeface="+mn-cs"/>
              </a:rPr>
              <a:t>every compliance period will be three years</a:t>
            </a:r>
          </a:p>
        </p:txBody>
      </p:sp>
    </p:spTree>
    <p:extLst>
      <p:ext uri="{BB962C8B-B14F-4D97-AF65-F5344CB8AC3E}">
        <p14:creationId xmlns:p14="http://schemas.microsoft.com/office/powerpoint/2010/main" val="2443686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8E4BE-2513-4507-8950-A394075348CA}"/>
              </a:ext>
            </a:extLst>
          </p:cNvPr>
          <p:cNvSpPr>
            <a:spLocks noGrp="1"/>
          </p:cNvSpPr>
          <p:nvPr>
            <p:ph type="title"/>
          </p:nvPr>
        </p:nvSpPr>
        <p:spPr/>
        <p:txBody>
          <a:bodyPr>
            <a:normAutofit fontScale="90000"/>
          </a:bodyPr>
          <a:lstStyle/>
          <a:p>
            <a:r>
              <a:rPr lang="en-US" dirty="0"/>
              <a:t>California Cap-and-trade: Design features</a:t>
            </a:r>
          </a:p>
        </p:txBody>
      </p:sp>
      <p:sp>
        <p:nvSpPr>
          <p:cNvPr id="3" name="Slide Number Placeholder 2">
            <a:extLst>
              <a:ext uri="{FF2B5EF4-FFF2-40B4-BE49-F238E27FC236}">
                <a16:creationId xmlns:a16="http://schemas.microsoft.com/office/drawing/2014/main" id="{BD5F6D1F-DCB1-4DFC-B317-695704392AC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08645-9E8A-4FFB-9A55-EB18E6FF9A17}"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4" name="Content Placeholder 3">
            <a:extLst>
              <a:ext uri="{FF2B5EF4-FFF2-40B4-BE49-F238E27FC236}">
                <a16:creationId xmlns:a16="http://schemas.microsoft.com/office/drawing/2014/main" id="{A2A2722E-C471-4990-8405-9D7452C20E28}"/>
              </a:ext>
            </a:extLst>
          </p:cNvPr>
          <p:cNvSpPr>
            <a:spLocks noGrp="1"/>
          </p:cNvSpPr>
          <p:nvPr>
            <p:ph sz="quarter" idx="1"/>
          </p:nvPr>
        </p:nvSpPr>
        <p:spPr>
          <a:xfrm>
            <a:off x="603504" y="1772816"/>
            <a:ext cx="8083296" cy="4246984"/>
          </a:xfrm>
        </p:spPr>
        <p:txBody>
          <a:bodyPr>
            <a:normAutofit/>
          </a:bodyPr>
          <a:lstStyle/>
          <a:p>
            <a:r>
              <a:rPr lang="en-US" sz="3200" b="1" dirty="0"/>
              <a:t>Compliance periods</a:t>
            </a:r>
          </a:p>
          <a:p>
            <a:pPr lvl="1"/>
            <a:r>
              <a:rPr lang="en-US" sz="2800" dirty="0"/>
              <a:t>2013-2014; 2015-2017; 2018-2020</a:t>
            </a:r>
          </a:p>
          <a:p>
            <a:pPr lvl="1"/>
            <a:r>
              <a:rPr lang="en-US" sz="2800" dirty="0"/>
              <a:t>Annual compliance: 30% of the compliance obligations of a year is due no later than 1 November of the following calendar year</a:t>
            </a:r>
          </a:p>
          <a:p>
            <a:pPr lvl="1"/>
            <a:r>
              <a:rPr lang="en-US" sz="2800" dirty="0"/>
              <a:t>Triennial compliance: the balance of compliance obligations for the whole compliance period is due no later than 1 November of the year following the end of the compliance period (i.e. 2015, 2018, and 2021).</a:t>
            </a:r>
          </a:p>
          <a:p>
            <a:endParaRPr lang="en-US" sz="3200" dirty="0"/>
          </a:p>
        </p:txBody>
      </p:sp>
      <p:sp>
        <p:nvSpPr>
          <p:cNvPr id="5" name="Rectangle 4">
            <a:extLst>
              <a:ext uri="{FF2B5EF4-FFF2-40B4-BE49-F238E27FC236}">
                <a16:creationId xmlns:a16="http://schemas.microsoft.com/office/drawing/2014/main" id="{0C92738A-5BC1-4A50-8AA0-44549D1DE9F9}"/>
              </a:ext>
            </a:extLst>
          </p:cNvPr>
          <p:cNvSpPr/>
          <p:nvPr/>
        </p:nvSpPr>
        <p:spPr>
          <a:xfrm>
            <a:off x="179512" y="6695782"/>
            <a:ext cx="2864226"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Perpetua"/>
                <a:ea typeface="+mn-ea"/>
                <a:cs typeface="+mn-cs"/>
              </a:rPr>
              <a:t>State of Carbon Market 2012, The World Bank</a:t>
            </a:r>
          </a:p>
        </p:txBody>
      </p:sp>
      <p:sp>
        <p:nvSpPr>
          <p:cNvPr id="6" name="Rectangle 5">
            <a:extLst>
              <a:ext uri="{FF2B5EF4-FFF2-40B4-BE49-F238E27FC236}">
                <a16:creationId xmlns:a16="http://schemas.microsoft.com/office/drawing/2014/main" id="{AA726476-AAF0-43FE-973C-E82D9C18F6E1}"/>
              </a:ext>
            </a:extLst>
          </p:cNvPr>
          <p:cNvSpPr/>
          <p:nvPr/>
        </p:nvSpPr>
        <p:spPr>
          <a:xfrm>
            <a:off x="7047296" y="6525344"/>
            <a:ext cx="191719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erpetua"/>
                <a:ea typeface="+mn-ea"/>
                <a:cs typeface="+mn-cs"/>
              </a:rPr>
              <a:t>Richard G. Newell, 2012, RFF </a:t>
            </a:r>
          </a:p>
        </p:txBody>
      </p:sp>
    </p:spTree>
    <p:extLst>
      <p:ext uri="{BB962C8B-B14F-4D97-AF65-F5344CB8AC3E}">
        <p14:creationId xmlns:p14="http://schemas.microsoft.com/office/powerpoint/2010/main" val="5072023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147248" cy="778098"/>
          </a:xfrm>
        </p:spPr>
        <p:txBody>
          <a:bodyPr>
            <a:normAutofit fontScale="90000"/>
          </a:bodyPr>
          <a:lstStyle/>
          <a:p>
            <a:r>
              <a:rPr lang="en-US" dirty="0"/>
              <a:t>California Cap-and-trade: Design features</a:t>
            </a:r>
          </a:p>
        </p:txBody>
      </p:sp>
      <p:sp>
        <p:nvSpPr>
          <p:cNvPr id="3" name="Content Placeholder 2"/>
          <p:cNvSpPr>
            <a:spLocks noGrp="1"/>
          </p:cNvSpPr>
          <p:nvPr>
            <p:ph sz="quarter" idx="1"/>
          </p:nvPr>
        </p:nvSpPr>
        <p:spPr>
          <a:xfrm>
            <a:off x="467544" y="1124744"/>
            <a:ext cx="8424936" cy="4572000"/>
          </a:xfrm>
        </p:spPr>
        <p:txBody>
          <a:bodyPr>
            <a:noAutofit/>
          </a:bodyPr>
          <a:lstStyle/>
          <a:p>
            <a:pPr lvl="1"/>
            <a:endParaRPr lang="en-US" dirty="0"/>
          </a:p>
          <a:p>
            <a:r>
              <a:rPr lang="en-US" sz="2800" b="1" dirty="0"/>
              <a:t>Regulator</a:t>
            </a:r>
          </a:p>
          <a:p>
            <a:pPr lvl="1"/>
            <a:r>
              <a:rPr lang="en-US" dirty="0"/>
              <a:t>California Air Resources Board (CARB).</a:t>
            </a:r>
          </a:p>
          <a:p>
            <a:r>
              <a:rPr lang="en-US" sz="2800" b="1" dirty="0"/>
              <a:t>Compliance units</a:t>
            </a:r>
          </a:p>
          <a:p>
            <a:pPr lvl="1"/>
            <a:r>
              <a:rPr lang="en-US" dirty="0"/>
              <a:t>Emissions allowance issued by CARB.</a:t>
            </a:r>
          </a:p>
          <a:p>
            <a:pPr lvl="1"/>
            <a:r>
              <a:rPr lang="en-US" dirty="0"/>
              <a:t>Offset credit issued by CARB, REDD allowed</a:t>
            </a:r>
          </a:p>
          <a:p>
            <a:pPr lvl="1"/>
            <a:r>
              <a:rPr lang="en-US" dirty="0"/>
              <a:t>Early action offset credit issued by CARB following regulatory verification and review of an offset from an eligible program.</a:t>
            </a:r>
          </a:p>
          <a:p>
            <a:pPr lvl="1"/>
            <a:r>
              <a:rPr lang="en-US" dirty="0"/>
              <a:t>Compliance instrument issued by another GHG linked program.</a:t>
            </a:r>
          </a:p>
          <a:p>
            <a:endParaRPr lang="en-US" sz="2800" dirty="0"/>
          </a:p>
        </p:txBody>
      </p:sp>
      <p:sp>
        <p:nvSpPr>
          <p:cNvPr id="5" name="Rectangle 4"/>
          <p:cNvSpPr/>
          <p:nvPr/>
        </p:nvSpPr>
        <p:spPr>
          <a:xfrm>
            <a:off x="179512" y="6525344"/>
            <a:ext cx="2864226"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Perpetua"/>
                <a:ea typeface="+mn-ea"/>
                <a:cs typeface="+mn-cs"/>
              </a:rPr>
              <a:t>State of Carbon Market 2012, The World Bank</a:t>
            </a:r>
          </a:p>
        </p:txBody>
      </p:sp>
      <p:sp>
        <p:nvSpPr>
          <p:cNvPr id="6" name="Rectangle 5"/>
          <p:cNvSpPr/>
          <p:nvPr/>
        </p:nvSpPr>
        <p:spPr>
          <a:xfrm>
            <a:off x="7047296" y="6525344"/>
            <a:ext cx="191719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erpetua"/>
                <a:ea typeface="+mn-ea"/>
                <a:cs typeface="+mn-cs"/>
              </a:rPr>
              <a:t>Richard G. Newell, 2012, RFF </a:t>
            </a: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08645-9E8A-4FFB-9A55-EB18E6FF9A17}"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Tree>
    <p:extLst>
      <p:ext uri="{BB962C8B-B14F-4D97-AF65-F5344CB8AC3E}">
        <p14:creationId xmlns:p14="http://schemas.microsoft.com/office/powerpoint/2010/main" val="216377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55983" y="764373"/>
            <a:ext cx="7893657" cy="1293028"/>
          </a:xfrm>
        </p:spPr>
        <p:txBody>
          <a:bodyPr/>
          <a:lstStyle/>
          <a:p>
            <a:r>
              <a:rPr lang="en-US" dirty="0"/>
              <a:t>Kyoto Protocol Targets</a:t>
            </a:r>
          </a:p>
        </p:txBody>
      </p:sp>
      <p:pic>
        <p:nvPicPr>
          <p:cNvPr id="399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133600"/>
            <a:ext cx="8589963" cy="338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413125" y="5445125"/>
            <a:ext cx="5551488" cy="33813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Arial" charset="0"/>
                <a:ea typeface="+mn-ea"/>
                <a:cs typeface="+mn-cs"/>
              </a:rPr>
              <a:t>http://unfccc.int/kyoto_protocol/items/3145.php</a:t>
            </a:r>
          </a:p>
        </p:txBody>
      </p:sp>
      <p:sp>
        <p:nvSpPr>
          <p:cNvPr id="2" name="Rectangle 1"/>
          <p:cNvSpPr/>
          <p:nvPr/>
        </p:nvSpPr>
        <p:spPr>
          <a:xfrm>
            <a:off x="1810923" y="3244334"/>
            <a:ext cx="2923044" cy="338554"/>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50000"/>
                  </a:prstClr>
                </a:solidFill>
                <a:effectLst/>
                <a:uLnTx/>
                <a:uFillTx/>
                <a:latin typeface="Perpetua"/>
                <a:ea typeface="+mn-ea"/>
                <a:cs typeface="+mn-cs"/>
              </a:rPr>
              <a:t>US signed but later not ratified</a:t>
            </a:r>
          </a:p>
        </p:txBody>
      </p:sp>
      <p:sp>
        <p:nvSpPr>
          <p:cNvPr id="4" name="Slide Number Placeholder 3">
            <a:extLst>
              <a:ext uri="{FF2B5EF4-FFF2-40B4-BE49-F238E27FC236}">
                <a16:creationId xmlns:a16="http://schemas.microsoft.com/office/drawing/2014/main" id="{D311DE13-722E-4933-844A-097EF3BD153E}"/>
              </a:ext>
            </a:extLst>
          </p:cNvPr>
          <p:cNvSpPr>
            <a:spLocks noGrp="1"/>
          </p:cNvSpPr>
          <p:nvPr>
            <p:ph type="sldNum" sz="quarter" idx="12"/>
          </p:nvPr>
        </p:nvSpPr>
        <p:spPr/>
        <p:txBody>
          <a:bodyPr/>
          <a:lstStyle/>
          <a:p>
            <a:fld id="{B8508645-9E8A-4FFB-9A55-EB18E6FF9A17}" type="slidenum">
              <a:rPr lang="en-US" smtClean="0"/>
              <a:t>4</a:t>
            </a:fld>
            <a:endParaRPr lang="en-US"/>
          </a:p>
        </p:txBody>
      </p:sp>
    </p:spTree>
    <p:extLst>
      <p:ext uri="{BB962C8B-B14F-4D97-AF65-F5344CB8AC3E}">
        <p14:creationId xmlns:p14="http://schemas.microsoft.com/office/powerpoint/2010/main" val="17525015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8280920" cy="418058"/>
          </a:xfrm>
        </p:spPr>
        <p:txBody>
          <a:bodyPr>
            <a:noAutofit/>
          </a:bodyPr>
          <a:lstStyle/>
          <a:p>
            <a:r>
              <a:rPr lang="en-US" sz="3200" b="1" dirty="0"/>
              <a:t>California Cap-and-trade: Allowance allocation</a:t>
            </a:r>
          </a:p>
        </p:txBody>
      </p:sp>
      <p:sp>
        <p:nvSpPr>
          <p:cNvPr id="3" name="Content Placeholder 2"/>
          <p:cNvSpPr>
            <a:spLocks noGrp="1"/>
          </p:cNvSpPr>
          <p:nvPr>
            <p:ph sz="quarter" idx="1"/>
          </p:nvPr>
        </p:nvSpPr>
        <p:spPr>
          <a:xfrm>
            <a:off x="251520" y="548680"/>
            <a:ext cx="8640960" cy="4572000"/>
          </a:xfrm>
        </p:spPr>
        <p:txBody>
          <a:bodyPr>
            <a:noAutofit/>
          </a:bodyPr>
          <a:lstStyle/>
          <a:p>
            <a:r>
              <a:rPr lang="en-US" sz="2800" dirty="0"/>
              <a:t>2/3 of permits auctioned in 2013</a:t>
            </a:r>
          </a:p>
          <a:p>
            <a:r>
              <a:rPr lang="en-US" sz="2800" dirty="0">
                <a:solidFill>
                  <a:srgbClr val="0070C0"/>
                </a:solidFill>
              </a:rPr>
              <a:t>Free allowances for leakage prevention and transition assistance through four methods</a:t>
            </a:r>
          </a:p>
          <a:p>
            <a:r>
              <a:rPr lang="en-US" sz="3200" b="1" dirty="0">
                <a:solidFill>
                  <a:srgbClr val="0070C0"/>
                </a:solidFill>
              </a:rPr>
              <a:t>Auction</a:t>
            </a:r>
          </a:p>
          <a:p>
            <a:pPr lvl="1"/>
            <a:r>
              <a:rPr lang="en-US" sz="3200" dirty="0"/>
              <a:t>A small % of allowances is set-aside for the allowance price containment reserve, and the Voluntary Renewable Electricity Program</a:t>
            </a:r>
          </a:p>
          <a:p>
            <a:pPr lvl="1"/>
            <a:r>
              <a:rPr lang="en-US" sz="3200" dirty="0"/>
              <a:t>Quarterly auctions. First auction on November 14, 2012</a:t>
            </a:r>
          </a:p>
          <a:p>
            <a:pPr lvl="1"/>
            <a:r>
              <a:rPr lang="en-US" sz="3200" dirty="0"/>
              <a:t>Reserve price set at US$10/unit in 2012, increasing 5% per year plus inflation rate to be specified</a:t>
            </a:r>
          </a:p>
          <a:p>
            <a:endParaRPr lang="en-US" sz="2800" dirty="0">
              <a:solidFill>
                <a:srgbClr val="0070C0"/>
              </a:solidFill>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08645-9E8A-4FFB-9A55-EB18E6FF9A17}"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7" name="Rectangle 6">
            <a:extLst>
              <a:ext uri="{FF2B5EF4-FFF2-40B4-BE49-F238E27FC236}">
                <a16:creationId xmlns:a16="http://schemas.microsoft.com/office/drawing/2014/main" id="{DE86A2B8-51FE-4CAB-83AC-CD8CFB66216B}"/>
              </a:ext>
            </a:extLst>
          </p:cNvPr>
          <p:cNvSpPr/>
          <p:nvPr/>
        </p:nvSpPr>
        <p:spPr>
          <a:xfrm>
            <a:off x="677243" y="6467409"/>
            <a:ext cx="831641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Perpetua"/>
                <a:ea typeface="+mn-ea"/>
                <a:cs typeface="+mn-cs"/>
                <a:hlinkClick r:id="rId2"/>
              </a:rPr>
              <a:t>https://ww3.arb.ca.gov/cc/capandtrade/allowanceallocation/allowanceallocation.htm</a:t>
            </a:r>
            <a:endParaRPr kumimoji="0" lang="en-US" sz="1400" b="0" i="0" u="none" strike="noStrike" kern="1200" cap="none" spc="0" normalizeH="0" baseline="0" noProof="0" dirty="0">
              <a:ln>
                <a:noFill/>
              </a:ln>
              <a:solidFill>
                <a:prstClr val="black"/>
              </a:solidFill>
              <a:effectLst/>
              <a:uLnTx/>
              <a:uFillTx/>
              <a:latin typeface="Perpetua"/>
              <a:ea typeface="+mn-ea"/>
              <a:cs typeface="+mn-cs"/>
            </a:endParaRPr>
          </a:p>
        </p:txBody>
      </p:sp>
    </p:spTree>
    <p:extLst>
      <p:ext uri="{BB962C8B-B14F-4D97-AF65-F5344CB8AC3E}">
        <p14:creationId xmlns:p14="http://schemas.microsoft.com/office/powerpoint/2010/main" val="11007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66A18-A308-4E1A-A0DD-30AFF4B38253}"/>
              </a:ext>
            </a:extLst>
          </p:cNvPr>
          <p:cNvSpPr>
            <a:spLocks noGrp="1"/>
          </p:cNvSpPr>
          <p:nvPr>
            <p:ph type="title"/>
          </p:nvPr>
        </p:nvSpPr>
        <p:spPr>
          <a:xfrm>
            <a:off x="175556" y="620688"/>
            <a:ext cx="2697504" cy="4832475"/>
          </a:xfrm>
        </p:spPr>
        <p:txBody>
          <a:bodyPr>
            <a:noAutofit/>
          </a:bodyPr>
          <a:lstStyle/>
          <a:p>
            <a:r>
              <a:rPr lang="en-US" sz="2400" dirty="0"/>
              <a:t>CALIFORNIA CAP-AND-TRADE PROGRAM</a:t>
            </a:r>
            <a:br>
              <a:rPr lang="en-US" sz="2400" dirty="0"/>
            </a:br>
            <a:r>
              <a:rPr lang="en-US" sz="2400" dirty="0"/>
              <a:t>SUMMARY OF CALIFORNIA-QUEBEC JOINT AUCTION SETTLEMENT PRICES AND RESULTS</a:t>
            </a:r>
          </a:p>
        </p:txBody>
      </p:sp>
      <p:sp>
        <p:nvSpPr>
          <p:cNvPr id="3" name="Slide Number Placeholder 2">
            <a:extLst>
              <a:ext uri="{FF2B5EF4-FFF2-40B4-BE49-F238E27FC236}">
                <a16:creationId xmlns:a16="http://schemas.microsoft.com/office/drawing/2014/main" id="{8AFD5B61-D23B-4A6C-AA66-5463B1CB982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08645-9E8A-4FFB-9A55-EB18E6FF9A17}"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pic>
        <p:nvPicPr>
          <p:cNvPr id="8" name="Picture 7">
            <a:extLst>
              <a:ext uri="{FF2B5EF4-FFF2-40B4-BE49-F238E27FC236}">
                <a16:creationId xmlns:a16="http://schemas.microsoft.com/office/drawing/2014/main" id="{2EF66118-358E-4F4E-912C-9A8429397531}"/>
              </a:ext>
            </a:extLst>
          </p:cNvPr>
          <p:cNvPicPr>
            <a:picLocks noChangeAspect="1"/>
          </p:cNvPicPr>
          <p:nvPr/>
        </p:nvPicPr>
        <p:blipFill>
          <a:blip r:embed="rId2"/>
          <a:stretch>
            <a:fillRect/>
          </a:stretch>
        </p:blipFill>
        <p:spPr>
          <a:xfrm>
            <a:off x="3304769" y="252708"/>
            <a:ext cx="5663675" cy="6352583"/>
          </a:xfrm>
          <a:prstGeom prst="rect">
            <a:avLst/>
          </a:prstGeom>
        </p:spPr>
      </p:pic>
      <p:sp>
        <p:nvSpPr>
          <p:cNvPr id="11" name="Rectangle 10">
            <a:extLst>
              <a:ext uri="{FF2B5EF4-FFF2-40B4-BE49-F238E27FC236}">
                <a16:creationId xmlns:a16="http://schemas.microsoft.com/office/drawing/2014/main" id="{768FD0CD-AF51-442F-A321-F52402DC039C}"/>
              </a:ext>
            </a:extLst>
          </p:cNvPr>
          <p:cNvSpPr/>
          <p:nvPr/>
        </p:nvSpPr>
        <p:spPr>
          <a:xfrm>
            <a:off x="755576" y="6525344"/>
            <a:ext cx="783061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Perpetua"/>
                <a:ea typeface="+mn-ea"/>
                <a:cs typeface="+mn-cs"/>
                <a:hlinkClick r:id="rId3"/>
              </a:rPr>
              <a:t>https://ww3.arb.ca.gov/cc/capandtrade/auction/results_summary.pdf</a:t>
            </a:r>
            <a:r>
              <a:rPr kumimoji="0" lang="en-US" sz="1600" b="0" i="0" u="none" strike="noStrike" kern="1200" cap="none" spc="0" normalizeH="0" baseline="0" noProof="0" dirty="0">
                <a:ln>
                  <a:noFill/>
                </a:ln>
                <a:solidFill>
                  <a:prstClr val="black"/>
                </a:solidFill>
                <a:effectLst/>
                <a:uLnTx/>
                <a:uFillTx/>
                <a:latin typeface="Perpetua"/>
                <a:ea typeface="+mn-ea"/>
                <a:cs typeface="+mn-cs"/>
              </a:rPr>
              <a:t> </a:t>
            </a:r>
          </a:p>
        </p:txBody>
      </p:sp>
    </p:spTree>
    <p:extLst>
      <p:ext uri="{BB962C8B-B14F-4D97-AF65-F5344CB8AC3E}">
        <p14:creationId xmlns:p14="http://schemas.microsoft.com/office/powerpoint/2010/main" val="8938067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A19B4-4897-4CF7-B0D1-DE70AD15F540}"/>
              </a:ext>
            </a:extLst>
          </p:cNvPr>
          <p:cNvSpPr>
            <a:spLocks noGrp="1"/>
          </p:cNvSpPr>
          <p:nvPr>
            <p:ph type="title"/>
          </p:nvPr>
        </p:nvSpPr>
        <p:spPr/>
        <p:txBody>
          <a:bodyPr>
            <a:noAutofit/>
          </a:bodyPr>
          <a:lstStyle/>
          <a:p>
            <a:r>
              <a:rPr lang="en-US" sz="3200" dirty="0"/>
              <a:t>Joint CA-QC Carbon Market Allowance Price Data: Auction and Secondary Markets</a:t>
            </a:r>
          </a:p>
        </p:txBody>
      </p:sp>
      <p:sp>
        <p:nvSpPr>
          <p:cNvPr id="3" name="Slide Number Placeholder 2">
            <a:extLst>
              <a:ext uri="{FF2B5EF4-FFF2-40B4-BE49-F238E27FC236}">
                <a16:creationId xmlns:a16="http://schemas.microsoft.com/office/drawing/2014/main" id="{9DD6914A-9F28-41DD-87E6-B3D4E3C493D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08645-9E8A-4FFB-9A55-EB18E6FF9A17}"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pic>
        <p:nvPicPr>
          <p:cNvPr id="5" name="Content Placeholder 4">
            <a:extLst>
              <a:ext uri="{FF2B5EF4-FFF2-40B4-BE49-F238E27FC236}">
                <a16:creationId xmlns:a16="http://schemas.microsoft.com/office/drawing/2014/main" id="{77981FA9-76AE-4B37-AD81-34578666F54E}"/>
              </a:ext>
            </a:extLst>
          </p:cNvPr>
          <p:cNvPicPr>
            <a:picLocks noGrp="1" noChangeAspect="1"/>
          </p:cNvPicPr>
          <p:nvPr>
            <p:ph sz="quarter" idx="1"/>
          </p:nvPr>
        </p:nvPicPr>
        <p:blipFill>
          <a:blip r:embed="rId2"/>
          <a:stretch>
            <a:fillRect/>
          </a:stretch>
        </p:blipFill>
        <p:spPr>
          <a:xfrm>
            <a:off x="109738" y="1772816"/>
            <a:ext cx="8924524" cy="4081594"/>
          </a:xfrm>
          <a:prstGeom prst="rect">
            <a:avLst/>
          </a:prstGeom>
        </p:spPr>
      </p:pic>
      <p:sp>
        <p:nvSpPr>
          <p:cNvPr id="6" name="TextBox 5">
            <a:extLst>
              <a:ext uri="{FF2B5EF4-FFF2-40B4-BE49-F238E27FC236}">
                <a16:creationId xmlns:a16="http://schemas.microsoft.com/office/drawing/2014/main" id="{2D28B76B-E54D-456B-8AB0-A79A52C7B321}"/>
              </a:ext>
            </a:extLst>
          </p:cNvPr>
          <p:cNvSpPr txBox="1"/>
          <p:nvPr/>
        </p:nvSpPr>
        <p:spPr>
          <a:xfrm>
            <a:off x="539552" y="6404517"/>
            <a:ext cx="840614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Perpetua"/>
                <a:ea typeface="+mn-ea"/>
                <a:cs typeface="+mn-cs"/>
              </a:rPr>
              <a:t>CARB, (2019) - </a:t>
            </a:r>
            <a:r>
              <a:rPr kumimoji="0" lang="en-US" sz="1800" b="0" i="0" u="none" strike="noStrike" kern="1200" cap="none" spc="0" normalizeH="0" baseline="0" noProof="0" dirty="0">
                <a:ln>
                  <a:noFill/>
                </a:ln>
                <a:solidFill>
                  <a:prstClr val="black"/>
                </a:solidFill>
                <a:effectLst/>
                <a:uLnTx/>
                <a:uFillTx/>
                <a:latin typeface="Perpetua"/>
                <a:ea typeface="+mn-ea"/>
                <a:cs typeface="+mn-cs"/>
                <a:hlinkClick r:id="rId3"/>
              </a:rPr>
              <a:t>https://www.arb.ca.gov/cc/capandtrade/video/data_uses_and_overview.pptx</a:t>
            </a:r>
            <a:r>
              <a:rPr kumimoji="0" lang="en-US" sz="1800" b="0" i="0" u="none" strike="noStrike" kern="1200" cap="none" spc="0" normalizeH="0" baseline="0" noProof="0" dirty="0">
                <a:ln>
                  <a:noFill/>
                </a:ln>
                <a:solidFill>
                  <a:prstClr val="black"/>
                </a:solidFill>
                <a:effectLst/>
                <a:uLnTx/>
                <a:uFillTx/>
                <a:latin typeface="Perpetua"/>
                <a:ea typeface="+mn-ea"/>
                <a:cs typeface="+mn-cs"/>
              </a:rPr>
              <a:t>   </a:t>
            </a:r>
          </a:p>
        </p:txBody>
      </p:sp>
    </p:spTree>
    <p:extLst>
      <p:ext uri="{BB962C8B-B14F-4D97-AF65-F5344CB8AC3E}">
        <p14:creationId xmlns:p14="http://schemas.microsoft.com/office/powerpoint/2010/main" val="13371837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AFDC-1EFB-44A1-A28F-F18FB88A0D1D}"/>
              </a:ext>
            </a:extLst>
          </p:cNvPr>
          <p:cNvSpPr>
            <a:spLocks noGrp="1"/>
          </p:cNvSpPr>
          <p:nvPr>
            <p:ph type="title"/>
          </p:nvPr>
        </p:nvSpPr>
        <p:spPr/>
        <p:txBody>
          <a:bodyPr/>
          <a:lstStyle/>
          <a:p>
            <a:r>
              <a:rPr lang="en-US" dirty="0"/>
              <a:t>Understanding the differences</a:t>
            </a:r>
          </a:p>
        </p:txBody>
      </p:sp>
      <p:sp>
        <p:nvSpPr>
          <p:cNvPr id="3" name="Slide Number Placeholder 2">
            <a:extLst>
              <a:ext uri="{FF2B5EF4-FFF2-40B4-BE49-F238E27FC236}">
                <a16:creationId xmlns:a16="http://schemas.microsoft.com/office/drawing/2014/main" id="{4EEE71C0-6AF2-4CC3-A53B-9E97B7F19A6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08645-9E8A-4FFB-9A55-EB18E6FF9A17}"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4" name="Content Placeholder 3">
            <a:extLst>
              <a:ext uri="{FF2B5EF4-FFF2-40B4-BE49-F238E27FC236}">
                <a16:creationId xmlns:a16="http://schemas.microsoft.com/office/drawing/2014/main" id="{BC4B3AA0-7AA7-4C4A-B1F9-9C24D756B615}"/>
              </a:ext>
            </a:extLst>
          </p:cNvPr>
          <p:cNvSpPr>
            <a:spLocks noGrp="1"/>
          </p:cNvSpPr>
          <p:nvPr>
            <p:ph sz="quarter" idx="1"/>
          </p:nvPr>
        </p:nvSpPr>
        <p:spPr/>
        <p:txBody>
          <a:bodyPr>
            <a:normAutofit lnSpcReduction="10000"/>
          </a:bodyPr>
          <a:lstStyle/>
          <a:p>
            <a:r>
              <a:rPr lang="en-US" dirty="0"/>
              <a:t>Kind of primary market</a:t>
            </a:r>
          </a:p>
          <a:p>
            <a:pPr lvl="1"/>
            <a:r>
              <a:rPr lang="en-US" dirty="0"/>
              <a:t>Minimum auction price (or auction reserve price) of allowances – these are pre-determined minimum price of allowances by regulator on basis of which bid are made</a:t>
            </a:r>
          </a:p>
          <a:p>
            <a:pPr lvl="1"/>
            <a:r>
              <a:rPr lang="en-US" dirty="0"/>
              <a:t>Auction clearing price – price at which eligible bids are actually sold in each auction- this could be same as reserve price or more depending on how people will bid- could be different each time</a:t>
            </a:r>
          </a:p>
          <a:p>
            <a:r>
              <a:rPr lang="en-US" dirty="0"/>
              <a:t>Secondary market</a:t>
            </a:r>
          </a:p>
          <a:p>
            <a:pPr lvl="1"/>
            <a:r>
              <a:rPr lang="en-US" dirty="0"/>
              <a:t>Allowance price in the secondary market- this means the price of traded allowance (which were already acquired) in the market between the market players   </a:t>
            </a:r>
          </a:p>
          <a:p>
            <a:endParaRPr lang="en-US" dirty="0"/>
          </a:p>
        </p:txBody>
      </p:sp>
    </p:spTree>
    <p:extLst>
      <p:ext uri="{BB962C8B-B14F-4D97-AF65-F5344CB8AC3E}">
        <p14:creationId xmlns:p14="http://schemas.microsoft.com/office/powerpoint/2010/main" val="10913037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78098"/>
          </a:xfrm>
        </p:spPr>
        <p:txBody>
          <a:bodyPr>
            <a:normAutofit fontScale="90000"/>
          </a:bodyPr>
          <a:lstStyle/>
          <a:p>
            <a:r>
              <a:rPr lang="en-US" dirty="0"/>
              <a:t>California Cap-and-trade: Design features</a:t>
            </a:r>
          </a:p>
        </p:txBody>
      </p:sp>
      <p:sp>
        <p:nvSpPr>
          <p:cNvPr id="3" name="Content Placeholder 2"/>
          <p:cNvSpPr>
            <a:spLocks noGrp="1"/>
          </p:cNvSpPr>
          <p:nvPr>
            <p:ph sz="quarter" idx="1"/>
          </p:nvPr>
        </p:nvSpPr>
        <p:spPr>
          <a:xfrm>
            <a:off x="467544" y="1340768"/>
            <a:ext cx="8208912" cy="4572000"/>
          </a:xfrm>
        </p:spPr>
        <p:txBody>
          <a:bodyPr>
            <a:noAutofit/>
          </a:bodyPr>
          <a:lstStyle/>
          <a:p>
            <a:r>
              <a:rPr lang="en-US" sz="2400" b="1" dirty="0"/>
              <a:t>Banking &amp; borrowing</a:t>
            </a:r>
          </a:p>
          <a:p>
            <a:pPr lvl="1"/>
            <a:r>
              <a:rPr lang="en-US" dirty="0"/>
              <a:t>Unlimited banking (but subject to holding limit)</a:t>
            </a:r>
          </a:p>
          <a:p>
            <a:pPr lvl="1"/>
            <a:r>
              <a:rPr lang="en-US" dirty="0"/>
              <a:t>In strict sense- no borrowing, but advance auctions (on year N, auctions of 10% of the allowances from future budget year N+3), and an allowance price containment reserve (PCR)</a:t>
            </a:r>
          </a:p>
          <a:p>
            <a:r>
              <a:rPr lang="en-US" sz="2400" b="1" dirty="0"/>
              <a:t>Offsets</a:t>
            </a:r>
          </a:p>
          <a:p>
            <a:pPr lvl="1"/>
            <a:r>
              <a:rPr lang="en-US" dirty="0"/>
              <a:t>Utilization Limit: 8% of compliance obligations for each compliance period</a:t>
            </a:r>
          </a:p>
          <a:p>
            <a:pPr lvl="1"/>
            <a:r>
              <a:rPr lang="en-US" dirty="0"/>
              <a:t>Unused offset capacity cannot be banked across compliance periods</a:t>
            </a:r>
          </a:p>
          <a:p>
            <a:pPr lvl="1"/>
            <a:r>
              <a:rPr lang="en-US" dirty="0"/>
              <a:t>CDM/JI not accepted; six types of domestic offsets issued by CARB (forest, urban forest, ozone depletion substances, livestock/manure mgmt., rice cultivation, mine methane capture)</a:t>
            </a:r>
          </a:p>
        </p:txBody>
      </p:sp>
      <p:sp>
        <p:nvSpPr>
          <p:cNvPr id="4" name="Rectangle 3"/>
          <p:cNvSpPr/>
          <p:nvPr/>
        </p:nvSpPr>
        <p:spPr>
          <a:xfrm>
            <a:off x="179512" y="6525344"/>
            <a:ext cx="2864226"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Perpetua"/>
                <a:ea typeface="+mn-ea"/>
                <a:cs typeface="+mn-cs"/>
              </a:rPr>
              <a:t>State of Carbon Market 2012, The World Bank</a:t>
            </a:r>
          </a:p>
        </p:txBody>
      </p:sp>
      <p:sp>
        <p:nvSpPr>
          <p:cNvPr id="5" name="Rectangle 4"/>
          <p:cNvSpPr/>
          <p:nvPr/>
        </p:nvSpPr>
        <p:spPr>
          <a:xfrm>
            <a:off x="7047296" y="6525344"/>
            <a:ext cx="191719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erpetua"/>
                <a:ea typeface="+mn-ea"/>
                <a:cs typeface="+mn-cs"/>
              </a:rPr>
              <a:t>Richard G. Newell, 2012, RFF </a:t>
            </a: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08645-9E8A-4FFB-9A55-EB18E6FF9A17}"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Tree>
    <p:extLst>
      <p:ext uri="{BB962C8B-B14F-4D97-AF65-F5344CB8AC3E}">
        <p14:creationId xmlns:p14="http://schemas.microsoft.com/office/powerpoint/2010/main" val="278052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EABA2-0DE7-4165-A2C3-128938133F0C}"/>
              </a:ext>
            </a:extLst>
          </p:cNvPr>
          <p:cNvSpPr>
            <a:spLocks noGrp="1"/>
          </p:cNvSpPr>
          <p:nvPr>
            <p:ph type="title"/>
          </p:nvPr>
        </p:nvSpPr>
        <p:spPr/>
        <p:txBody>
          <a:bodyPr>
            <a:normAutofit fontScale="90000"/>
          </a:bodyPr>
          <a:lstStyle/>
          <a:p>
            <a:r>
              <a:rPr lang="en-US" dirty="0"/>
              <a:t>California Cap-and-trade: Design features</a:t>
            </a:r>
          </a:p>
        </p:txBody>
      </p:sp>
      <p:sp>
        <p:nvSpPr>
          <p:cNvPr id="3" name="Slide Number Placeholder 2">
            <a:extLst>
              <a:ext uri="{FF2B5EF4-FFF2-40B4-BE49-F238E27FC236}">
                <a16:creationId xmlns:a16="http://schemas.microsoft.com/office/drawing/2014/main" id="{03376BA8-6DA5-42EA-8DB7-F66116155C8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08645-9E8A-4FFB-9A55-EB18E6FF9A17}"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4" name="Content Placeholder 3">
            <a:extLst>
              <a:ext uri="{FF2B5EF4-FFF2-40B4-BE49-F238E27FC236}">
                <a16:creationId xmlns:a16="http://schemas.microsoft.com/office/drawing/2014/main" id="{66C91742-B295-49A1-836F-DFAD767B1821}"/>
              </a:ext>
            </a:extLst>
          </p:cNvPr>
          <p:cNvSpPr>
            <a:spLocks noGrp="1"/>
          </p:cNvSpPr>
          <p:nvPr>
            <p:ph sz="quarter" idx="1"/>
          </p:nvPr>
        </p:nvSpPr>
        <p:spPr/>
        <p:txBody>
          <a:bodyPr>
            <a:normAutofit/>
          </a:bodyPr>
          <a:lstStyle/>
          <a:p>
            <a:r>
              <a:rPr lang="en-US" sz="3200" b="1" dirty="0"/>
              <a:t>Offsets (from 2021 onwards)</a:t>
            </a:r>
          </a:p>
          <a:p>
            <a:pPr lvl="1"/>
            <a:r>
              <a:rPr lang="en-US" sz="3200" dirty="0"/>
              <a:t> The share of offsets that can be used to fulfill the compliance obligation will reduce from 8% to 4% between 2021-2025 and will remain at 6% thereafter</a:t>
            </a:r>
          </a:p>
          <a:p>
            <a:pPr lvl="1"/>
            <a:r>
              <a:rPr lang="en-US" sz="3200" dirty="0"/>
              <a:t>At least 50% offset usage limits would need to result in “direct environmental benefits” in the State of California</a:t>
            </a:r>
          </a:p>
          <a:p>
            <a:endParaRPr lang="en-US" sz="3200" dirty="0"/>
          </a:p>
        </p:txBody>
      </p:sp>
    </p:spTree>
    <p:extLst>
      <p:ext uri="{BB962C8B-B14F-4D97-AF65-F5344CB8AC3E}">
        <p14:creationId xmlns:p14="http://schemas.microsoft.com/office/powerpoint/2010/main" val="2001839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19256" cy="1409744"/>
          </a:xfrm>
        </p:spPr>
        <p:txBody>
          <a:bodyPr>
            <a:normAutofit/>
          </a:bodyPr>
          <a:lstStyle/>
          <a:p>
            <a:r>
              <a:rPr lang="en-US" dirty="0"/>
              <a:t>California Cap-and-trade: Design features</a:t>
            </a:r>
          </a:p>
        </p:txBody>
      </p:sp>
      <p:sp>
        <p:nvSpPr>
          <p:cNvPr id="3" name="Content Placeholder 2"/>
          <p:cNvSpPr>
            <a:spLocks noGrp="1"/>
          </p:cNvSpPr>
          <p:nvPr>
            <p:ph sz="quarter" idx="1"/>
          </p:nvPr>
        </p:nvSpPr>
        <p:spPr>
          <a:xfrm>
            <a:off x="333872" y="1444304"/>
            <a:ext cx="8352928" cy="4572000"/>
          </a:xfrm>
        </p:spPr>
        <p:txBody>
          <a:bodyPr>
            <a:noAutofit/>
          </a:bodyPr>
          <a:lstStyle/>
          <a:p>
            <a:r>
              <a:rPr lang="en-US" sz="2800" b="1" dirty="0"/>
              <a:t>Mechanism for cost containment</a:t>
            </a:r>
          </a:p>
          <a:p>
            <a:pPr lvl="1"/>
            <a:r>
              <a:rPr lang="en-US" dirty="0">
                <a:solidFill>
                  <a:srgbClr val="0070C0"/>
                </a:solidFill>
              </a:rPr>
              <a:t>Auction Reserve Price</a:t>
            </a:r>
            <a:r>
              <a:rPr lang="en-US" dirty="0"/>
              <a:t>: USD 15.62 per allowance in 2019 (average so far) </a:t>
            </a:r>
            <a:r>
              <a:rPr lang="en-US" dirty="0">
                <a:sym typeface="Wingdings" panose="05000000000000000000" pitchFamily="2" charset="2"/>
              </a:rPr>
              <a:t> </a:t>
            </a:r>
            <a:r>
              <a:rPr lang="en-US" dirty="0"/>
              <a:t>increases annually by 5% plus inflation (as per CPI)</a:t>
            </a:r>
          </a:p>
          <a:p>
            <a:pPr lvl="1"/>
            <a:r>
              <a:rPr lang="en-US" dirty="0">
                <a:solidFill>
                  <a:srgbClr val="0070C0"/>
                </a:solidFill>
              </a:rPr>
              <a:t>Effective ceiling price </a:t>
            </a:r>
            <a:r>
              <a:rPr lang="en-US" dirty="0"/>
              <a:t>is controlled through Price Containment Reserve (PCR)</a:t>
            </a:r>
          </a:p>
          <a:p>
            <a:r>
              <a:rPr lang="en-US" sz="2800" b="1" dirty="0"/>
              <a:t>Allowance Price Containment Reserve (PCR)</a:t>
            </a:r>
          </a:p>
          <a:p>
            <a:pPr lvl="1"/>
            <a:r>
              <a:rPr lang="en-US" dirty="0"/>
              <a:t>The risk of higher anticipated costs to be reduced by availability of  allowances ‘reserve’</a:t>
            </a:r>
          </a:p>
          <a:p>
            <a:pPr lvl="1"/>
            <a:r>
              <a:rPr lang="en-US" dirty="0"/>
              <a:t>The Reserve is created by diverting some allowances budget from the all three compliance periods (Cap is thus less) </a:t>
            </a:r>
          </a:p>
          <a:p>
            <a:pPr lvl="2"/>
            <a:r>
              <a:rPr lang="en-US" dirty="0"/>
              <a:t>Share of total allowance budget feeding the reserve: 1% in 2013-2014, 4% in 2015-2017, 7% in 2018-2020 (218 MtCO2e over 2013-2020)</a:t>
            </a:r>
          </a:p>
          <a:p>
            <a:endParaRPr lang="en-US" sz="3600" dirty="0"/>
          </a:p>
          <a:p>
            <a:endParaRPr lang="en-US" sz="3600" dirty="0"/>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08645-9E8A-4FFB-9A55-EB18E6FF9A17}"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8" name="Rectangle 7">
            <a:extLst>
              <a:ext uri="{FF2B5EF4-FFF2-40B4-BE49-F238E27FC236}">
                <a16:creationId xmlns:a16="http://schemas.microsoft.com/office/drawing/2014/main" id="{3F10EB63-5A2B-4E0C-8365-BDA400B03B49}"/>
              </a:ext>
            </a:extLst>
          </p:cNvPr>
          <p:cNvSpPr/>
          <p:nvPr/>
        </p:nvSpPr>
        <p:spPr>
          <a:xfrm>
            <a:off x="787550" y="6536377"/>
            <a:ext cx="7940282"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erpetua"/>
                <a:ea typeface="+mn-ea"/>
                <a:cs typeface="+mn-cs"/>
                <a:hlinkClick r:id="rId2"/>
              </a:rPr>
              <a:t>https://icapcarbonaction.com/en/?option=com_etsmap&amp;task=export&amp;format=pdf&amp;layout=list&amp;systems[]=45</a:t>
            </a:r>
            <a:r>
              <a:rPr kumimoji="0" lang="en-US" sz="1200" b="0" i="0" u="none" strike="noStrike" kern="1200" cap="none" spc="0" normalizeH="0" baseline="0" noProof="0" dirty="0">
                <a:ln>
                  <a:noFill/>
                </a:ln>
                <a:solidFill>
                  <a:prstClr val="black"/>
                </a:solidFill>
                <a:effectLst/>
                <a:uLnTx/>
                <a:uFillTx/>
                <a:latin typeface="Perpetua"/>
                <a:ea typeface="+mn-ea"/>
                <a:cs typeface="+mn-cs"/>
              </a:rPr>
              <a:t> </a:t>
            </a:r>
          </a:p>
        </p:txBody>
      </p:sp>
    </p:spTree>
    <p:extLst>
      <p:ext uri="{BB962C8B-B14F-4D97-AF65-F5344CB8AC3E}">
        <p14:creationId xmlns:p14="http://schemas.microsoft.com/office/powerpoint/2010/main" val="54194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3BDF3-8A16-4214-B579-5C98564C7365}"/>
              </a:ext>
            </a:extLst>
          </p:cNvPr>
          <p:cNvSpPr>
            <a:spLocks noGrp="1"/>
          </p:cNvSpPr>
          <p:nvPr>
            <p:ph type="title"/>
          </p:nvPr>
        </p:nvSpPr>
        <p:spPr/>
        <p:txBody>
          <a:bodyPr>
            <a:normAutofit fontScale="90000"/>
          </a:bodyPr>
          <a:lstStyle/>
          <a:p>
            <a:r>
              <a:rPr lang="en-US" dirty="0"/>
              <a:t>California Cap-and-trade: Design features</a:t>
            </a:r>
          </a:p>
        </p:txBody>
      </p:sp>
      <p:sp>
        <p:nvSpPr>
          <p:cNvPr id="3" name="Slide Number Placeholder 2">
            <a:extLst>
              <a:ext uri="{FF2B5EF4-FFF2-40B4-BE49-F238E27FC236}">
                <a16:creationId xmlns:a16="http://schemas.microsoft.com/office/drawing/2014/main" id="{A6C9AFBB-ECC6-462E-A782-5AF27C7DDB5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08645-9E8A-4FFB-9A55-EB18E6FF9A17}"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4" name="Content Placeholder 3">
            <a:extLst>
              <a:ext uri="{FF2B5EF4-FFF2-40B4-BE49-F238E27FC236}">
                <a16:creationId xmlns:a16="http://schemas.microsoft.com/office/drawing/2014/main" id="{74ABB039-5F49-498C-945C-ADFBF8EAD509}"/>
              </a:ext>
            </a:extLst>
          </p:cNvPr>
          <p:cNvSpPr>
            <a:spLocks noGrp="1"/>
          </p:cNvSpPr>
          <p:nvPr>
            <p:ph sz="quarter" idx="1"/>
          </p:nvPr>
        </p:nvSpPr>
        <p:spPr>
          <a:xfrm>
            <a:off x="146304" y="1668214"/>
            <a:ext cx="8540496" cy="4999285"/>
          </a:xfrm>
        </p:spPr>
        <p:txBody>
          <a:bodyPr>
            <a:normAutofit fontScale="92500"/>
          </a:bodyPr>
          <a:lstStyle/>
          <a:p>
            <a:pPr lvl="1"/>
            <a:r>
              <a:rPr lang="en-US" sz="3200" b="1" dirty="0"/>
              <a:t>Reserve allowances are made available for sale at a fixed price</a:t>
            </a:r>
          </a:p>
          <a:p>
            <a:pPr lvl="2"/>
            <a:r>
              <a:rPr lang="en-US" sz="2800" dirty="0"/>
              <a:t>First sale on March 8, 2013, and six weeks after each auction</a:t>
            </a:r>
          </a:p>
          <a:p>
            <a:pPr lvl="2"/>
            <a:r>
              <a:rPr lang="en-US" sz="2800" dirty="0"/>
              <a:t>Sales only open to compliance participants</a:t>
            </a:r>
          </a:p>
          <a:p>
            <a:pPr lvl="2"/>
            <a:r>
              <a:rPr lang="en-US" sz="2800" dirty="0"/>
              <a:t>Reserve divided in three equal-sized tiers in three fixed price categories; 40USD, 45USD, and US$50 per unit in 2013, increasing 5% per year plus inflation rate to be specified</a:t>
            </a:r>
          </a:p>
          <a:p>
            <a:pPr lvl="2"/>
            <a:r>
              <a:rPr lang="en-US" sz="2800" dirty="0"/>
              <a:t>In 2021, two cost containment reserve trigger points and the price ceiling will be set at USD 41.40, 53.20, and 65.00, respectively</a:t>
            </a:r>
          </a:p>
          <a:p>
            <a:endParaRPr lang="en-US" sz="3600" dirty="0"/>
          </a:p>
        </p:txBody>
      </p:sp>
      <p:sp>
        <p:nvSpPr>
          <p:cNvPr id="7" name="Rectangle 6">
            <a:extLst>
              <a:ext uri="{FF2B5EF4-FFF2-40B4-BE49-F238E27FC236}">
                <a16:creationId xmlns:a16="http://schemas.microsoft.com/office/drawing/2014/main" id="{D5A26538-D2E2-4ADE-A7E9-490CDBFF2942}"/>
              </a:ext>
            </a:extLst>
          </p:cNvPr>
          <p:cNvSpPr/>
          <p:nvPr/>
        </p:nvSpPr>
        <p:spPr>
          <a:xfrm>
            <a:off x="787550" y="6536377"/>
            <a:ext cx="7940282"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erpetua"/>
                <a:ea typeface="+mn-ea"/>
                <a:cs typeface="+mn-cs"/>
                <a:hlinkClick r:id="rId2"/>
              </a:rPr>
              <a:t>https://icapcarbonaction.com/en/?option=com_etsmap&amp;task=export&amp;format=pdf&amp;layout=list&amp;systems[]=45</a:t>
            </a:r>
            <a:r>
              <a:rPr kumimoji="0" lang="en-US" sz="1200" b="0" i="0" u="none" strike="noStrike" kern="1200" cap="none" spc="0" normalizeH="0" baseline="0" noProof="0" dirty="0">
                <a:ln>
                  <a:noFill/>
                </a:ln>
                <a:solidFill>
                  <a:prstClr val="black"/>
                </a:solidFill>
                <a:effectLst/>
                <a:uLnTx/>
                <a:uFillTx/>
                <a:latin typeface="Perpetua"/>
                <a:ea typeface="+mn-ea"/>
                <a:cs typeface="+mn-cs"/>
              </a:rPr>
              <a:t> </a:t>
            </a:r>
          </a:p>
        </p:txBody>
      </p:sp>
    </p:spTree>
    <p:extLst>
      <p:ext uri="{BB962C8B-B14F-4D97-AF65-F5344CB8AC3E}">
        <p14:creationId xmlns:p14="http://schemas.microsoft.com/office/powerpoint/2010/main" val="18655594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BC507-8B4F-4C19-82F6-A558E6264C08}"/>
              </a:ext>
            </a:extLst>
          </p:cNvPr>
          <p:cNvSpPr>
            <a:spLocks noGrp="1"/>
          </p:cNvSpPr>
          <p:nvPr>
            <p:ph type="title"/>
          </p:nvPr>
        </p:nvSpPr>
        <p:spPr>
          <a:xfrm>
            <a:off x="914400" y="274638"/>
            <a:ext cx="7772400" cy="850106"/>
          </a:xfrm>
        </p:spPr>
        <p:txBody>
          <a:bodyPr>
            <a:noAutofit/>
          </a:bodyPr>
          <a:lstStyle/>
          <a:p>
            <a:r>
              <a:rPr lang="en-US" sz="3200" dirty="0"/>
              <a:t>Post-2020 reforms for California ETS to meet 2030 GHG emissions reductions goals </a:t>
            </a:r>
          </a:p>
        </p:txBody>
      </p:sp>
      <p:sp>
        <p:nvSpPr>
          <p:cNvPr id="3" name="Slide Number Placeholder 2">
            <a:extLst>
              <a:ext uri="{FF2B5EF4-FFF2-40B4-BE49-F238E27FC236}">
                <a16:creationId xmlns:a16="http://schemas.microsoft.com/office/drawing/2014/main" id="{9992C89D-412B-46ED-A5FF-51C1021B8D5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08645-9E8A-4FFB-9A55-EB18E6FF9A17}"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4" name="Content Placeholder 3">
            <a:extLst>
              <a:ext uri="{FF2B5EF4-FFF2-40B4-BE49-F238E27FC236}">
                <a16:creationId xmlns:a16="http://schemas.microsoft.com/office/drawing/2014/main" id="{E69D1841-D634-41F6-B15F-928610D79878}"/>
              </a:ext>
            </a:extLst>
          </p:cNvPr>
          <p:cNvSpPr>
            <a:spLocks noGrp="1"/>
          </p:cNvSpPr>
          <p:nvPr>
            <p:ph sz="quarter" idx="1"/>
          </p:nvPr>
        </p:nvSpPr>
        <p:spPr/>
        <p:txBody>
          <a:bodyPr>
            <a:normAutofit fontScale="92500" lnSpcReduction="10000"/>
          </a:bodyPr>
          <a:lstStyle/>
          <a:p>
            <a:pPr marL="0" indent="0">
              <a:buNone/>
            </a:pPr>
            <a:r>
              <a:rPr lang="en-US" sz="3200" dirty="0"/>
              <a:t>2030 Goal: </a:t>
            </a:r>
          </a:p>
          <a:p>
            <a:pPr marL="0" indent="0">
              <a:buNone/>
            </a:pPr>
            <a:endParaRPr lang="en-US" sz="3200" dirty="0"/>
          </a:p>
          <a:p>
            <a:r>
              <a:rPr lang="en-US" sz="3200" dirty="0"/>
              <a:t>An addition of a price ceiling </a:t>
            </a:r>
            <a:r>
              <a:rPr lang="en-US" sz="3200" dirty="0">
                <a:sym typeface="Wingdings" panose="05000000000000000000" pitchFamily="2" charset="2"/>
              </a:rPr>
              <a:t> </a:t>
            </a:r>
            <a:r>
              <a:rPr lang="en-US" sz="3200" dirty="0"/>
              <a:t>estimated 2030 value of US$94 (real 2018)</a:t>
            </a:r>
          </a:p>
          <a:p>
            <a:r>
              <a:rPr lang="en-US" sz="3200" dirty="0"/>
              <a:t>The two allowance price containment reserve tiers below the price ceiling</a:t>
            </a:r>
          </a:p>
          <a:p>
            <a:r>
              <a:rPr lang="en-US" sz="3200" dirty="0"/>
              <a:t>No sustained free allocation</a:t>
            </a:r>
          </a:p>
          <a:p>
            <a:r>
              <a:rPr lang="en-US" sz="3200" dirty="0"/>
              <a:t>Reduced use of offsets (8% in 2021 to 4% in 2025) </a:t>
            </a:r>
          </a:p>
          <a:p>
            <a:pPr marL="0" indent="0">
              <a:buNone/>
            </a:pPr>
            <a:r>
              <a:rPr lang="en-US" sz="3200" dirty="0">
                <a:sym typeface="Wingdings" panose="05000000000000000000" pitchFamily="2" charset="2"/>
              </a:rPr>
              <a:t> </a:t>
            </a:r>
            <a:r>
              <a:rPr lang="en-US" sz="3200" dirty="0"/>
              <a:t>These reforms enforced from April 2019</a:t>
            </a:r>
          </a:p>
        </p:txBody>
      </p:sp>
      <p:sp>
        <p:nvSpPr>
          <p:cNvPr id="5" name="TextBox 4">
            <a:extLst>
              <a:ext uri="{FF2B5EF4-FFF2-40B4-BE49-F238E27FC236}">
                <a16:creationId xmlns:a16="http://schemas.microsoft.com/office/drawing/2014/main" id="{C1D65D47-371B-4157-BC8D-6861AA877983}"/>
              </a:ext>
            </a:extLst>
          </p:cNvPr>
          <p:cNvSpPr txBox="1"/>
          <p:nvPr/>
        </p:nvSpPr>
        <p:spPr>
          <a:xfrm>
            <a:off x="3617569" y="6398696"/>
            <a:ext cx="53701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Perpetua"/>
                <a:ea typeface="+mn-ea"/>
                <a:cs typeface="+mn-cs"/>
              </a:rPr>
              <a:t>World Bank, 2019 (State and Trends of Carbon Pricing 2019)</a:t>
            </a:r>
          </a:p>
        </p:txBody>
      </p:sp>
    </p:spTree>
    <p:extLst>
      <p:ext uri="{BB962C8B-B14F-4D97-AF65-F5344CB8AC3E}">
        <p14:creationId xmlns:p14="http://schemas.microsoft.com/office/powerpoint/2010/main" val="28641618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291264" cy="1143000"/>
          </a:xfrm>
        </p:spPr>
        <p:txBody>
          <a:bodyPr>
            <a:normAutofit fontScale="90000"/>
          </a:bodyPr>
          <a:lstStyle/>
          <a:p>
            <a:r>
              <a:rPr lang="en-US" dirty="0"/>
              <a:t>California Cap-and-trade: Design features</a:t>
            </a:r>
          </a:p>
        </p:txBody>
      </p:sp>
      <p:sp>
        <p:nvSpPr>
          <p:cNvPr id="3" name="Content Placeholder 2"/>
          <p:cNvSpPr>
            <a:spLocks noGrp="1"/>
          </p:cNvSpPr>
          <p:nvPr>
            <p:ph sz="quarter" idx="1"/>
          </p:nvPr>
        </p:nvSpPr>
        <p:spPr>
          <a:xfrm>
            <a:off x="654968" y="1711792"/>
            <a:ext cx="7772400" cy="4572000"/>
          </a:xfrm>
        </p:spPr>
        <p:txBody>
          <a:bodyPr>
            <a:normAutofit/>
          </a:bodyPr>
          <a:lstStyle/>
          <a:p>
            <a:r>
              <a:rPr lang="en-US" sz="3200" b="1" dirty="0">
                <a:solidFill>
                  <a:srgbClr val="0070C0"/>
                </a:solidFill>
              </a:rPr>
              <a:t>Proceeds from auction</a:t>
            </a:r>
          </a:p>
          <a:p>
            <a:pPr lvl="1"/>
            <a:r>
              <a:rPr lang="en-US" sz="2800" dirty="0"/>
              <a:t>9.47 billion US$ since beginning of the program</a:t>
            </a:r>
          </a:p>
          <a:p>
            <a:pPr lvl="1"/>
            <a:r>
              <a:rPr lang="en-US" sz="2800" dirty="0"/>
              <a:t>2018 revenue: US$3.02 billion</a:t>
            </a:r>
          </a:p>
          <a:p>
            <a:pPr lvl="1"/>
            <a:r>
              <a:rPr lang="en-US" sz="2800" dirty="0"/>
              <a:t>50% to be used to cover the state’s costs related to GHG mitigation activities</a:t>
            </a:r>
          </a:p>
          <a:p>
            <a:pPr lvl="1"/>
            <a:r>
              <a:rPr lang="en-US" sz="2800" dirty="0"/>
              <a:t>50% to be invested in clean and efficient energy, low–carbon transportation, natural resource protection, and sustainable infrastructure development</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08645-9E8A-4FFB-9A55-EB18E6FF9A17}"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49</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6" name="Rectangle 5">
            <a:extLst>
              <a:ext uri="{FF2B5EF4-FFF2-40B4-BE49-F238E27FC236}">
                <a16:creationId xmlns:a16="http://schemas.microsoft.com/office/drawing/2014/main" id="{3360808A-563A-4904-A513-F8BC1DEEB4D0}"/>
              </a:ext>
            </a:extLst>
          </p:cNvPr>
          <p:cNvSpPr/>
          <p:nvPr/>
        </p:nvSpPr>
        <p:spPr>
          <a:xfrm>
            <a:off x="817992" y="5688092"/>
            <a:ext cx="7940282"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Perpetua"/>
                <a:ea typeface="+mn-ea"/>
                <a:cs typeface="+mn-cs"/>
                <a:hlinkClick r:id="rId2"/>
              </a:rPr>
              <a:t>https://icapcarbonaction.com/en/?option=com_etsmap&amp;task=export&amp;format=pdf&amp;layout=list&amp;systems[]=45</a:t>
            </a:r>
            <a:r>
              <a:rPr kumimoji="0" lang="en-US" sz="1200" b="0" i="0" u="none" strike="noStrike" kern="1200" cap="none" spc="0" normalizeH="0" baseline="0" noProof="0" dirty="0">
                <a:ln>
                  <a:noFill/>
                </a:ln>
                <a:solidFill>
                  <a:prstClr val="black"/>
                </a:solidFill>
                <a:effectLst/>
                <a:uLnTx/>
                <a:uFillTx/>
                <a:latin typeface="Perpetua"/>
                <a:ea typeface="+mn-ea"/>
                <a:cs typeface="+mn-cs"/>
              </a:rPr>
              <a:t> </a:t>
            </a:r>
          </a:p>
        </p:txBody>
      </p:sp>
    </p:spTree>
    <p:extLst>
      <p:ext uri="{BB962C8B-B14F-4D97-AF65-F5344CB8AC3E}">
        <p14:creationId xmlns:p14="http://schemas.microsoft.com/office/powerpoint/2010/main" val="2794976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357" y="764373"/>
            <a:ext cx="8281283" cy="1293028"/>
          </a:xfrm>
        </p:spPr>
        <p:txBody>
          <a:bodyPr>
            <a:normAutofit fontScale="90000"/>
          </a:bodyPr>
          <a:lstStyle/>
          <a:p>
            <a:r>
              <a:rPr lang="en-US" dirty="0"/>
              <a:t>The flexible mechanisms- Clean Development Mechanism</a:t>
            </a:r>
          </a:p>
        </p:txBody>
      </p:sp>
      <p:sp>
        <p:nvSpPr>
          <p:cNvPr id="3" name="Content Placeholder 2"/>
          <p:cNvSpPr>
            <a:spLocks noGrp="1"/>
          </p:cNvSpPr>
          <p:nvPr>
            <p:ph sz="quarter" idx="1"/>
          </p:nvPr>
        </p:nvSpPr>
        <p:spPr/>
        <p:txBody>
          <a:bodyPr>
            <a:normAutofit fontScale="92500" lnSpcReduction="10000"/>
          </a:bodyPr>
          <a:lstStyle/>
          <a:p>
            <a:r>
              <a:rPr lang="en-US" sz="2400" dirty="0"/>
              <a:t>Projects in developing countries can earn certified emission reduction (CER) credits</a:t>
            </a:r>
          </a:p>
          <a:p>
            <a:r>
              <a:rPr lang="en-US" sz="2400" dirty="0"/>
              <a:t>Each CER credits are equivalent to one </a:t>
            </a:r>
            <a:r>
              <a:rPr lang="en-US" sz="2400" dirty="0" err="1"/>
              <a:t>tonne</a:t>
            </a:r>
            <a:r>
              <a:rPr lang="en-US" sz="2400" dirty="0"/>
              <a:t> of CO2</a:t>
            </a:r>
          </a:p>
          <a:p>
            <a:r>
              <a:rPr lang="en-US" sz="2400" dirty="0"/>
              <a:t>CERs can be traded and sold</a:t>
            </a:r>
          </a:p>
          <a:p>
            <a:r>
              <a:rPr lang="en-US" sz="2400" dirty="0"/>
              <a:t>CER can be used by developed-countries with emission-reduction-commitments to contribute (a part) of their Kyoto Protocol emission reduction targets</a:t>
            </a:r>
          </a:p>
          <a:p>
            <a:r>
              <a:rPr lang="en-US" sz="2400" dirty="0"/>
              <a:t>What CDM should do?</a:t>
            </a:r>
          </a:p>
          <a:p>
            <a:pPr lvl="1"/>
            <a:r>
              <a:rPr lang="en-US" sz="1800" dirty="0"/>
              <a:t>Contribute to sustainable development  in developing countries</a:t>
            </a:r>
          </a:p>
          <a:p>
            <a:pPr lvl="1"/>
            <a:r>
              <a:rPr lang="en-US" sz="1800" dirty="0"/>
              <a:t>Reduce global emissions</a:t>
            </a:r>
          </a:p>
          <a:p>
            <a:pPr lvl="1"/>
            <a:r>
              <a:rPr lang="en-US" sz="1800" dirty="0"/>
              <a:t>Give some flexibility to industrialized countries on meeting their emission reduction targets</a:t>
            </a:r>
          </a:p>
          <a:p>
            <a:pPr lvl="1"/>
            <a:r>
              <a:rPr lang="en-US" sz="1800" dirty="0"/>
              <a:t>Supports adaptation fund (2%)</a:t>
            </a:r>
          </a:p>
        </p:txBody>
      </p:sp>
      <p:sp>
        <p:nvSpPr>
          <p:cNvPr id="5" name="Slide Number Placeholder 4">
            <a:extLst>
              <a:ext uri="{FF2B5EF4-FFF2-40B4-BE49-F238E27FC236}">
                <a16:creationId xmlns:a16="http://schemas.microsoft.com/office/drawing/2014/main" id="{ADCDAAA7-89A9-401A-B82B-5C265D54D169}"/>
              </a:ext>
            </a:extLst>
          </p:cNvPr>
          <p:cNvSpPr>
            <a:spLocks noGrp="1"/>
          </p:cNvSpPr>
          <p:nvPr>
            <p:ph type="sldNum" sz="quarter" idx="12"/>
          </p:nvPr>
        </p:nvSpPr>
        <p:spPr/>
        <p:txBody>
          <a:bodyPr/>
          <a:lstStyle/>
          <a:p>
            <a:fld id="{B8508645-9E8A-4FFB-9A55-EB18E6FF9A17}" type="slidenum">
              <a:rPr lang="en-US" smtClean="0"/>
              <a:t>5</a:t>
            </a:fld>
            <a:endParaRPr lang="en-US"/>
          </a:p>
        </p:txBody>
      </p:sp>
    </p:spTree>
    <p:extLst>
      <p:ext uri="{BB962C8B-B14F-4D97-AF65-F5344CB8AC3E}">
        <p14:creationId xmlns:p14="http://schemas.microsoft.com/office/powerpoint/2010/main" val="25776933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carbon markets</a:t>
            </a:r>
          </a:p>
        </p:txBody>
      </p:sp>
      <p:sp>
        <p:nvSpPr>
          <p:cNvPr id="3" name="Content Placeholder 2"/>
          <p:cNvSpPr>
            <a:spLocks noGrp="1"/>
          </p:cNvSpPr>
          <p:nvPr>
            <p:ph idx="1"/>
          </p:nvPr>
        </p:nvSpPr>
        <p:spPr/>
        <p:txBody>
          <a:bodyPr/>
          <a:lstStyle/>
          <a:p>
            <a:r>
              <a:rPr lang="en-US" dirty="0"/>
              <a:t>Offset Market related to UNFCCC- Clean Development Mechanism</a:t>
            </a:r>
          </a:p>
          <a:p>
            <a:r>
              <a:rPr lang="en-US" dirty="0"/>
              <a:t>Regulated/Compliance Carbon Market (ETS/Cap-and-Trade)</a:t>
            </a:r>
          </a:p>
          <a:p>
            <a:r>
              <a:rPr lang="en-US" dirty="0">
                <a:solidFill>
                  <a:srgbClr val="FFC000"/>
                </a:solidFill>
              </a:rPr>
              <a:t>Unregulated/Volunteer Carbon Market</a:t>
            </a:r>
          </a:p>
          <a:p>
            <a:r>
              <a:rPr lang="en-US" dirty="0"/>
              <a:t>CORSIA/ICAO Market/IMO/BOCM-JCM</a:t>
            </a:r>
          </a:p>
          <a:p>
            <a:r>
              <a:rPr lang="en-US" dirty="0"/>
              <a:t>REDD+ Carbon Market</a:t>
            </a:r>
          </a:p>
          <a:p>
            <a:r>
              <a:rPr lang="en-US" dirty="0"/>
              <a:t>Carbon-Insetting in Corporate Sector</a:t>
            </a:r>
          </a:p>
          <a:p>
            <a:r>
              <a:rPr lang="en-US" dirty="0"/>
              <a:t>Further Prospects under Paris Agreement</a:t>
            </a:r>
          </a:p>
          <a:p>
            <a:endParaRPr lang="en-US" dirty="0"/>
          </a:p>
        </p:txBody>
      </p:sp>
    </p:spTree>
    <p:extLst>
      <p:ext uri="{BB962C8B-B14F-4D97-AF65-F5344CB8AC3E}">
        <p14:creationId xmlns:p14="http://schemas.microsoft.com/office/powerpoint/2010/main" val="27338593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887" y="0"/>
            <a:ext cx="7772400" cy="1143000"/>
          </a:xfrm>
        </p:spPr>
        <p:txBody>
          <a:bodyPr>
            <a:normAutofit/>
          </a:bodyPr>
          <a:lstStyle/>
          <a:p>
            <a:r>
              <a:rPr lang="en-US" sz="2800" dirty="0"/>
              <a:t>Voluntary carbon market since 2005</a:t>
            </a:r>
          </a:p>
        </p:txBody>
      </p:sp>
      <p:sp>
        <p:nvSpPr>
          <p:cNvPr id="3" name="Content Placeholder 2"/>
          <p:cNvSpPr>
            <a:spLocks noGrp="1"/>
          </p:cNvSpPr>
          <p:nvPr>
            <p:ph sz="quarter" idx="1"/>
          </p:nvPr>
        </p:nvSpPr>
        <p:spPr>
          <a:xfrm>
            <a:off x="467544" y="1447800"/>
            <a:ext cx="8280920" cy="4572000"/>
          </a:xfrm>
        </p:spPr>
        <p:txBody>
          <a:bodyPr>
            <a:noAutofit/>
          </a:bodyPr>
          <a:lstStyle/>
          <a:p>
            <a:r>
              <a:rPr lang="en-US" sz="2800" dirty="0"/>
              <a:t>Voluntary carbon projects exist in 83 countries</a:t>
            </a:r>
          </a:p>
          <a:p>
            <a:r>
              <a:rPr lang="en-US" sz="2800" dirty="0"/>
              <a:t>2,008 projects have issued offsets during 2005-2018 (1</a:t>
            </a:r>
            <a:r>
              <a:rPr lang="en-US" sz="2800" baseline="30000" dirty="0"/>
              <a:t>st</a:t>
            </a:r>
            <a:r>
              <a:rPr lang="en-US" sz="2800" dirty="0"/>
              <a:t> Q)</a:t>
            </a:r>
          </a:p>
          <a:p>
            <a:r>
              <a:rPr lang="en-US" sz="2800" dirty="0"/>
              <a:t>Asia (51%); North America (18%); Latin America and the Caribbean (11%), Europe (11%), and Africa (11%); Oceania (1%)</a:t>
            </a:r>
            <a:r>
              <a:rPr lang="en-US" sz="2800" dirty="0">
                <a:sym typeface="Wingdings" panose="05000000000000000000" pitchFamily="2" charset="2"/>
              </a:rPr>
              <a:t> </a:t>
            </a:r>
          </a:p>
          <a:p>
            <a:pPr lvl="1"/>
            <a:r>
              <a:rPr lang="en-US" sz="2400" dirty="0">
                <a:sym typeface="Wingdings" panose="05000000000000000000" pitchFamily="2" charset="2"/>
              </a:rPr>
              <a:t> 72% in five countries: India (442), China (426), the United States (351), Turkey (124), and Brazil (97)</a:t>
            </a:r>
            <a:endParaRPr lang="en-US" sz="2800" dirty="0"/>
          </a:p>
          <a:p>
            <a:endParaRPr lang="en-US" sz="2800" dirty="0"/>
          </a:p>
        </p:txBody>
      </p:sp>
      <p:sp>
        <p:nvSpPr>
          <p:cNvPr id="4" name="Rectangle 3"/>
          <p:cNvSpPr/>
          <p:nvPr/>
        </p:nvSpPr>
        <p:spPr>
          <a:xfrm>
            <a:off x="3779912" y="6447243"/>
            <a:ext cx="5184576" cy="230832"/>
          </a:xfrm>
          <a:prstGeom prst="rect">
            <a:avLst/>
          </a:prstGeom>
        </p:spPr>
        <p:txBody>
          <a:bodyPr wrap="square">
            <a:spAutoFit/>
          </a:bodyPr>
          <a:lstStyle/>
          <a:p>
            <a:r>
              <a:rPr lang="en-US" sz="900" i="1" dirty="0"/>
              <a:t>Voluntary Carbon Markets Insights: 2018 Outlook and First-Quarter Trends</a:t>
            </a:r>
          </a:p>
        </p:txBody>
      </p:sp>
    </p:spTree>
    <p:extLst>
      <p:ext uri="{BB962C8B-B14F-4D97-AF65-F5344CB8AC3E}">
        <p14:creationId xmlns:p14="http://schemas.microsoft.com/office/powerpoint/2010/main" val="9713618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167607"/>
            <a:ext cx="6377940" cy="1293028"/>
          </a:xfrm>
        </p:spPr>
        <p:txBody>
          <a:bodyPr>
            <a:normAutofit/>
          </a:bodyPr>
          <a:lstStyle/>
          <a:p>
            <a:r>
              <a:rPr lang="en-US" sz="2800" dirty="0"/>
              <a:t>Volume of voluntary market</a:t>
            </a:r>
          </a:p>
        </p:txBody>
      </p:sp>
      <p:sp>
        <p:nvSpPr>
          <p:cNvPr id="3" name="Content Placeholder 2"/>
          <p:cNvSpPr>
            <a:spLocks noGrp="1"/>
          </p:cNvSpPr>
          <p:nvPr>
            <p:ph sz="quarter" idx="1"/>
          </p:nvPr>
        </p:nvSpPr>
        <p:spPr>
          <a:xfrm>
            <a:off x="914400" y="1867300"/>
            <a:ext cx="7772400" cy="4152499"/>
          </a:xfrm>
        </p:spPr>
        <p:txBody>
          <a:bodyPr>
            <a:normAutofit/>
          </a:bodyPr>
          <a:lstStyle/>
          <a:p>
            <a:r>
              <a:rPr lang="en-US" sz="2400" dirty="0"/>
              <a:t>437.1 MtCO2e of offsets issued to date since 2005 (39% Asia; 26% North America; 13% Africa)</a:t>
            </a:r>
          </a:p>
          <a:p>
            <a:r>
              <a:rPr lang="en-US" sz="2400" dirty="0"/>
              <a:t>In 2017: Projects issued 62.7 MtCO2e </a:t>
            </a:r>
            <a:r>
              <a:rPr lang="en-US" sz="2400" dirty="0">
                <a:sym typeface="Wingdings" panose="05000000000000000000" pitchFamily="2" charset="2"/>
              </a:rPr>
              <a:t></a:t>
            </a:r>
            <a:r>
              <a:rPr lang="en-US" sz="2400" dirty="0"/>
              <a:t> </a:t>
            </a:r>
            <a:r>
              <a:rPr lang="en-US" sz="2400" dirty="0" err="1"/>
              <a:t>eqv</a:t>
            </a:r>
            <a:r>
              <a:rPr lang="en-US" sz="2400" dirty="0"/>
              <a:t> to  avoiding 150 million barrels of oil</a:t>
            </a:r>
          </a:p>
          <a:p>
            <a:r>
              <a:rPr lang="en-US" sz="2400" dirty="0"/>
              <a:t>In 2017: Offset retirements was 42.8 MtCO2e </a:t>
            </a:r>
            <a:r>
              <a:rPr lang="en-US" sz="2400" dirty="0">
                <a:sym typeface="Wingdings" panose="05000000000000000000" pitchFamily="2" charset="2"/>
              </a:rPr>
              <a:t> record high</a:t>
            </a:r>
            <a:endParaRPr lang="en-US" sz="2400" dirty="0"/>
          </a:p>
          <a:p>
            <a:endParaRPr lang="en-US" sz="2400" dirty="0"/>
          </a:p>
          <a:p>
            <a:r>
              <a:rPr lang="en-US" sz="2400" dirty="0"/>
              <a:t>(about 1.1 </a:t>
            </a:r>
            <a:r>
              <a:rPr lang="en-US" sz="2400" dirty="0" err="1"/>
              <a:t>bn</a:t>
            </a:r>
            <a:r>
              <a:rPr lang="en-US" sz="2400" dirty="0"/>
              <a:t> tCO2e cumulative might have produced total since 2000)</a:t>
            </a:r>
          </a:p>
        </p:txBody>
      </p:sp>
      <p:sp>
        <p:nvSpPr>
          <p:cNvPr id="4" name="Rectangle 3"/>
          <p:cNvSpPr/>
          <p:nvPr/>
        </p:nvSpPr>
        <p:spPr>
          <a:xfrm>
            <a:off x="4800600" y="6482700"/>
            <a:ext cx="2513830" cy="261610"/>
          </a:xfrm>
          <a:prstGeom prst="rect">
            <a:avLst/>
          </a:prstGeom>
        </p:spPr>
        <p:txBody>
          <a:bodyPr wrap="none">
            <a:spAutoFit/>
          </a:bodyPr>
          <a:lstStyle/>
          <a:p>
            <a:r>
              <a:rPr lang="en-US" sz="1100" dirty="0"/>
              <a:t>State of the Voluntary Carbon Markets 2017</a:t>
            </a:r>
          </a:p>
        </p:txBody>
      </p:sp>
      <p:sp>
        <p:nvSpPr>
          <p:cNvPr id="5" name="Rectangle 4"/>
          <p:cNvSpPr/>
          <p:nvPr/>
        </p:nvSpPr>
        <p:spPr>
          <a:xfrm>
            <a:off x="3746112" y="6205701"/>
            <a:ext cx="5184576" cy="276999"/>
          </a:xfrm>
          <a:prstGeom prst="rect">
            <a:avLst/>
          </a:prstGeom>
        </p:spPr>
        <p:txBody>
          <a:bodyPr wrap="square">
            <a:spAutoFit/>
          </a:bodyPr>
          <a:lstStyle/>
          <a:p>
            <a:r>
              <a:rPr lang="en-US" sz="1200" i="1" dirty="0"/>
              <a:t>Voluntary Carbon Markets Insights: 2018 Outlook and First-Quarter Trends</a:t>
            </a:r>
          </a:p>
        </p:txBody>
      </p:sp>
    </p:spTree>
    <p:extLst>
      <p:ext uri="{BB962C8B-B14F-4D97-AF65-F5344CB8AC3E}">
        <p14:creationId xmlns:p14="http://schemas.microsoft.com/office/powerpoint/2010/main" val="2025052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7" y="764373"/>
            <a:ext cx="8463013" cy="1293028"/>
          </a:xfrm>
        </p:spPr>
        <p:txBody>
          <a:bodyPr>
            <a:normAutofit/>
          </a:bodyPr>
          <a:lstStyle/>
          <a:p>
            <a:r>
              <a:rPr lang="en-US" sz="2800" dirty="0"/>
              <a:t>Voluntary Carbon Market Standards</a:t>
            </a:r>
          </a:p>
        </p:txBody>
      </p:sp>
      <p:sp>
        <p:nvSpPr>
          <p:cNvPr id="3" name="Content Placeholder 2"/>
          <p:cNvSpPr>
            <a:spLocks noGrp="1"/>
          </p:cNvSpPr>
          <p:nvPr>
            <p:ph sz="quarter" idx="1"/>
          </p:nvPr>
        </p:nvSpPr>
        <p:spPr/>
        <p:txBody>
          <a:bodyPr>
            <a:noAutofit/>
          </a:bodyPr>
          <a:lstStyle/>
          <a:p>
            <a:pPr marL="0" indent="0">
              <a:buNone/>
            </a:pPr>
            <a:endParaRPr lang="en-US" sz="2000" dirty="0"/>
          </a:p>
          <a:p>
            <a:pPr marL="0" indent="0">
              <a:buNone/>
            </a:pPr>
            <a:r>
              <a:rPr lang="en-US" sz="3200" dirty="0"/>
              <a:t>All voluntary standards require that offsets be</a:t>
            </a:r>
            <a:r>
              <a:rPr lang="en-US" sz="2000" dirty="0"/>
              <a:t>:</a:t>
            </a:r>
          </a:p>
          <a:p>
            <a:r>
              <a:rPr lang="en-US" sz="2000" b="1" dirty="0">
                <a:solidFill>
                  <a:srgbClr val="FFC000"/>
                </a:solidFill>
              </a:rPr>
              <a:t>Real</a:t>
            </a:r>
            <a:r>
              <a:rPr lang="en-US" sz="2000" dirty="0">
                <a:solidFill>
                  <a:srgbClr val="FFC000"/>
                </a:solidFill>
              </a:rPr>
              <a:t>: </a:t>
            </a:r>
            <a:r>
              <a:rPr lang="en-US" sz="2000" dirty="0"/>
              <a:t>there has to be evidence that the project actually removed or prevented emissions;</a:t>
            </a:r>
          </a:p>
          <a:p>
            <a:r>
              <a:rPr lang="en-US" sz="2000" b="1" dirty="0">
                <a:solidFill>
                  <a:srgbClr val="FFC000"/>
                </a:solidFill>
              </a:rPr>
              <a:t>Additional</a:t>
            </a:r>
            <a:r>
              <a:rPr lang="en-US" sz="2000" dirty="0"/>
              <a:t>: the emissions reductions would not have occurred without those project activities;</a:t>
            </a:r>
          </a:p>
          <a:p>
            <a:r>
              <a:rPr lang="en-US" sz="2000" b="1" dirty="0">
                <a:solidFill>
                  <a:srgbClr val="FFC000"/>
                </a:solidFill>
              </a:rPr>
              <a:t>Measurable</a:t>
            </a:r>
            <a:r>
              <a:rPr lang="en-US" sz="2000" dirty="0"/>
              <a:t>: the volume of emissions reductions can be accurately measured; and</a:t>
            </a:r>
          </a:p>
          <a:p>
            <a:r>
              <a:rPr lang="en-US" sz="2000" b="1" dirty="0">
                <a:solidFill>
                  <a:srgbClr val="FFC000"/>
                </a:solidFill>
              </a:rPr>
              <a:t>Verifiable</a:t>
            </a:r>
            <a:r>
              <a:rPr lang="en-US" sz="2000" dirty="0"/>
              <a:t>: a neutral, third-party auditor has verified the emissions reductions.</a:t>
            </a:r>
          </a:p>
        </p:txBody>
      </p:sp>
    </p:spTree>
    <p:extLst>
      <p:ext uri="{BB962C8B-B14F-4D97-AF65-F5344CB8AC3E}">
        <p14:creationId xmlns:p14="http://schemas.microsoft.com/office/powerpoint/2010/main" val="14555482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7772400" cy="850106"/>
          </a:xfrm>
        </p:spPr>
        <p:txBody>
          <a:bodyPr>
            <a:noAutofit/>
          </a:bodyPr>
          <a:lstStyle/>
          <a:p>
            <a:r>
              <a:rPr lang="en-US" sz="2800" dirty="0"/>
              <a:t>The international project standards</a:t>
            </a:r>
          </a:p>
        </p:txBody>
      </p:sp>
      <p:sp>
        <p:nvSpPr>
          <p:cNvPr id="3" name="Content Placeholder 2"/>
          <p:cNvSpPr>
            <a:spLocks noGrp="1"/>
          </p:cNvSpPr>
          <p:nvPr>
            <p:ph sz="quarter" idx="1"/>
          </p:nvPr>
        </p:nvSpPr>
        <p:spPr>
          <a:xfrm>
            <a:off x="611560" y="1412776"/>
            <a:ext cx="8280920" cy="4680520"/>
          </a:xfrm>
        </p:spPr>
        <p:txBody>
          <a:bodyPr>
            <a:noAutofit/>
          </a:bodyPr>
          <a:lstStyle/>
          <a:p>
            <a:r>
              <a:rPr lang="en-US" sz="2400" dirty="0">
                <a:solidFill>
                  <a:srgbClr val="0070C0"/>
                </a:solidFill>
              </a:rPr>
              <a:t>International standards: </a:t>
            </a:r>
            <a:r>
              <a:rPr lang="en-US" sz="2400" dirty="0"/>
              <a:t>An organization or authority issue certificate who specify a clear standard to be meet to receive Carbon Offset Certificate</a:t>
            </a:r>
          </a:p>
          <a:p>
            <a:r>
              <a:rPr lang="en-US" sz="2400" dirty="0">
                <a:solidFill>
                  <a:srgbClr val="0070C0"/>
                </a:solidFill>
              </a:rPr>
              <a:t>Over ten independent standards exist </a:t>
            </a:r>
            <a:r>
              <a:rPr lang="en-US" sz="2400" dirty="0"/>
              <a:t>that offer methodologies to guide development of carbon offset project</a:t>
            </a:r>
          </a:p>
          <a:p>
            <a:r>
              <a:rPr lang="en-US" sz="2400" dirty="0">
                <a:solidFill>
                  <a:srgbClr val="0070C0"/>
                </a:solidFill>
              </a:rPr>
              <a:t>Standardization</a:t>
            </a:r>
            <a:r>
              <a:rPr lang="en-US" sz="2400" dirty="0"/>
              <a:t> of methodology, verification,  tracking (registry) are extremely important to buyers and sellers</a:t>
            </a:r>
          </a:p>
          <a:p>
            <a:pPr lvl="1"/>
            <a:r>
              <a:rPr lang="en-US" sz="2000" dirty="0"/>
              <a:t>Somebody has to ‘issue’ the credit certification with unique identifier  </a:t>
            </a:r>
          </a:p>
          <a:p>
            <a:r>
              <a:rPr lang="en-US" sz="2400" dirty="0">
                <a:solidFill>
                  <a:srgbClr val="0070C0"/>
                </a:solidFill>
              </a:rPr>
              <a:t>The ‘offset’ has to be marked ‘retire’ in registry if purchaser claim their own carbon offset </a:t>
            </a:r>
            <a:r>
              <a:rPr lang="en-US" sz="2400" dirty="0"/>
              <a:t> </a:t>
            </a:r>
          </a:p>
        </p:txBody>
      </p:sp>
    </p:spTree>
    <p:extLst>
      <p:ext uri="{BB962C8B-B14F-4D97-AF65-F5344CB8AC3E}">
        <p14:creationId xmlns:p14="http://schemas.microsoft.com/office/powerpoint/2010/main" val="7733369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Transacted Volume, Average Price, and Price Range by Project Type, 2016</a:t>
            </a:r>
          </a:p>
        </p:txBody>
      </p:sp>
      <p:sp>
        <p:nvSpPr>
          <p:cNvPr id="6" name="Rectangle 5"/>
          <p:cNvSpPr/>
          <p:nvPr/>
        </p:nvSpPr>
        <p:spPr>
          <a:xfrm>
            <a:off x="6442770" y="6551766"/>
            <a:ext cx="2513830"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Perpetua"/>
                <a:ea typeface="+mn-ea"/>
                <a:cs typeface="+mn-cs"/>
              </a:rPr>
              <a:t>State of the Voluntary Carbon Markets 2017</a:t>
            </a:r>
          </a:p>
        </p:txBody>
      </p:sp>
      <p:pic>
        <p:nvPicPr>
          <p:cNvPr id="7" name="Content Placeholder 6"/>
          <p:cNvPicPr>
            <a:picLocks noGrp="1" noChangeAspect="1"/>
          </p:cNvPicPr>
          <p:nvPr>
            <p:ph sz="quarter" idx="1"/>
          </p:nvPr>
        </p:nvPicPr>
        <p:blipFill>
          <a:blip r:embed="rId2"/>
          <a:stretch>
            <a:fillRect/>
          </a:stretch>
        </p:blipFill>
        <p:spPr>
          <a:xfrm>
            <a:off x="48736" y="1447800"/>
            <a:ext cx="8606688" cy="5103966"/>
          </a:xfrm>
          <a:prstGeom prst="rect">
            <a:avLst/>
          </a:prstGeom>
        </p:spPr>
      </p:pic>
      <p:sp>
        <p:nvSpPr>
          <p:cNvPr id="3" name="Footer Placeholder 2">
            <a:extLst>
              <a:ext uri="{FF2B5EF4-FFF2-40B4-BE49-F238E27FC236}">
                <a16:creationId xmlns:a16="http://schemas.microsoft.com/office/drawing/2014/main" id="{E934E208-23FA-4404-A065-30A29C229C46}"/>
              </a:ext>
            </a:extLst>
          </p:cNvPr>
          <p:cNvSpPr>
            <a:spLocks noGrp="1"/>
          </p:cNvSpPr>
          <p:nvPr>
            <p:ph type="ftr" sz="quarter" idx="11"/>
          </p:nvPr>
        </p:nvSpPr>
        <p:spPr>
          <a:xfrm>
            <a:off x="720031" y="6453971"/>
            <a:ext cx="3962400" cy="4572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696464"/>
                </a:solidFill>
                <a:effectLst/>
                <a:uLnTx/>
                <a:uFillTx/>
                <a:latin typeface="Perpetua"/>
                <a:ea typeface="+mn-ea"/>
                <a:cs typeface="+mn-cs"/>
              </a:rPr>
              <a:t>Prof. Shobhakar Dhakal (Nov 2019)</a:t>
            </a:r>
          </a:p>
        </p:txBody>
      </p:sp>
      <p:sp>
        <p:nvSpPr>
          <p:cNvPr id="4" name="Slide Number Placeholder 3">
            <a:extLst>
              <a:ext uri="{FF2B5EF4-FFF2-40B4-BE49-F238E27FC236}">
                <a16:creationId xmlns:a16="http://schemas.microsoft.com/office/drawing/2014/main" id="{7B5303AF-630B-48B3-89BA-C90D8345D696}"/>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8508645-9E8A-4FFB-9A55-EB18E6FF9A17}"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457200" rtl="0" eaLnBrk="1" fontAlgn="auto" latinLnBrk="0" hangingPunct="1">
                <a:lnSpc>
                  <a:spcPct val="100000"/>
                </a:lnSpc>
                <a:spcBef>
                  <a:spcPts val="0"/>
                </a:spcBef>
                <a:spcAft>
                  <a:spcPts val="0"/>
                </a:spcAft>
                <a:buClrTx/>
                <a:buSzTx/>
                <a:buFontTx/>
                <a:buNone/>
                <a:tabLst/>
                <a:defRPr/>
              </a:pPr>
              <a:t>55</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Tree>
    <p:extLst>
      <p:ext uri="{BB962C8B-B14F-4D97-AF65-F5344CB8AC3E}">
        <p14:creationId xmlns:p14="http://schemas.microsoft.com/office/powerpoint/2010/main" val="17553746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carbon markets</a:t>
            </a:r>
          </a:p>
        </p:txBody>
      </p:sp>
      <p:sp>
        <p:nvSpPr>
          <p:cNvPr id="3" name="Content Placeholder 2"/>
          <p:cNvSpPr>
            <a:spLocks noGrp="1"/>
          </p:cNvSpPr>
          <p:nvPr>
            <p:ph idx="1"/>
          </p:nvPr>
        </p:nvSpPr>
        <p:spPr/>
        <p:txBody>
          <a:bodyPr/>
          <a:lstStyle/>
          <a:p>
            <a:r>
              <a:rPr lang="en-US" dirty="0"/>
              <a:t>Offset Market related to UNFCCC- Clean Development Mechanism</a:t>
            </a:r>
          </a:p>
          <a:p>
            <a:r>
              <a:rPr lang="en-US" dirty="0"/>
              <a:t>Regulated/Compliance Carbon Market (ETS/Cap-and-Trade)</a:t>
            </a:r>
          </a:p>
          <a:p>
            <a:r>
              <a:rPr lang="en-US" dirty="0"/>
              <a:t>Unregulated/Volunteer Carbon Market</a:t>
            </a:r>
          </a:p>
          <a:p>
            <a:r>
              <a:rPr lang="en-US" dirty="0">
                <a:solidFill>
                  <a:srgbClr val="FFC000"/>
                </a:solidFill>
              </a:rPr>
              <a:t>CORSIA/ICAO Market/IMO/BOCM-JCM</a:t>
            </a:r>
          </a:p>
          <a:p>
            <a:r>
              <a:rPr lang="en-US" dirty="0"/>
              <a:t>REDD+ Carbon Market</a:t>
            </a:r>
          </a:p>
          <a:p>
            <a:r>
              <a:rPr lang="en-US" dirty="0"/>
              <a:t>Carbon-Insetting in Corporate Sector</a:t>
            </a:r>
          </a:p>
          <a:p>
            <a:r>
              <a:rPr lang="en-US" dirty="0"/>
              <a:t>Further Prospects under Paris Agreement</a:t>
            </a:r>
          </a:p>
          <a:p>
            <a:endParaRPr lang="en-US" dirty="0"/>
          </a:p>
        </p:txBody>
      </p:sp>
    </p:spTree>
    <p:extLst>
      <p:ext uri="{BB962C8B-B14F-4D97-AF65-F5344CB8AC3E}">
        <p14:creationId xmlns:p14="http://schemas.microsoft.com/office/powerpoint/2010/main" val="22711972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835" y="627843"/>
            <a:ext cx="8615818" cy="706090"/>
          </a:xfrm>
        </p:spPr>
        <p:txBody>
          <a:bodyPr>
            <a:noAutofit/>
          </a:bodyPr>
          <a:lstStyle/>
          <a:p>
            <a:r>
              <a:rPr lang="en-US" sz="3200" dirty="0"/>
              <a:t>CORSIA of ICAO</a:t>
            </a:r>
          </a:p>
        </p:txBody>
      </p:sp>
      <p:sp>
        <p:nvSpPr>
          <p:cNvPr id="3" name="Slide Number Placeholder 2"/>
          <p:cNvSpPr>
            <a:spLocks noGrp="1"/>
          </p:cNvSpPr>
          <p:nvPr>
            <p:ph type="sldNum" sz="quarter" idx="12"/>
          </p:nvPr>
        </p:nvSpPr>
        <p:spPr/>
        <p:txBody>
          <a:bodyPr/>
          <a:lstStyle/>
          <a:p>
            <a:fld id="{B8508645-9E8A-4FFB-9A55-EB18E6FF9A17}" type="slidenum">
              <a:rPr lang="en-US" smtClean="0"/>
              <a:t>57</a:t>
            </a:fld>
            <a:endParaRPr lang="en-US"/>
          </a:p>
        </p:txBody>
      </p:sp>
      <p:sp>
        <p:nvSpPr>
          <p:cNvPr id="4" name="Content Placeholder 3"/>
          <p:cNvSpPr>
            <a:spLocks noGrp="1"/>
          </p:cNvSpPr>
          <p:nvPr>
            <p:ph sz="quarter" idx="1"/>
          </p:nvPr>
        </p:nvSpPr>
        <p:spPr>
          <a:xfrm>
            <a:off x="269507" y="1826662"/>
            <a:ext cx="8424936" cy="4144814"/>
          </a:xfrm>
        </p:spPr>
        <p:txBody>
          <a:bodyPr>
            <a:noAutofit/>
          </a:bodyPr>
          <a:lstStyle/>
          <a:p>
            <a:r>
              <a:rPr lang="en-US" sz="2400" dirty="0">
                <a:solidFill>
                  <a:srgbClr val="FFC000"/>
                </a:solidFill>
              </a:rPr>
              <a:t>Carbon Offsetting and Reduction Scheme for International  Aviation</a:t>
            </a:r>
            <a:r>
              <a:rPr lang="en-US" sz="2400" dirty="0"/>
              <a:t>: At the 39</a:t>
            </a:r>
            <a:r>
              <a:rPr lang="en-US" sz="2400" baseline="30000" dirty="0"/>
              <a:t>th</a:t>
            </a:r>
            <a:r>
              <a:rPr lang="en-US" sz="2400" dirty="0"/>
              <a:t> Assembly (Oct 2016) of the International Civil Aviation Organization (ICAO) adopted (66 states representing 87% of international aviation activities) the CORSIA</a:t>
            </a:r>
          </a:p>
          <a:p>
            <a:pPr lvl="1"/>
            <a:r>
              <a:rPr lang="en-US" dirty="0"/>
              <a:t>Stabilize net emissions from international aviation at 2020 levels</a:t>
            </a:r>
          </a:p>
          <a:p>
            <a:pPr lvl="1"/>
            <a:r>
              <a:rPr lang="en-US" dirty="0"/>
              <a:t>Pilot phase (2021-2023), phase 1 (2024-2026) and phase 2 (2027-2035)</a:t>
            </a:r>
          </a:p>
          <a:p>
            <a:r>
              <a:rPr lang="en-US" sz="2400" dirty="0">
                <a:solidFill>
                  <a:srgbClr val="FFC000"/>
                </a:solidFill>
              </a:rPr>
              <a:t>CORSIA has the potential to generate demand for around 2.5 </a:t>
            </a:r>
            <a:r>
              <a:rPr lang="en-US" sz="2400" dirty="0" err="1">
                <a:solidFill>
                  <a:srgbClr val="FFC000"/>
                </a:solidFill>
              </a:rPr>
              <a:t>gigatons</a:t>
            </a:r>
            <a:r>
              <a:rPr lang="en-US" sz="2400" dirty="0">
                <a:solidFill>
                  <a:srgbClr val="FFC000"/>
                </a:solidFill>
              </a:rPr>
              <a:t> of CO2e </a:t>
            </a:r>
            <a:r>
              <a:rPr lang="en-US" sz="2400" dirty="0"/>
              <a:t>offset between 2021 and 2035</a:t>
            </a:r>
          </a:p>
        </p:txBody>
      </p:sp>
      <p:sp>
        <p:nvSpPr>
          <p:cNvPr id="5" name="TextBox 4"/>
          <p:cNvSpPr txBox="1"/>
          <p:nvPr/>
        </p:nvSpPr>
        <p:spPr>
          <a:xfrm>
            <a:off x="5508104" y="6309320"/>
            <a:ext cx="1653273" cy="369332"/>
          </a:xfrm>
          <a:prstGeom prst="rect">
            <a:avLst/>
          </a:prstGeom>
          <a:noFill/>
        </p:spPr>
        <p:txBody>
          <a:bodyPr wrap="none" rtlCol="0">
            <a:spAutoFit/>
          </a:bodyPr>
          <a:lstStyle/>
          <a:p>
            <a:r>
              <a:rPr lang="en-US" dirty="0"/>
              <a:t>World Bank 2017</a:t>
            </a:r>
          </a:p>
        </p:txBody>
      </p:sp>
    </p:spTree>
    <p:extLst>
      <p:ext uri="{BB962C8B-B14F-4D97-AF65-F5344CB8AC3E}">
        <p14:creationId xmlns:p14="http://schemas.microsoft.com/office/powerpoint/2010/main" val="9944341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381001"/>
            <a:ext cx="7760368" cy="1293028"/>
          </a:xfrm>
        </p:spPr>
        <p:txBody>
          <a:bodyPr>
            <a:normAutofit/>
          </a:bodyPr>
          <a:lstStyle/>
          <a:p>
            <a:r>
              <a:rPr lang="en-US" sz="3200" dirty="0"/>
              <a:t>International Maritime Organization</a:t>
            </a:r>
          </a:p>
        </p:txBody>
      </p:sp>
      <p:sp>
        <p:nvSpPr>
          <p:cNvPr id="3" name="Slide Number Placeholder 2"/>
          <p:cNvSpPr>
            <a:spLocks noGrp="1"/>
          </p:cNvSpPr>
          <p:nvPr>
            <p:ph type="sldNum" sz="quarter" idx="12"/>
          </p:nvPr>
        </p:nvSpPr>
        <p:spPr/>
        <p:txBody>
          <a:bodyPr/>
          <a:lstStyle/>
          <a:p>
            <a:fld id="{B8508645-9E8A-4FFB-9A55-EB18E6FF9A17}" type="slidenum">
              <a:rPr lang="en-US" smtClean="0"/>
              <a:t>58</a:t>
            </a:fld>
            <a:endParaRPr lang="en-US"/>
          </a:p>
        </p:txBody>
      </p:sp>
      <p:sp>
        <p:nvSpPr>
          <p:cNvPr id="4" name="Content Placeholder 3"/>
          <p:cNvSpPr>
            <a:spLocks noGrp="1"/>
          </p:cNvSpPr>
          <p:nvPr>
            <p:ph sz="quarter" idx="1"/>
          </p:nvPr>
        </p:nvSpPr>
        <p:spPr/>
        <p:txBody>
          <a:bodyPr>
            <a:normAutofit/>
          </a:bodyPr>
          <a:lstStyle/>
          <a:p>
            <a:r>
              <a:rPr lang="en-US" b="1" dirty="0">
                <a:solidFill>
                  <a:srgbClr val="FFC000"/>
                </a:solidFill>
              </a:rPr>
              <a:t>April 13, 2018</a:t>
            </a:r>
            <a:r>
              <a:rPr lang="en-US" dirty="0">
                <a:solidFill>
                  <a:srgbClr val="FFC000"/>
                </a:solidFill>
              </a:rPr>
              <a:t>: </a:t>
            </a:r>
            <a:r>
              <a:rPr lang="en-US" dirty="0"/>
              <a:t>The International Maritime Organization’s Marine Environment Protection Committee adopted an initial strategy to reduce GHG emissions from international shipping</a:t>
            </a:r>
          </a:p>
          <a:p>
            <a:r>
              <a:rPr lang="en-US" b="1" dirty="0">
                <a:solidFill>
                  <a:srgbClr val="FFC000"/>
                </a:solidFill>
              </a:rPr>
              <a:t>The strategy</a:t>
            </a:r>
            <a:r>
              <a:rPr lang="en-US" dirty="0">
                <a:solidFill>
                  <a:srgbClr val="FFC000"/>
                </a:solidFill>
              </a:rPr>
              <a:t>: </a:t>
            </a:r>
            <a:r>
              <a:rPr lang="en-US" dirty="0"/>
              <a:t>Peaking GHG emissions from the sector as soon as possible, a reduction of annual GHG emissions by at least 50 percent by 2050 compared to 2008, while at the same time pursuing efforts toward full </a:t>
            </a:r>
            <a:r>
              <a:rPr lang="en-US" dirty="0" err="1"/>
              <a:t>decarbonization</a:t>
            </a:r>
            <a:endParaRPr lang="en-US" dirty="0"/>
          </a:p>
          <a:p>
            <a:r>
              <a:rPr lang="en-US" b="1" dirty="0">
                <a:solidFill>
                  <a:srgbClr val="FFC000"/>
                </a:solidFill>
              </a:rPr>
              <a:t>IMO adopted global data collection system</a:t>
            </a:r>
            <a:r>
              <a:rPr lang="en-US" dirty="0">
                <a:solidFill>
                  <a:srgbClr val="FFC000"/>
                </a:solidFill>
              </a:rPr>
              <a:t> </a:t>
            </a:r>
            <a:r>
              <a:rPr lang="en-US" dirty="0"/>
              <a:t>for fuel consumption for ships from October 2016, which entered into force in March 2018.</a:t>
            </a:r>
          </a:p>
        </p:txBody>
      </p:sp>
      <p:sp>
        <p:nvSpPr>
          <p:cNvPr id="5" name="TextBox 4"/>
          <p:cNvSpPr txBox="1"/>
          <p:nvPr/>
        </p:nvSpPr>
        <p:spPr>
          <a:xfrm>
            <a:off x="6376831" y="6031467"/>
            <a:ext cx="1707256" cy="307777"/>
          </a:xfrm>
          <a:prstGeom prst="rect">
            <a:avLst/>
          </a:prstGeom>
          <a:noFill/>
        </p:spPr>
        <p:txBody>
          <a:bodyPr wrap="square" rtlCol="0">
            <a:spAutoFit/>
          </a:bodyPr>
          <a:lstStyle/>
          <a:p>
            <a:r>
              <a:rPr lang="en-US" sz="1400" dirty="0"/>
              <a:t>World Bank, 2018</a:t>
            </a:r>
          </a:p>
        </p:txBody>
      </p:sp>
    </p:spTree>
    <p:extLst>
      <p:ext uri="{BB962C8B-B14F-4D97-AF65-F5344CB8AC3E}">
        <p14:creationId xmlns:p14="http://schemas.microsoft.com/office/powerpoint/2010/main" val="1859619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13" y="447663"/>
            <a:ext cx="3741757" cy="778098"/>
          </a:xfrm>
        </p:spPr>
        <p:txBody>
          <a:bodyPr>
            <a:noAutofit/>
          </a:bodyPr>
          <a:lstStyle/>
          <a:p>
            <a:r>
              <a:rPr lang="en-US" sz="2400" b="1" dirty="0"/>
              <a:t>Joint Crediting Mechanism (JCM/BOCM) Japan</a:t>
            </a:r>
          </a:p>
        </p:txBody>
      </p:sp>
      <p:sp>
        <p:nvSpPr>
          <p:cNvPr id="3" name="Content Placeholder 2"/>
          <p:cNvSpPr>
            <a:spLocks noGrp="1"/>
          </p:cNvSpPr>
          <p:nvPr>
            <p:ph sz="quarter" idx="1"/>
          </p:nvPr>
        </p:nvSpPr>
        <p:spPr>
          <a:xfrm>
            <a:off x="363609" y="1866527"/>
            <a:ext cx="8640960" cy="4572000"/>
          </a:xfrm>
        </p:spPr>
        <p:txBody>
          <a:bodyPr>
            <a:noAutofit/>
          </a:bodyPr>
          <a:lstStyle/>
          <a:p>
            <a:r>
              <a:rPr lang="en-US" sz="2400" dirty="0"/>
              <a:t>Compliments CDM as Japan is out from 2</a:t>
            </a:r>
            <a:r>
              <a:rPr lang="en-US" sz="2400" baseline="30000" dirty="0"/>
              <a:t>nd</a:t>
            </a:r>
            <a:r>
              <a:rPr lang="en-US" sz="2400" dirty="0"/>
              <a:t> Kyoto period</a:t>
            </a:r>
          </a:p>
          <a:p>
            <a:r>
              <a:rPr lang="en-US" sz="2400" dirty="0"/>
              <a:t>Japan invests/provides low-carbon technology/products/service </a:t>
            </a:r>
            <a:r>
              <a:rPr lang="en-US" sz="2400" dirty="0" err="1"/>
              <a:t>etc</a:t>
            </a:r>
            <a:r>
              <a:rPr lang="en-US" sz="2400" dirty="0"/>
              <a:t> in emissions reduction projects/programs and get GHG offsets credits (similar to CDM)</a:t>
            </a:r>
          </a:p>
          <a:p>
            <a:r>
              <a:rPr lang="en-US" sz="2400" dirty="0"/>
              <a:t>Started as non-tradable credits but with trading possibilities</a:t>
            </a:r>
          </a:p>
          <a:p>
            <a:r>
              <a:rPr lang="en-US" sz="2400" dirty="0"/>
              <a:t>Signed bilateral document with 17 countries (Thailand Nov 2015, Philippines Jan 2017)</a:t>
            </a:r>
          </a:p>
        </p:txBody>
      </p:sp>
      <p:sp>
        <p:nvSpPr>
          <p:cNvPr id="4" name="Rectangle 3"/>
          <p:cNvSpPr/>
          <p:nvPr/>
        </p:nvSpPr>
        <p:spPr>
          <a:xfrm>
            <a:off x="360040" y="6525344"/>
            <a:ext cx="5940152" cy="261610"/>
          </a:xfrm>
          <a:prstGeom prst="rect">
            <a:avLst/>
          </a:prstGeom>
        </p:spPr>
        <p:txBody>
          <a:bodyPr wrap="square">
            <a:spAutoFit/>
          </a:bodyPr>
          <a:lstStyle/>
          <a:p>
            <a:r>
              <a:rPr lang="en-US" sz="1050" dirty="0">
                <a:hlinkClick r:id="rId2"/>
              </a:rPr>
              <a:t>http://www.mmechanisms.org/e/initiatives/index.html</a:t>
            </a:r>
            <a:r>
              <a:rPr lang="en-US" sz="1050" dirty="0"/>
              <a:t>; Ministry of Environment Japan</a:t>
            </a:r>
          </a:p>
        </p:txBody>
      </p:sp>
      <p:sp>
        <p:nvSpPr>
          <p:cNvPr id="5" name="Rectangle 4"/>
          <p:cNvSpPr/>
          <p:nvPr/>
        </p:nvSpPr>
        <p:spPr>
          <a:xfrm>
            <a:off x="323290" y="6300028"/>
            <a:ext cx="1598002" cy="276999"/>
          </a:xfrm>
          <a:prstGeom prst="rect">
            <a:avLst/>
          </a:prstGeom>
        </p:spPr>
        <p:txBody>
          <a:bodyPr wrap="none">
            <a:spAutoFit/>
          </a:bodyPr>
          <a:lstStyle/>
          <a:p>
            <a:r>
              <a:rPr lang="en-US" sz="1200" dirty="0"/>
              <a:t>https://www.jcm.go.jp/</a:t>
            </a:r>
          </a:p>
        </p:txBody>
      </p:sp>
      <p:pic>
        <p:nvPicPr>
          <p:cNvPr id="6" name="Picture 5"/>
          <p:cNvPicPr>
            <a:picLocks noChangeAspect="1"/>
          </p:cNvPicPr>
          <p:nvPr/>
        </p:nvPicPr>
        <p:blipFill>
          <a:blip r:embed="rId3"/>
          <a:stretch>
            <a:fillRect/>
          </a:stretch>
        </p:blipFill>
        <p:spPr>
          <a:xfrm>
            <a:off x="4137293" y="33384"/>
            <a:ext cx="4986139" cy="1098458"/>
          </a:xfrm>
          <a:prstGeom prst="rect">
            <a:avLst/>
          </a:prstGeom>
        </p:spPr>
      </p:pic>
      <p:sp>
        <p:nvSpPr>
          <p:cNvPr id="8" name="TextBox 7"/>
          <p:cNvSpPr txBox="1"/>
          <p:nvPr/>
        </p:nvSpPr>
        <p:spPr>
          <a:xfrm>
            <a:off x="6760977" y="836712"/>
            <a:ext cx="763351" cy="276999"/>
          </a:xfrm>
          <a:prstGeom prst="rect">
            <a:avLst/>
          </a:prstGeom>
          <a:noFill/>
        </p:spPr>
        <p:txBody>
          <a:bodyPr wrap="none" rtlCol="0">
            <a:spAutoFit/>
          </a:bodyPr>
          <a:lstStyle/>
          <a:p>
            <a:r>
              <a:rPr lang="en-US" sz="1200" b="1" dirty="0">
                <a:solidFill>
                  <a:srgbClr val="0070C0"/>
                </a:solidFill>
              </a:rPr>
              <a:t>Thailand</a:t>
            </a:r>
          </a:p>
        </p:txBody>
      </p:sp>
      <p:sp>
        <p:nvSpPr>
          <p:cNvPr id="7" name="Rectangle 6"/>
          <p:cNvSpPr/>
          <p:nvPr/>
        </p:nvSpPr>
        <p:spPr>
          <a:xfrm>
            <a:off x="6630362" y="6069195"/>
            <a:ext cx="1925527" cy="276999"/>
          </a:xfrm>
          <a:prstGeom prst="rect">
            <a:avLst/>
          </a:prstGeom>
        </p:spPr>
        <p:txBody>
          <a:bodyPr wrap="none">
            <a:spAutoFit/>
          </a:bodyPr>
          <a:lstStyle/>
          <a:p>
            <a:r>
              <a:rPr lang="en-US" sz="1200" dirty="0"/>
              <a:t>https://www.jcm.go.jp/</a:t>
            </a:r>
          </a:p>
        </p:txBody>
      </p:sp>
      <p:sp>
        <p:nvSpPr>
          <p:cNvPr id="9" name="TextBox 8"/>
          <p:cNvSpPr txBox="1"/>
          <p:nvPr/>
        </p:nvSpPr>
        <p:spPr>
          <a:xfrm>
            <a:off x="7625073" y="847745"/>
            <a:ext cx="925253" cy="276999"/>
          </a:xfrm>
          <a:prstGeom prst="rect">
            <a:avLst/>
          </a:prstGeom>
          <a:noFill/>
        </p:spPr>
        <p:txBody>
          <a:bodyPr wrap="none" rtlCol="0">
            <a:spAutoFit/>
          </a:bodyPr>
          <a:lstStyle/>
          <a:p>
            <a:r>
              <a:rPr lang="en-US" sz="1200" b="1" dirty="0">
                <a:solidFill>
                  <a:srgbClr val="0070C0"/>
                </a:solidFill>
              </a:rPr>
              <a:t>Philippines</a:t>
            </a:r>
          </a:p>
        </p:txBody>
      </p:sp>
    </p:spTree>
    <p:extLst>
      <p:ext uri="{BB962C8B-B14F-4D97-AF65-F5344CB8AC3E}">
        <p14:creationId xmlns:p14="http://schemas.microsoft.com/office/powerpoint/2010/main" val="1152124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209" y="148145"/>
            <a:ext cx="8678849" cy="1293028"/>
          </a:xfrm>
        </p:spPr>
        <p:txBody>
          <a:bodyPr>
            <a:normAutofit/>
          </a:bodyPr>
          <a:lstStyle/>
          <a:p>
            <a:r>
              <a:rPr lang="en-US" dirty="0"/>
              <a:t>Financing CDM Projects: Elements of financial analysis</a:t>
            </a:r>
          </a:p>
        </p:txBody>
      </p:sp>
      <p:sp>
        <p:nvSpPr>
          <p:cNvPr id="3" name="Content Placeholder 2"/>
          <p:cNvSpPr>
            <a:spLocks noGrp="1"/>
          </p:cNvSpPr>
          <p:nvPr>
            <p:ph idx="1"/>
          </p:nvPr>
        </p:nvSpPr>
        <p:spPr>
          <a:xfrm>
            <a:off x="6343650" y="1600200"/>
            <a:ext cx="2692846" cy="4525963"/>
          </a:xfrm>
        </p:spPr>
        <p:txBody>
          <a:bodyPr>
            <a:noAutofit/>
          </a:bodyPr>
          <a:lstStyle/>
          <a:p>
            <a:pPr marL="0" indent="0">
              <a:buNone/>
            </a:pPr>
            <a:r>
              <a:rPr lang="en-US" sz="2000" b="1" dirty="0"/>
              <a:t>Typical project cash flows and key indicators</a:t>
            </a:r>
          </a:p>
          <a:p>
            <a:r>
              <a:rPr lang="en-US" sz="2000" dirty="0"/>
              <a:t>Project Net Present Value (NPV) and Internal Rate of Return (IRR)</a:t>
            </a:r>
          </a:p>
          <a:p>
            <a:r>
              <a:rPr lang="en-US" sz="2000" dirty="0"/>
              <a:t>Earnings Before Interest, Tax, Depreciation and </a:t>
            </a:r>
            <a:r>
              <a:rPr lang="en-US" sz="2000" dirty="0" err="1"/>
              <a:t>Amortisation</a:t>
            </a:r>
            <a:r>
              <a:rPr lang="en-US" sz="2000" dirty="0"/>
              <a:t> (EBITDA)- cash generation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28800"/>
            <a:ext cx="6115050" cy="438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895600" y="5705009"/>
            <a:ext cx="7848600"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Perpetua"/>
                <a:ea typeface="+mn-ea"/>
                <a:cs typeface="+mn-cs"/>
              </a:rPr>
              <a:t>http://cd4cdm.org/publications/financecdmprojectsguidebook.pdf</a:t>
            </a:r>
          </a:p>
        </p:txBody>
      </p:sp>
      <p:sp>
        <p:nvSpPr>
          <p:cNvPr id="6" name="Slide Number Placeholder 5">
            <a:extLst>
              <a:ext uri="{FF2B5EF4-FFF2-40B4-BE49-F238E27FC236}">
                <a16:creationId xmlns:a16="http://schemas.microsoft.com/office/drawing/2014/main" id="{43095366-9280-48D5-BFDC-1CA1DB6AB1A3}"/>
              </a:ext>
            </a:extLst>
          </p:cNvPr>
          <p:cNvSpPr>
            <a:spLocks noGrp="1"/>
          </p:cNvSpPr>
          <p:nvPr>
            <p:ph type="sldNum" sz="quarter" idx="12"/>
          </p:nvPr>
        </p:nvSpPr>
        <p:spPr/>
        <p:txBody>
          <a:bodyPr/>
          <a:lstStyle/>
          <a:p>
            <a:fld id="{B8508645-9E8A-4FFB-9A55-EB18E6FF9A17}" type="slidenum">
              <a:rPr lang="en-US" smtClean="0"/>
              <a:t>6</a:t>
            </a:fld>
            <a:endParaRPr lang="en-US"/>
          </a:p>
        </p:txBody>
      </p:sp>
    </p:spTree>
    <p:extLst>
      <p:ext uri="{BB962C8B-B14F-4D97-AF65-F5344CB8AC3E}">
        <p14:creationId xmlns:p14="http://schemas.microsoft.com/office/powerpoint/2010/main" val="24965488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352928" cy="778098"/>
          </a:xfrm>
        </p:spPr>
        <p:txBody>
          <a:bodyPr>
            <a:noAutofit/>
          </a:bodyPr>
          <a:lstStyle/>
          <a:p>
            <a:r>
              <a:rPr lang="en-US" sz="2800" b="1" dirty="0"/>
              <a:t>Joint Crediting Mechanism (JCM/BOCM) Japan</a:t>
            </a:r>
          </a:p>
        </p:txBody>
      </p:sp>
      <p:sp>
        <p:nvSpPr>
          <p:cNvPr id="3" name="Content Placeholder 2"/>
          <p:cNvSpPr>
            <a:spLocks noGrp="1"/>
          </p:cNvSpPr>
          <p:nvPr>
            <p:ph sz="quarter" idx="1"/>
          </p:nvPr>
        </p:nvSpPr>
        <p:spPr>
          <a:xfrm>
            <a:off x="482109" y="1497195"/>
            <a:ext cx="8064897" cy="4572000"/>
          </a:xfrm>
        </p:spPr>
        <p:txBody>
          <a:bodyPr>
            <a:noAutofit/>
          </a:bodyPr>
          <a:lstStyle/>
          <a:p>
            <a:r>
              <a:rPr lang="en-US" sz="2800" dirty="0"/>
              <a:t>450 projects and studies (JCM Project Planning Studies) under JCM Support </a:t>
            </a:r>
            <a:r>
              <a:rPr lang="en-US" sz="2800" dirty="0" err="1"/>
              <a:t>Programme</a:t>
            </a:r>
            <a:r>
              <a:rPr lang="en-US" sz="2800" dirty="0"/>
              <a:t> as of Sept 2015 in 40 countries</a:t>
            </a:r>
          </a:p>
          <a:p>
            <a:r>
              <a:rPr lang="en-US" sz="2800" dirty="0"/>
              <a:t>32 project already operating and are at various stages (Oct 2017)</a:t>
            </a:r>
          </a:p>
          <a:p>
            <a:r>
              <a:rPr lang="en-US" sz="2800" dirty="0"/>
              <a:t>7 projects, credit already issued and shared with host country and Japan (Indonesia,  Mongolia, Vietnam, Palau) </a:t>
            </a:r>
            <a:r>
              <a:rPr lang="en-US" sz="1400" dirty="0">
                <a:hlinkClick r:id="rId2"/>
              </a:rPr>
              <a:t>https://www.jcm.go.jp/projects/issues</a:t>
            </a:r>
            <a:r>
              <a:rPr lang="en-US" sz="1400" dirty="0"/>
              <a:t> </a:t>
            </a:r>
          </a:p>
          <a:p>
            <a:endParaRPr lang="en-US" sz="2800" dirty="0"/>
          </a:p>
        </p:txBody>
      </p:sp>
      <p:sp>
        <p:nvSpPr>
          <p:cNvPr id="4" name="Rectangle 3"/>
          <p:cNvSpPr/>
          <p:nvPr/>
        </p:nvSpPr>
        <p:spPr>
          <a:xfrm>
            <a:off x="360040" y="6525344"/>
            <a:ext cx="5940152" cy="261610"/>
          </a:xfrm>
          <a:prstGeom prst="rect">
            <a:avLst/>
          </a:prstGeom>
        </p:spPr>
        <p:txBody>
          <a:bodyPr wrap="square">
            <a:spAutoFit/>
          </a:bodyPr>
          <a:lstStyle/>
          <a:p>
            <a:r>
              <a:rPr lang="en-US" sz="1050" dirty="0">
                <a:hlinkClick r:id="rId3"/>
              </a:rPr>
              <a:t>http://www.mmechanisms.org/e/initiatives/index.html</a:t>
            </a:r>
            <a:r>
              <a:rPr lang="en-US" sz="1050" dirty="0"/>
              <a:t>; Ministry of Environment Japan</a:t>
            </a:r>
          </a:p>
        </p:txBody>
      </p:sp>
      <p:sp>
        <p:nvSpPr>
          <p:cNvPr id="5" name="Rectangle 4"/>
          <p:cNvSpPr/>
          <p:nvPr/>
        </p:nvSpPr>
        <p:spPr>
          <a:xfrm>
            <a:off x="323290" y="6300028"/>
            <a:ext cx="1598002" cy="276999"/>
          </a:xfrm>
          <a:prstGeom prst="rect">
            <a:avLst/>
          </a:prstGeom>
        </p:spPr>
        <p:txBody>
          <a:bodyPr wrap="none">
            <a:spAutoFit/>
          </a:bodyPr>
          <a:lstStyle/>
          <a:p>
            <a:r>
              <a:rPr lang="en-US" sz="1200" dirty="0"/>
              <a:t>https://www.jcm.go.jp/</a:t>
            </a:r>
          </a:p>
        </p:txBody>
      </p:sp>
    </p:spTree>
    <p:extLst>
      <p:ext uri="{BB962C8B-B14F-4D97-AF65-F5344CB8AC3E}">
        <p14:creationId xmlns:p14="http://schemas.microsoft.com/office/powerpoint/2010/main" val="40680866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carbon markets</a:t>
            </a:r>
          </a:p>
        </p:txBody>
      </p:sp>
      <p:sp>
        <p:nvSpPr>
          <p:cNvPr id="3" name="Content Placeholder 2"/>
          <p:cNvSpPr>
            <a:spLocks noGrp="1"/>
          </p:cNvSpPr>
          <p:nvPr>
            <p:ph idx="1"/>
          </p:nvPr>
        </p:nvSpPr>
        <p:spPr/>
        <p:txBody>
          <a:bodyPr/>
          <a:lstStyle/>
          <a:p>
            <a:r>
              <a:rPr lang="en-US" dirty="0"/>
              <a:t>Offset Market related to UNFCCC- Clean Development Mechanism</a:t>
            </a:r>
          </a:p>
          <a:p>
            <a:r>
              <a:rPr lang="en-US" dirty="0"/>
              <a:t>Regulated/Compliance Carbon Market (ETS/Cap-and-Trade)</a:t>
            </a:r>
          </a:p>
          <a:p>
            <a:r>
              <a:rPr lang="en-US" dirty="0"/>
              <a:t>Unregulated/Volunteer Carbon Market</a:t>
            </a:r>
          </a:p>
          <a:p>
            <a:r>
              <a:rPr lang="en-US" dirty="0"/>
              <a:t>CORSIA/ICAO Market/IMO/BOCM-JCM</a:t>
            </a:r>
          </a:p>
          <a:p>
            <a:r>
              <a:rPr lang="en-US" dirty="0"/>
              <a:t>REDD+ Carbon Market</a:t>
            </a:r>
          </a:p>
          <a:p>
            <a:r>
              <a:rPr lang="en-US" dirty="0">
                <a:solidFill>
                  <a:srgbClr val="FFC000"/>
                </a:solidFill>
              </a:rPr>
              <a:t>Carbon-Insetting in Corporate Sector</a:t>
            </a:r>
          </a:p>
          <a:p>
            <a:r>
              <a:rPr lang="en-US" dirty="0"/>
              <a:t>Further Prospects under Paris Agreement</a:t>
            </a:r>
          </a:p>
          <a:p>
            <a:endParaRPr lang="en-US" dirty="0"/>
          </a:p>
        </p:txBody>
      </p:sp>
    </p:spTree>
    <p:extLst>
      <p:ext uri="{BB962C8B-B14F-4D97-AF65-F5344CB8AC3E}">
        <p14:creationId xmlns:p14="http://schemas.microsoft.com/office/powerpoint/2010/main" val="1489748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stretch>
            <a:fillRect/>
          </a:stretch>
        </p:blipFill>
        <p:spPr>
          <a:xfrm>
            <a:off x="539552" y="260648"/>
            <a:ext cx="7772400" cy="2336800"/>
          </a:xfrm>
          <a:prstGeom prst="rect">
            <a:avLst/>
          </a:prstGeom>
        </p:spPr>
      </p:pic>
      <p:sp>
        <p:nvSpPr>
          <p:cNvPr id="5" name="TextBox 4"/>
          <p:cNvSpPr txBox="1"/>
          <p:nvPr/>
        </p:nvSpPr>
        <p:spPr>
          <a:xfrm>
            <a:off x="6501000" y="2582816"/>
            <a:ext cx="22439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Perpetua"/>
                <a:ea typeface="+mn-ea"/>
                <a:cs typeface="+mn-cs"/>
              </a:rPr>
              <a:t>World Bank, 2018, 2019</a:t>
            </a:r>
          </a:p>
        </p:txBody>
      </p:sp>
      <p:sp>
        <p:nvSpPr>
          <p:cNvPr id="6" name="Rectangle 5"/>
          <p:cNvSpPr/>
          <p:nvPr/>
        </p:nvSpPr>
        <p:spPr>
          <a:xfrm>
            <a:off x="539552" y="3905853"/>
            <a:ext cx="7799921" cy="26776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erpetua"/>
                <a:ea typeface="+mn-ea"/>
                <a:cs typeface="+mn-cs"/>
              </a:rPr>
              <a:t>“In 2017, over 1,300 companies—including more than 100 Fortune Global 500 companies with collective annual revenues of about US$7 trillion—disclosed to CDP that they are using an internal price on carbon to inform their decision making, or plan to do so in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erpetua"/>
                <a:ea typeface="+mn-ea"/>
                <a:cs typeface="+mn-cs"/>
              </a:rPr>
              <a:t>next two years, which is an increase of 11 percent compared to 2016”.</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erpetua"/>
                <a:ea typeface="+mn-ea"/>
                <a:cs typeface="+mn-cs"/>
              </a:rPr>
              <a:t>	</a:t>
            </a:r>
            <a:r>
              <a:rPr kumimoji="0" lang="en-US" sz="2400" b="0" i="1" u="none" strike="noStrike" kern="1200" cap="none" spc="0" normalizeH="0" baseline="0" noProof="0" dirty="0">
                <a:ln>
                  <a:noFill/>
                </a:ln>
                <a:solidFill>
                  <a:prstClr val="black"/>
                </a:solidFill>
                <a:effectLst/>
                <a:uLnTx/>
                <a:uFillTx/>
                <a:latin typeface="Perpetua"/>
                <a:ea typeface="+mn-ea"/>
                <a:cs typeface="+mn-cs"/>
              </a:rPr>
              <a:t>CDP, Putting a Price on Carbon, October 2017</a:t>
            </a:r>
          </a:p>
        </p:txBody>
      </p:sp>
      <p:sp>
        <p:nvSpPr>
          <p:cNvPr id="2" name="Rectangle 1">
            <a:extLst>
              <a:ext uri="{FF2B5EF4-FFF2-40B4-BE49-F238E27FC236}">
                <a16:creationId xmlns:a16="http://schemas.microsoft.com/office/drawing/2014/main" id="{D003128C-6F2B-4CC0-AAD1-C4A2E4BA3B31}"/>
              </a:ext>
            </a:extLst>
          </p:cNvPr>
          <p:cNvSpPr/>
          <p:nvPr/>
        </p:nvSpPr>
        <p:spPr>
          <a:xfrm>
            <a:off x="1698040" y="2237985"/>
            <a:ext cx="5813002" cy="400110"/>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Perpetua"/>
                <a:ea typeface="+mn-ea"/>
                <a:cs typeface="+mn-cs"/>
              </a:rPr>
              <a:t>Updated in 2019 report: US$0.3/tCO2e to US$906/tCO2e</a:t>
            </a:r>
          </a:p>
        </p:txBody>
      </p:sp>
      <p:sp>
        <p:nvSpPr>
          <p:cNvPr id="3" name="Footer Placeholder 2">
            <a:extLst>
              <a:ext uri="{FF2B5EF4-FFF2-40B4-BE49-F238E27FC236}">
                <a16:creationId xmlns:a16="http://schemas.microsoft.com/office/drawing/2014/main" id="{7EA634E3-B2A9-4114-87F4-81F76BF88C8C}"/>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Prof. Shobhakar Dhakal (Nov 2019)</a:t>
            </a:r>
          </a:p>
        </p:txBody>
      </p:sp>
      <p:sp>
        <p:nvSpPr>
          <p:cNvPr id="7" name="Slide Number Placeholder 6">
            <a:extLst>
              <a:ext uri="{FF2B5EF4-FFF2-40B4-BE49-F238E27FC236}">
                <a16:creationId xmlns:a16="http://schemas.microsoft.com/office/drawing/2014/main" id="{29E3A5B3-7010-4581-88F7-75D53BE2D07C}"/>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8508645-9E8A-4FFB-9A55-EB18E6FF9A17}"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457200" rtl="0" eaLnBrk="1" fontAlgn="auto" latinLnBrk="0" hangingPunct="1">
                <a:lnSpc>
                  <a:spcPct val="100000"/>
                </a:lnSpc>
                <a:spcBef>
                  <a:spcPts val="0"/>
                </a:spcBef>
                <a:spcAft>
                  <a:spcPts val="0"/>
                </a:spcAft>
                <a:buClrTx/>
                <a:buSzTx/>
                <a:buFontTx/>
                <a:buNone/>
                <a:tabLst/>
                <a:defRPr/>
              </a:pPr>
              <a:t>62</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Tree>
    <p:extLst>
      <p:ext uri="{BB962C8B-B14F-4D97-AF65-F5344CB8AC3E}">
        <p14:creationId xmlns:p14="http://schemas.microsoft.com/office/powerpoint/2010/main" val="33375919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764373"/>
            <a:ext cx="7955280" cy="1293028"/>
          </a:xfrm>
        </p:spPr>
        <p:txBody>
          <a:bodyPr>
            <a:normAutofit/>
          </a:bodyPr>
          <a:lstStyle/>
          <a:p>
            <a:r>
              <a:rPr lang="en-US" sz="3600" dirty="0"/>
              <a:t>Self-imposed internal carbon pricing</a:t>
            </a:r>
          </a:p>
        </p:txBody>
      </p:sp>
      <p:sp>
        <p:nvSpPr>
          <p:cNvPr id="3" name="Content Placeholder 2"/>
          <p:cNvSpPr>
            <a:spLocks noGrp="1"/>
          </p:cNvSpPr>
          <p:nvPr>
            <p:ph sz="quarter" idx="1"/>
          </p:nvPr>
        </p:nvSpPr>
        <p:spPr/>
        <p:txBody>
          <a:bodyPr/>
          <a:lstStyle/>
          <a:p>
            <a:r>
              <a:rPr lang="en-US" dirty="0">
                <a:solidFill>
                  <a:srgbClr val="FFC000"/>
                </a:solidFill>
              </a:rPr>
              <a:t>Disney, Microsoft and Shell imposed the carbon tax from 2009</a:t>
            </a:r>
          </a:p>
          <a:p>
            <a:pPr lvl="1"/>
            <a:r>
              <a:rPr lang="en-US" dirty="0"/>
              <a:t>Internal carbon prices to reduce emissions, promote energy efficiency and encourage the use of cleaner sources of power</a:t>
            </a:r>
          </a:p>
          <a:p>
            <a:pPr marL="0" indent="0">
              <a:buNone/>
            </a:pPr>
            <a:r>
              <a:rPr lang="en-US" dirty="0"/>
              <a:t> </a:t>
            </a:r>
          </a:p>
          <a:p>
            <a:r>
              <a:rPr lang="en-US" b="1" dirty="0">
                <a:solidFill>
                  <a:srgbClr val="FFC000"/>
                </a:solidFill>
              </a:rPr>
              <a:t>Disney</a:t>
            </a:r>
            <a:r>
              <a:rPr lang="en-US" dirty="0">
                <a:solidFill>
                  <a:srgbClr val="FFC000"/>
                </a:solidFill>
              </a:rPr>
              <a:t> created </a:t>
            </a:r>
            <a:r>
              <a:rPr lang="en-US" u="sng" dirty="0">
                <a:solidFill>
                  <a:srgbClr val="FFC000"/>
                </a:solidFill>
              </a:rPr>
              <a:t>Climate Solutions fund</a:t>
            </a:r>
            <a:r>
              <a:rPr lang="en-US" dirty="0"/>
              <a:t>, from its carbon tax. The tax, the price of which depends upon the costs of offsets and the volume needed by Disney to reach its emissions targets, has been set at between $10 and $20 a ton.</a:t>
            </a:r>
          </a:p>
          <a:p>
            <a:endParaRPr lang="en-US" dirty="0"/>
          </a:p>
        </p:txBody>
      </p:sp>
    </p:spTree>
    <p:extLst>
      <p:ext uri="{BB962C8B-B14F-4D97-AF65-F5344CB8AC3E}">
        <p14:creationId xmlns:p14="http://schemas.microsoft.com/office/powerpoint/2010/main" val="39024179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4082"/>
          </a:xfrm>
        </p:spPr>
        <p:txBody>
          <a:bodyPr>
            <a:normAutofit fontScale="90000"/>
          </a:bodyPr>
          <a:lstStyle/>
          <a:p>
            <a:r>
              <a:rPr lang="en-US" dirty="0"/>
              <a:t>Microsoft</a:t>
            </a:r>
          </a:p>
        </p:txBody>
      </p:sp>
      <p:pic>
        <p:nvPicPr>
          <p:cNvPr id="4" name="Content Placeholder 3"/>
          <p:cNvPicPr>
            <a:picLocks noGrp="1" noChangeAspect="1"/>
          </p:cNvPicPr>
          <p:nvPr>
            <p:ph sz="quarter" idx="1"/>
          </p:nvPr>
        </p:nvPicPr>
        <p:blipFill>
          <a:blip r:embed="rId2"/>
          <a:stretch>
            <a:fillRect/>
          </a:stretch>
        </p:blipFill>
        <p:spPr>
          <a:xfrm>
            <a:off x="1259632" y="1052736"/>
            <a:ext cx="6696744" cy="5672905"/>
          </a:xfrm>
          <a:prstGeom prst="rect">
            <a:avLst/>
          </a:prstGeom>
        </p:spPr>
      </p:pic>
      <p:sp>
        <p:nvSpPr>
          <p:cNvPr id="5" name="Rectangle 4"/>
          <p:cNvSpPr/>
          <p:nvPr/>
        </p:nvSpPr>
        <p:spPr>
          <a:xfrm>
            <a:off x="4023360" y="20117"/>
            <a:ext cx="5264656" cy="253916"/>
          </a:xfrm>
          <a:prstGeom prst="rect">
            <a:avLst/>
          </a:prstGeom>
        </p:spPr>
        <p:txBody>
          <a:bodyPr wrap="square">
            <a:spAutoFit/>
          </a:bodyPr>
          <a:lstStyle/>
          <a:p>
            <a:r>
              <a:rPr lang="en-US" sz="1050" dirty="0">
                <a:hlinkClick r:id="rId3"/>
              </a:rPr>
              <a:t>https://www.microsoft.com/en-us/environment/carbon/our-approach</a:t>
            </a:r>
            <a:r>
              <a:rPr lang="en-US" sz="1050" dirty="0"/>
              <a:t> </a:t>
            </a:r>
          </a:p>
        </p:txBody>
      </p:sp>
    </p:spTree>
    <p:extLst>
      <p:ext uri="{BB962C8B-B14F-4D97-AF65-F5344CB8AC3E}">
        <p14:creationId xmlns:p14="http://schemas.microsoft.com/office/powerpoint/2010/main" val="26046857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80083-5DD1-4A5D-A674-F41817C4D2B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9CD3B9D-AF22-49CF-B330-269E7F8E7460}"/>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AEB6963D-A348-4679-8349-BCB1C7BCEF37}"/>
              </a:ext>
            </a:extLst>
          </p:cNvPr>
          <p:cNvPicPr>
            <a:picLocks noChangeAspect="1"/>
          </p:cNvPicPr>
          <p:nvPr/>
        </p:nvPicPr>
        <p:blipFill>
          <a:blip r:embed="rId2"/>
          <a:stretch>
            <a:fillRect/>
          </a:stretch>
        </p:blipFill>
        <p:spPr>
          <a:xfrm>
            <a:off x="199776" y="1020814"/>
            <a:ext cx="9028218" cy="5005552"/>
          </a:xfrm>
          <a:prstGeom prst="rect">
            <a:avLst/>
          </a:prstGeom>
        </p:spPr>
      </p:pic>
      <p:sp>
        <p:nvSpPr>
          <p:cNvPr id="5" name="Rectangle 4">
            <a:extLst>
              <a:ext uri="{FF2B5EF4-FFF2-40B4-BE49-F238E27FC236}">
                <a16:creationId xmlns:a16="http://schemas.microsoft.com/office/drawing/2014/main" id="{0857C760-D356-41A1-92C5-F4EABB918684}"/>
              </a:ext>
            </a:extLst>
          </p:cNvPr>
          <p:cNvSpPr/>
          <p:nvPr/>
        </p:nvSpPr>
        <p:spPr>
          <a:xfrm>
            <a:off x="0" y="847397"/>
            <a:ext cx="4075386" cy="334835"/>
          </a:xfrm>
          <a:prstGeom prst="rect">
            <a:avLst/>
          </a:prstGeom>
        </p:spPr>
        <p:txBody>
          <a:bodyPr wrap="square">
            <a:spAutoFit/>
          </a:bodyPr>
          <a:lstStyle/>
          <a:p>
            <a:pPr defTabSz="685800"/>
            <a:r>
              <a:rPr lang="en-US" sz="788" dirty="0">
                <a:solidFill>
                  <a:prstClr val="black"/>
                </a:solidFill>
                <a:latin typeface="Calibri" panose="020F0502020204030204"/>
                <a:hlinkClick r:id="rId3"/>
              </a:rPr>
              <a:t>https://blogs.microsoft.com/blog/2020/01/16/microsoft-will-be-carbon-negative-by-2030/</a:t>
            </a:r>
            <a:endParaRPr lang="en-US" sz="788" dirty="0">
              <a:solidFill>
                <a:prstClr val="black"/>
              </a:solidFill>
              <a:latin typeface="Calibri" panose="020F0502020204030204"/>
            </a:endParaRPr>
          </a:p>
          <a:p>
            <a:pPr defTabSz="685800"/>
            <a:r>
              <a:rPr lang="en-US" sz="788" dirty="0">
                <a:solidFill>
                  <a:prstClr val="black"/>
                </a:solidFill>
                <a:latin typeface="Calibri" panose="020F0502020204030204"/>
                <a:hlinkClick r:id="rId4" action="ppaction://hlinkfile"/>
              </a:rPr>
              <a:t>file:///C:/Users/user/Downloads/Microsoft-Carbon-Blog-Jan16-2020.pdf</a:t>
            </a:r>
            <a:r>
              <a:rPr lang="en-US" sz="788" dirty="0">
                <a:solidFill>
                  <a:prstClr val="black"/>
                </a:solidFill>
                <a:latin typeface="Calibri" panose="020F0502020204030204"/>
              </a:rPr>
              <a:t> </a:t>
            </a:r>
          </a:p>
        </p:txBody>
      </p:sp>
    </p:spTree>
    <p:extLst>
      <p:ext uri="{BB962C8B-B14F-4D97-AF65-F5344CB8AC3E}">
        <p14:creationId xmlns:p14="http://schemas.microsoft.com/office/powerpoint/2010/main" val="1482746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1210444"/>
            <a:ext cx="3285757" cy="4419078"/>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9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96CB60EF-2863-415C-9ED1-DDB1CE030AD3}"/>
              </a:ext>
            </a:extLst>
          </p:cNvPr>
          <p:cNvSpPr>
            <a:spLocks noGrp="1"/>
          </p:cNvSpPr>
          <p:nvPr>
            <p:ph type="title"/>
          </p:nvPr>
        </p:nvSpPr>
        <p:spPr>
          <a:xfrm>
            <a:off x="647273" y="1371600"/>
            <a:ext cx="2165502" cy="3841209"/>
          </a:xfrm>
        </p:spPr>
        <p:txBody>
          <a:bodyPr>
            <a:normAutofit/>
          </a:bodyPr>
          <a:lstStyle/>
          <a:p>
            <a:r>
              <a:rPr lang="en-US" sz="3075" dirty="0">
                <a:solidFill>
                  <a:srgbClr val="FFFFFF"/>
                </a:solidFill>
              </a:rPr>
              <a:t>Microsoft’s announcement in 15 January 2020</a:t>
            </a:r>
          </a:p>
        </p:txBody>
      </p:sp>
      <p:graphicFrame>
        <p:nvGraphicFramePr>
          <p:cNvPr id="5" name="Content Placeholder 2">
            <a:extLst>
              <a:ext uri="{FF2B5EF4-FFF2-40B4-BE49-F238E27FC236}">
                <a16:creationId xmlns:a16="http://schemas.microsoft.com/office/drawing/2014/main" id="{7B65BD92-BCE8-4DEB-BC0E-1BDB170597B3}"/>
              </a:ext>
            </a:extLst>
          </p:cNvPr>
          <p:cNvGraphicFramePr>
            <a:graphicFrameLocks noGrp="1"/>
          </p:cNvGraphicFramePr>
          <p:nvPr>
            <p:ph idx="1"/>
            <p:extLst>
              <p:ext uri="{D42A27DB-BD31-4B8C-83A1-F6EECF244321}">
                <p14:modId xmlns:p14="http://schemas.microsoft.com/office/powerpoint/2010/main" val="2757253108"/>
              </p:ext>
            </p:extLst>
          </p:nvPr>
        </p:nvGraphicFramePr>
        <p:xfrm>
          <a:off x="2922105" y="467140"/>
          <a:ext cx="5858824" cy="6026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50EB25EC-F0B5-446B-AAC3-5792B784885D}"/>
              </a:ext>
            </a:extLst>
          </p:cNvPr>
          <p:cNvSpPr/>
          <p:nvPr/>
        </p:nvSpPr>
        <p:spPr>
          <a:xfrm>
            <a:off x="363072" y="6493828"/>
            <a:ext cx="7811814" cy="253916"/>
          </a:xfrm>
          <a:prstGeom prst="rect">
            <a:avLst/>
          </a:prstGeom>
        </p:spPr>
        <p:txBody>
          <a:bodyPr wrap="square">
            <a:spAutoFit/>
          </a:bodyPr>
          <a:lstStyle/>
          <a:p>
            <a:pPr defTabSz="685800"/>
            <a:r>
              <a:rPr lang="en-US" sz="1050" dirty="0">
                <a:solidFill>
                  <a:prstClr val="black"/>
                </a:solidFill>
                <a:latin typeface="Calibri" panose="020F0502020204030204"/>
                <a:hlinkClick r:id="rId7"/>
              </a:rPr>
              <a:t>https://blogs.microsoft.com/blog/2020/01/16/microsoft-will-be-carbon-negative-by-2030/</a:t>
            </a:r>
            <a:r>
              <a:rPr lang="en-US" sz="1050" dirty="0">
                <a:solidFill>
                  <a:prstClr val="black"/>
                </a:solidFill>
                <a:latin typeface="Calibri" panose="020F0502020204030204"/>
              </a:rPr>
              <a:t> </a:t>
            </a:r>
          </a:p>
        </p:txBody>
      </p:sp>
    </p:spTree>
    <p:extLst>
      <p:ext uri="{BB962C8B-B14F-4D97-AF65-F5344CB8AC3E}">
        <p14:creationId xmlns:p14="http://schemas.microsoft.com/office/powerpoint/2010/main" val="14928720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carbon markets</a:t>
            </a:r>
          </a:p>
        </p:txBody>
      </p:sp>
      <p:sp>
        <p:nvSpPr>
          <p:cNvPr id="3" name="Content Placeholder 2"/>
          <p:cNvSpPr>
            <a:spLocks noGrp="1"/>
          </p:cNvSpPr>
          <p:nvPr>
            <p:ph idx="1"/>
          </p:nvPr>
        </p:nvSpPr>
        <p:spPr/>
        <p:txBody>
          <a:bodyPr/>
          <a:lstStyle/>
          <a:p>
            <a:r>
              <a:rPr lang="en-US" dirty="0"/>
              <a:t>Offset Market related to UNFCCC- Clean Development Mechanism</a:t>
            </a:r>
          </a:p>
          <a:p>
            <a:r>
              <a:rPr lang="en-US" dirty="0"/>
              <a:t>Regulated/Compliance Carbon Market (ETS/Cap-and-Trade)</a:t>
            </a:r>
          </a:p>
          <a:p>
            <a:r>
              <a:rPr lang="en-US" dirty="0"/>
              <a:t>Unregulated/Volunteer Carbon Market</a:t>
            </a:r>
          </a:p>
          <a:p>
            <a:r>
              <a:rPr lang="en-US" dirty="0"/>
              <a:t>CORSIA/ICAO Market/IMO/BOCM-JCM</a:t>
            </a:r>
          </a:p>
          <a:p>
            <a:r>
              <a:rPr lang="en-US" dirty="0"/>
              <a:t>REDD+ Carbon Market</a:t>
            </a:r>
          </a:p>
          <a:p>
            <a:r>
              <a:rPr lang="en-US" dirty="0"/>
              <a:t>Carbon-Insetting in Corporate Sector</a:t>
            </a:r>
          </a:p>
          <a:p>
            <a:r>
              <a:rPr lang="en-US" dirty="0">
                <a:solidFill>
                  <a:srgbClr val="FFC000"/>
                </a:solidFill>
              </a:rPr>
              <a:t>Further Prospects under Paris Agreement</a:t>
            </a:r>
          </a:p>
          <a:p>
            <a:endParaRPr lang="en-US" dirty="0"/>
          </a:p>
        </p:txBody>
      </p:sp>
    </p:spTree>
    <p:extLst>
      <p:ext uri="{BB962C8B-B14F-4D97-AF65-F5344CB8AC3E}">
        <p14:creationId xmlns:p14="http://schemas.microsoft.com/office/powerpoint/2010/main" val="1290802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Carbon pricing in Paris Agreement </a:t>
            </a:r>
          </a:p>
        </p:txBody>
      </p:sp>
      <p:sp>
        <p:nvSpPr>
          <p:cNvPr id="4" name="Content Placeholder 3"/>
          <p:cNvSpPr>
            <a:spLocks noGrp="1"/>
          </p:cNvSpPr>
          <p:nvPr>
            <p:ph idx="1"/>
          </p:nvPr>
        </p:nvSpPr>
        <p:spPr/>
        <p:txBody>
          <a:bodyPr>
            <a:noAutofit/>
          </a:bodyPr>
          <a:lstStyle/>
          <a:p>
            <a:r>
              <a:rPr lang="en-US" sz="2400" b="1" dirty="0"/>
              <a:t>Article 6 of the Paris Agreement</a:t>
            </a:r>
            <a:r>
              <a:rPr lang="en-US" sz="2400" dirty="0"/>
              <a:t>:  Parties can voluntarily cooperate on the implementation of their NDCs to facilitate higher ambition in mitigation and adaptation actions. </a:t>
            </a:r>
          </a:p>
          <a:p>
            <a:pPr lvl="1"/>
            <a:r>
              <a:rPr lang="en-US" dirty="0"/>
              <a:t>Article 6.2: Recognizes that a robust accounting framework for internationally transferred mitigation outcomes (ITMOs) needs to be developed</a:t>
            </a:r>
          </a:p>
          <a:p>
            <a:pPr lvl="1"/>
            <a:r>
              <a:rPr lang="en-US" dirty="0"/>
              <a:t>The operationalization of the mechanisms under Article 6 is key for enabling carbon pricing </a:t>
            </a:r>
          </a:p>
        </p:txBody>
      </p:sp>
      <p:sp>
        <p:nvSpPr>
          <p:cNvPr id="3" name="Slide Number Placeholder 2"/>
          <p:cNvSpPr>
            <a:spLocks noGrp="1"/>
          </p:cNvSpPr>
          <p:nvPr>
            <p:ph type="sldNum" sz="quarter" idx="12"/>
          </p:nvPr>
        </p:nvSpPr>
        <p:spPr/>
        <p:txBody>
          <a:bodyPr/>
          <a:lstStyle/>
          <a:p>
            <a:fld id="{B8508645-9E8A-4FFB-9A55-EB18E6FF9A17}" type="slidenum">
              <a:rPr lang="en-US" smtClean="0"/>
              <a:t>68</a:t>
            </a:fld>
            <a:endParaRPr lang="en-US"/>
          </a:p>
        </p:txBody>
      </p:sp>
      <p:sp>
        <p:nvSpPr>
          <p:cNvPr id="5" name="TextBox 4"/>
          <p:cNvSpPr txBox="1"/>
          <p:nvPr/>
        </p:nvSpPr>
        <p:spPr>
          <a:xfrm>
            <a:off x="5508104" y="6309320"/>
            <a:ext cx="1653273" cy="369332"/>
          </a:xfrm>
          <a:prstGeom prst="rect">
            <a:avLst/>
          </a:prstGeom>
          <a:noFill/>
        </p:spPr>
        <p:txBody>
          <a:bodyPr wrap="none" rtlCol="0">
            <a:spAutoFit/>
          </a:bodyPr>
          <a:lstStyle/>
          <a:p>
            <a:r>
              <a:rPr lang="en-US" dirty="0"/>
              <a:t>World Bank 2017</a:t>
            </a:r>
          </a:p>
        </p:txBody>
      </p:sp>
    </p:spTree>
    <p:extLst>
      <p:ext uri="{BB962C8B-B14F-4D97-AF65-F5344CB8AC3E}">
        <p14:creationId xmlns:p14="http://schemas.microsoft.com/office/powerpoint/2010/main" val="1268506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takeaways</a:t>
            </a:r>
          </a:p>
        </p:txBody>
      </p:sp>
      <p:sp>
        <p:nvSpPr>
          <p:cNvPr id="3" name="Content Placeholder 2"/>
          <p:cNvSpPr>
            <a:spLocks noGrp="1"/>
          </p:cNvSpPr>
          <p:nvPr>
            <p:ph idx="1"/>
          </p:nvPr>
        </p:nvSpPr>
        <p:spPr/>
        <p:txBody>
          <a:bodyPr/>
          <a:lstStyle/>
          <a:p>
            <a:r>
              <a:rPr lang="en-US" dirty="0"/>
              <a:t>Pricing carbon is key for transformative change – that realization are building up, and on multiple fronts  </a:t>
            </a:r>
          </a:p>
          <a:p>
            <a:r>
              <a:rPr lang="en-US" dirty="0"/>
              <a:t>Carbon Market are evolving in many new ways despite that it might not be as fast as we want</a:t>
            </a:r>
          </a:p>
          <a:p>
            <a:r>
              <a:rPr lang="en-US" dirty="0"/>
              <a:t>The design features of ETS markets are getting more sophisticated </a:t>
            </a:r>
          </a:p>
          <a:p>
            <a:r>
              <a:rPr lang="en-US" dirty="0"/>
              <a:t>The price of carbon in these market are yet low but slowing building on</a:t>
            </a:r>
          </a:p>
          <a:p>
            <a:r>
              <a:rPr lang="en-US" dirty="0"/>
              <a:t>Post Paris Agreements developments are key  </a:t>
            </a:r>
          </a:p>
          <a:p>
            <a:endParaRPr lang="en-US" dirty="0"/>
          </a:p>
        </p:txBody>
      </p:sp>
    </p:spTree>
    <p:extLst>
      <p:ext uri="{BB962C8B-B14F-4D97-AF65-F5344CB8AC3E}">
        <p14:creationId xmlns:p14="http://schemas.microsoft.com/office/powerpoint/2010/main" val="3160660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flexible mechanisms- Joint Implementation</a:t>
            </a:r>
          </a:p>
        </p:txBody>
      </p:sp>
      <p:sp>
        <p:nvSpPr>
          <p:cNvPr id="3" name="Content Placeholder 2"/>
          <p:cNvSpPr>
            <a:spLocks noGrp="1"/>
          </p:cNvSpPr>
          <p:nvPr>
            <p:ph sz="quarter" idx="1"/>
          </p:nvPr>
        </p:nvSpPr>
        <p:spPr/>
        <p:txBody>
          <a:bodyPr>
            <a:normAutofit/>
          </a:bodyPr>
          <a:lstStyle/>
          <a:p>
            <a:r>
              <a:rPr lang="en-US" dirty="0"/>
              <a:t>Joint Implementation allows </a:t>
            </a:r>
            <a:r>
              <a:rPr lang="en-US" b="1" dirty="0"/>
              <a:t>Annex B country </a:t>
            </a:r>
            <a:r>
              <a:rPr lang="en-US" dirty="0"/>
              <a:t>(with emission reduction commitment in Kyoto Protocol) to earn emission reduction units (ERUs) from emission-reduction/removal project in </a:t>
            </a:r>
            <a:r>
              <a:rPr lang="en-US" b="1" dirty="0"/>
              <a:t>another Annex B country</a:t>
            </a:r>
          </a:p>
          <a:p>
            <a:r>
              <a:rPr lang="en-US" dirty="0"/>
              <a:t>I ERU = One </a:t>
            </a:r>
            <a:r>
              <a:rPr lang="en-US" dirty="0" err="1"/>
              <a:t>tonne</a:t>
            </a:r>
            <a:r>
              <a:rPr lang="en-US" dirty="0"/>
              <a:t> of CO2</a:t>
            </a:r>
          </a:p>
          <a:p>
            <a:r>
              <a:rPr lang="en-US" dirty="0"/>
              <a:t>This can be used  for meeting Kyoto target- thus provide flexible and cost-efficient means of fulfilling a part of their Kyoto commitments</a:t>
            </a:r>
          </a:p>
        </p:txBody>
      </p:sp>
      <p:sp>
        <p:nvSpPr>
          <p:cNvPr id="5" name="Slide Number Placeholder 4">
            <a:extLst>
              <a:ext uri="{FF2B5EF4-FFF2-40B4-BE49-F238E27FC236}">
                <a16:creationId xmlns:a16="http://schemas.microsoft.com/office/drawing/2014/main" id="{D0DABA8C-28DF-40AA-8DA6-33ADF57ADC8E}"/>
              </a:ext>
            </a:extLst>
          </p:cNvPr>
          <p:cNvSpPr>
            <a:spLocks noGrp="1"/>
          </p:cNvSpPr>
          <p:nvPr>
            <p:ph type="sldNum" sz="quarter" idx="12"/>
          </p:nvPr>
        </p:nvSpPr>
        <p:spPr/>
        <p:txBody>
          <a:bodyPr/>
          <a:lstStyle/>
          <a:p>
            <a:fld id="{B8508645-9E8A-4FFB-9A55-EB18E6FF9A17}" type="slidenum">
              <a:rPr lang="en-US" smtClean="0"/>
              <a:t>7</a:t>
            </a:fld>
            <a:endParaRPr lang="en-US"/>
          </a:p>
        </p:txBody>
      </p:sp>
    </p:spTree>
    <p:extLst>
      <p:ext uri="{BB962C8B-B14F-4D97-AF65-F5344CB8AC3E}">
        <p14:creationId xmlns:p14="http://schemas.microsoft.com/office/powerpoint/2010/main" val="41661229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291264" cy="490066"/>
          </a:xfrm>
        </p:spPr>
        <p:txBody>
          <a:bodyPr>
            <a:noAutofit/>
          </a:bodyPr>
          <a:lstStyle/>
          <a:p>
            <a:r>
              <a:rPr lang="en-US" sz="3200" dirty="0"/>
              <a:t>The basic mechanics of carbon trading scheme </a:t>
            </a:r>
          </a:p>
        </p:txBody>
      </p:sp>
      <p:sp>
        <p:nvSpPr>
          <p:cNvPr id="3" name="Slide Number Placeholder 2"/>
          <p:cNvSpPr>
            <a:spLocks noGrp="1"/>
          </p:cNvSpPr>
          <p:nvPr>
            <p:ph type="sldNum" sz="quarter" idx="12"/>
          </p:nvPr>
        </p:nvSpPr>
        <p:spPr/>
        <p:txBody>
          <a:bodyPr/>
          <a:lstStyle/>
          <a:p>
            <a:fld id="{B8508645-9E8A-4FFB-9A55-EB18E6FF9A17}" type="slidenum">
              <a:rPr lang="en-US" smtClean="0"/>
              <a:t>70</a:t>
            </a:fld>
            <a:endParaRPr lang="en-US"/>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97026" y="1461858"/>
            <a:ext cx="5715134" cy="3335294"/>
          </a:xfrm>
          <a:solidFill>
            <a:schemeClr val="tx1"/>
          </a:solidFill>
        </p:spPr>
      </p:pic>
      <p:sp>
        <p:nvSpPr>
          <p:cNvPr id="7" name="Rectangle 6"/>
          <p:cNvSpPr/>
          <p:nvPr/>
        </p:nvSpPr>
        <p:spPr>
          <a:xfrm rot="16200000">
            <a:off x="-1352342" y="2564593"/>
            <a:ext cx="2997292" cy="261610"/>
          </a:xfrm>
          <a:prstGeom prst="rect">
            <a:avLst/>
          </a:prstGeom>
        </p:spPr>
        <p:txBody>
          <a:bodyPr wrap="square">
            <a:spAutoFit/>
          </a:bodyPr>
          <a:lstStyle/>
          <a:p>
            <a:r>
              <a:rPr lang="en-US" sz="1050" dirty="0"/>
              <a:t>http://www.hacaustralia.com/carbonsignal/?p=2216</a:t>
            </a:r>
          </a:p>
        </p:txBody>
      </p:sp>
      <p:sp>
        <p:nvSpPr>
          <p:cNvPr id="9" name="TextBox 8"/>
          <p:cNvSpPr txBox="1"/>
          <p:nvPr/>
        </p:nvSpPr>
        <p:spPr>
          <a:xfrm>
            <a:off x="5878022" y="1332051"/>
            <a:ext cx="3086466" cy="4401205"/>
          </a:xfrm>
          <a:prstGeom prst="rect">
            <a:avLst/>
          </a:prstGeom>
          <a:noFill/>
        </p:spPr>
        <p:txBody>
          <a:bodyPr wrap="square" rtlCol="0">
            <a:spAutoFit/>
          </a:bodyPr>
          <a:lstStyle/>
          <a:p>
            <a:pPr marL="285750" indent="-285750">
              <a:buFont typeface="Arial" panose="020B0604020202020204" pitchFamily="34" charset="0"/>
              <a:buChar char="•"/>
            </a:pPr>
            <a:r>
              <a:rPr lang="en-US" sz="2000" b="1" u="sng" dirty="0"/>
              <a:t>Allocation</a:t>
            </a:r>
            <a:r>
              <a:rPr lang="en-US" sz="2000" dirty="0"/>
              <a:t>: Regulator sets overall caps and allocates to installation under the cap</a:t>
            </a:r>
          </a:p>
          <a:p>
            <a:pPr marL="285750" indent="-285750">
              <a:buFont typeface="Arial" panose="020B0604020202020204" pitchFamily="34" charset="0"/>
              <a:buChar char="•"/>
            </a:pPr>
            <a:r>
              <a:rPr lang="en-US" sz="2000" b="1" u="sng" dirty="0"/>
              <a:t>Trading</a:t>
            </a:r>
            <a:r>
              <a:rPr lang="en-US" sz="2000" b="1" dirty="0"/>
              <a:t>: </a:t>
            </a:r>
            <a:r>
              <a:rPr lang="en-US" sz="2000" dirty="0"/>
              <a:t>Firms buy more permits or sells excess permits to be under permit holdings   </a:t>
            </a:r>
          </a:p>
          <a:p>
            <a:pPr marL="285750" indent="-285750">
              <a:buFont typeface="Arial" panose="020B0604020202020204" pitchFamily="34" charset="0"/>
              <a:buChar char="•"/>
            </a:pPr>
            <a:r>
              <a:rPr lang="en-US" sz="2000" b="1" u="sng" dirty="0"/>
              <a:t>Monitoring</a:t>
            </a:r>
            <a:r>
              <a:rPr lang="en-US" sz="2000" dirty="0"/>
              <a:t>: Regulator monitors total emission of firms </a:t>
            </a:r>
          </a:p>
          <a:p>
            <a:pPr marL="285750" indent="-285750">
              <a:buFont typeface="Arial" panose="020B0604020202020204" pitchFamily="34" charset="0"/>
              <a:buChar char="•"/>
            </a:pPr>
            <a:r>
              <a:rPr lang="en-US" sz="2000" b="1" u="sng" dirty="0"/>
              <a:t>Compliance</a:t>
            </a:r>
            <a:r>
              <a:rPr lang="en-US" sz="2000" dirty="0"/>
              <a:t>: Regulator checks if all installations under cap have enough permits for emissions</a:t>
            </a:r>
          </a:p>
        </p:txBody>
      </p:sp>
    </p:spTree>
    <p:extLst>
      <p:ext uri="{BB962C8B-B14F-4D97-AF65-F5344CB8AC3E}">
        <p14:creationId xmlns:p14="http://schemas.microsoft.com/office/powerpoint/2010/main" val="17949450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stability measures</a:t>
            </a: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08645-9E8A-4FFB-9A55-EB18E6FF9A17}"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71</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4" name="Content Placeholder 3"/>
          <p:cNvSpPr>
            <a:spLocks noGrp="1"/>
          </p:cNvSpPr>
          <p:nvPr>
            <p:ph sz="quarter" idx="1"/>
          </p:nvPr>
        </p:nvSpPr>
        <p:spPr>
          <a:xfrm>
            <a:off x="914400" y="1447800"/>
            <a:ext cx="7906072" cy="4572000"/>
          </a:xfrm>
        </p:spPr>
        <p:txBody>
          <a:bodyPr>
            <a:normAutofit fontScale="92500" lnSpcReduction="10000"/>
          </a:bodyPr>
          <a:lstStyle/>
          <a:p>
            <a:r>
              <a:rPr lang="en-US" dirty="0"/>
              <a:t>Surplus of emission allowances built up since 2009 </a:t>
            </a:r>
            <a:r>
              <a:rPr lang="en-US" dirty="0">
                <a:sym typeface="Wingdings" panose="05000000000000000000" pitchFamily="2" charset="2"/>
              </a:rPr>
              <a:t></a:t>
            </a:r>
            <a:r>
              <a:rPr lang="en-US" dirty="0"/>
              <a:t>Surplus of allowances is largely due to the economic crisis - led to lower carbon prices and thus a weaker incentive to reduce emissions</a:t>
            </a:r>
          </a:p>
          <a:p>
            <a:r>
              <a:rPr lang="en-US" b="1" dirty="0">
                <a:solidFill>
                  <a:srgbClr val="FF0000"/>
                </a:solidFill>
              </a:rPr>
              <a:t>Back-loading measures to boost price (short-time)</a:t>
            </a:r>
          </a:p>
          <a:p>
            <a:pPr lvl="1"/>
            <a:r>
              <a:rPr lang="en-US" dirty="0"/>
              <a:t>Postponed the auctioning of 900 million allowances until 2019-2020 </a:t>
            </a:r>
            <a:r>
              <a:rPr lang="en-US" dirty="0">
                <a:sym typeface="Wingdings" panose="05000000000000000000" pitchFamily="2" charset="2"/>
              </a:rPr>
              <a:t></a:t>
            </a:r>
            <a:r>
              <a:rPr lang="en-US" dirty="0"/>
              <a:t> Reduced allowance auction volume:  400 </a:t>
            </a:r>
            <a:r>
              <a:rPr lang="en-US" dirty="0" err="1"/>
              <a:t>mn</a:t>
            </a:r>
            <a:r>
              <a:rPr lang="en-US" dirty="0"/>
              <a:t> (2014), 300 </a:t>
            </a:r>
            <a:r>
              <a:rPr lang="en-US" dirty="0" err="1"/>
              <a:t>mn</a:t>
            </a:r>
            <a:r>
              <a:rPr lang="en-US" dirty="0"/>
              <a:t> (2015), 200 </a:t>
            </a:r>
            <a:r>
              <a:rPr lang="en-US" dirty="0" err="1"/>
              <a:t>mn</a:t>
            </a:r>
            <a:r>
              <a:rPr lang="en-US" dirty="0"/>
              <a:t> (2016)</a:t>
            </a:r>
          </a:p>
          <a:p>
            <a:pPr lvl="1"/>
            <a:r>
              <a:rPr lang="en-US" dirty="0"/>
              <a:t>Does not ‘reduce’ overall no of allowances to be auctioned during phase 3</a:t>
            </a:r>
            <a:r>
              <a:rPr lang="en-US" dirty="0">
                <a:sym typeface="Wingdings" panose="05000000000000000000" pitchFamily="2" charset="2"/>
              </a:rPr>
              <a:t></a:t>
            </a:r>
            <a:r>
              <a:rPr lang="en-US" dirty="0"/>
              <a:t>only manage distribution of auctions over the period</a:t>
            </a:r>
          </a:p>
          <a:p>
            <a:r>
              <a:rPr lang="en-US" b="1" dirty="0">
                <a:solidFill>
                  <a:srgbClr val="FF0000"/>
                </a:solidFill>
              </a:rPr>
              <a:t>Market Stability Reserve (MSR)- from “January 2019” (long-time)</a:t>
            </a:r>
          </a:p>
          <a:p>
            <a:pPr lvl="1"/>
            <a:r>
              <a:rPr lang="en-US" dirty="0"/>
              <a:t> Back-loaded 900 </a:t>
            </a:r>
            <a:r>
              <a:rPr lang="en-US" dirty="0" err="1"/>
              <a:t>mn</a:t>
            </a:r>
            <a:r>
              <a:rPr lang="en-US" dirty="0"/>
              <a:t> allowance not to auctioned  in 2019-20 but build as reserve; additionally unallocated allowances too</a:t>
            </a:r>
          </a:p>
        </p:txBody>
      </p:sp>
      <p:sp>
        <p:nvSpPr>
          <p:cNvPr id="5" name="Rectangle 4"/>
          <p:cNvSpPr/>
          <p:nvPr/>
        </p:nvSpPr>
        <p:spPr>
          <a:xfrm>
            <a:off x="787421" y="5835134"/>
            <a:ext cx="655272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Perpetua"/>
                <a:ea typeface="+mn-ea"/>
                <a:cs typeface="+mn-cs"/>
                <a:hlinkClick r:id="rId2"/>
              </a:rPr>
              <a:t>https://ec.europa.eu/clima/policies/ets/reform_en</a:t>
            </a:r>
            <a:r>
              <a:rPr kumimoji="0" lang="en-US" sz="1800" b="0" i="0" u="none" strike="noStrike" kern="1200" cap="none" spc="0" normalizeH="0" baseline="0" noProof="0" dirty="0">
                <a:ln>
                  <a:noFill/>
                </a:ln>
                <a:solidFill>
                  <a:prstClr val="black"/>
                </a:solidFill>
                <a:effectLst/>
                <a:uLnTx/>
                <a:uFillTx/>
                <a:latin typeface="Perpetua"/>
                <a:ea typeface="+mn-ea"/>
                <a:cs typeface="+mn-cs"/>
              </a:rPr>
              <a:t> </a:t>
            </a:r>
          </a:p>
        </p:txBody>
      </p:sp>
      <p:sp>
        <p:nvSpPr>
          <p:cNvPr id="6" name="Footer Placeholder 5">
            <a:extLst>
              <a:ext uri="{FF2B5EF4-FFF2-40B4-BE49-F238E27FC236}">
                <a16:creationId xmlns:a16="http://schemas.microsoft.com/office/drawing/2014/main" id="{65100BAF-94F4-4494-9EAC-EBC7B4A4BE57}"/>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Prof. Shobhakar Dhakal (Nov 2019)</a:t>
            </a:r>
          </a:p>
        </p:txBody>
      </p:sp>
    </p:spTree>
    <p:extLst>
      <p:ext uri="{BB962C8B-B14F-4D97-AF65-F5344CB8AC3E}">
        <p14:creationId xmlns:p14="http://schemas.microsoft.com/office/powerpoint/2010/main" val="2971398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1417"/>
            <a:ext cx="8154104" cy="1293028"/>
          </a:xfrm>
        </p:spPr>
        <p:txBody>
          <a:bodyPr>
            <a:normAutofit/>
          </a:bodyPr>
          <a:lstStyle/>
          <a:p>
            <a:r>
              <a:rPr lang="en-US" dirty="0"/>
              <a:t>The flexible mechanisms- Emission Trading</a:t>
            </a:r>
          </a:p>
        </p:txBody>
      </p:sp>
      <p:sp>
        <p:nvSpPr>
          <p:cNvPr id="3" name="Content Placeholder 2"/>
          <p:cNvSpPr>
            <a:spLocks noGrp="1"/>
          </p:cNvSpPr>
          <p:nvPr>
            <p:ph sz="quarter" idx="1"/>
          </p:nvPr>
        </p:nvSpPr>
        <p:spPr>
          <a:xfrm>
            <a:off x="395536" y="1628800"/>
            <a:ext cx="8219256" cy="4572000"/>
          </a:xfrm>
        </p:spPr>
        <p:txBody>
          <a:bodyPr>
            <a:noAutofit/>
          </a:bodyPr>
          <a:lstStyle/>
          <a:p>
            <a:r>
              <a:rPr lang="en-US" sz="2800" dirty="0"/>
              <a:t>Annex B parties’ accepted targets are divided into “assigned amount units” </a:t>
            </a:r>
            <a:r>
              <a:rPr lang="en-US" sz="2800" b="1" dirty="0"/>
              <a:t>(AAUs)</a:t>
            </a:r>
            <a:endParaRPr lang="en-US" sz="2800" dirty="0"/>
          </a:p>
          <a:p>
            <a:r>
              <a:rPr lang="en-US" sz="2800" dirty="0"/>
              <a:t>Countries with surplus emission units but not "used" can sell such surplus to countries that are over their targets</a:t>
            </a:r>
          </a:p>
          <a:p>
            <a:endParaRPr lang="en-US" sz="2800" dirty="0"/>
          </a:p>
          <a:p>
            <a:r>
              <a:rPr lang="en-US" sz="2800" dirty="0"/>
              <a:t>The other units</a:t>
            </a:r>
          </a:p>
          <a:p>
            <a:pPr lvl="1"/>
            <a:r>
              <a:rPr lang="en-US" dirty="0"/>
              <a:t>A removal unit (RMU) on the basis of land use, land-use change and forestry (LULUCF) activities such as reforestation</a:t>
            </a:r>
          </a:p>
        </p:txBody>
      </p:sp>
      <p:sp>
        <p:nvSpPr>
          <p:cNvPr id="5" name="Slide Number Placeholder 4">
            <a:extLst>
              <a:ext uri="{FF2B5EF4-FFF2-40B4-BE49-F238E27FC236}">
                <a16:creationId xmlns:a16="http://schemas.microsoft.com/office/drawing/2014/main" id="{92A874CF-9415-4B84-9537-8CAE3BDCC62C}"/>
              </a:ext>
            </a:extLst>
          </p:cNvPr>
          <p:cNvSpPr>
            <a:spLocks noGrp="1"/>
          </p:cNvSpPr>
          <p:nvPr>
            <p:ph type="sldNum" sz="quarter" idx="12"/>
          </p:nvPr>
        </p:nvSpPr>
        <p:spPr/>
        <p:txBody>
          <a:bodyPr/>
          <a:lstStyle/>
          <a:p>
            <a:fld id="{B8508645-9E8A-4FFB-9A55-EB18E6FF9A17}" type="slidenum">
              <a:rPr lang="en-US" smtClean="0"/>
              <a:t>8</a:t>
            </a:fld>
            <a:endParaRPr lang="en-US"/>
          </a:p>
        </p:txBody>
      </p:sp>
    </p:spTree>
    <p:extLst>
      <p:ext uri="{BB962C8B-B14F-4D97-AF65-F5344CB8AC3E}">
        <p14:creationId xmlns:p14="http://schemas.microsoft.com/office/powerpoint/2010/main" val="943060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stretch>
            <a:fillRect/>
          </a:stretch>
        </p:blipFill>
        <p:spPr>
          <a:xfrm>
            <a:off x="323528" y="165596"/>
            <a:ext cx="8424936" cy="5728957"/>
          </a:xfrm>
          <a:prstGeom prst="rect">
            <a:avLst/>
          </a:prstGeom>
        </p:spPr>
      </p:pic>
      <p:sp>
        <p:nvSpPr>
          <p:cNvPr id="5" name="Rectangle 4"/>
          <p:cNvSpPr/>
          <p:nvPr/>
        </p:nvSpPr>
        <p:spPr>
          <a:xfrm>
            <a:off x="179512" y="5877272"/>
            <a:ext cx="8784976"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Perpetua"/>
                <a:ea typeface="+mn-ea"/>
                <a:cs typeface="+mn-cs"/>
              </a:rPr>
              <a:t>Executive Secretary of the United Nations Framework Convention on Climate Change Christiana </a:t>
            </a:r>
            <a:r>
              <a:rPr kumimoji="0" lang="en-US" sz="1400" b="0" i="0" u="none" strike="noStrike" kern="1200" cap="none" spc="0" normalizeH="0" baseline="0" noProof="0" dirty="0" err="1">
                <a:ln>
                  <a:noFill/>
                </a:ln>
                <a:solidFill>
                  <a:srgbClr val="FFFF00"/>
                </a:solidFill>
                <a:effectLst/>
                <a:uLnTx/>
                <a:uFillTx/>
                <a:latin typeface="Perpetua"/>
                <a:ea typeface="+mn-ea"/>
                <a:cs typeface="+mn-cs"/>
              </a:rPr>
              <a:t>Figueres</a:t>
            </a:r>
            <a:r>
              <a:rPr kumimoji="0" lang="en-US" sz="1400" b="0" i="0" u="none" strike="noStrike" kern="1200" cap="none" spc="0" normalizeH="0" baseline="0" noProof="0" dirty="0">
                <a:ln>
                  <a:noFill/>
                </a:ln>
                <a:solidFill>
                  <a:srgbClr val="FFFF00"/>
                </a:solidFill>
                <a:effectLst/>
                <a:uLnTx/>
                <a:uFillTx/>
                <a:latin typeface="Perpetua"/>
                <a:ea typeface="+mn-ea"/>
                <a:cs typeface="+mn-cs"/>
              </a:rPr>
              <a:t>, Secretary General of the United Nations Ban Ki Moon, Foreign Affairs Minister and President-designate of COP21 Laurent </a:t>
            </a:r>
            <a:r>
              <a:rPr kumimoji="0" lang="en-US" sz="1400" b="0" i="0" u="none" strike="noStrike" kern="1200" cap="none" spc="0" normalizeH="0" baseline="0" noProof="0" dirty="0" err="1">
                <a:ln>
                  <a:noFill/>
                </a:ln>
                <a:solidFill>
                  <a:srgbClr val="FFFF00"/>
                </a:solidFill>
                <a:effectLst/>
                <a:uLnTx/>
                <a:uFillTx/>
                <a:latin typeface="Perpetua"/>
                <a:ea typeface="+mn-ea"/>
                <a:cs typeface="+mn-cs"/>
              </a:rPr>
              <a:t>Fabius</a:t>
            </a:r>
            <a:r>
              <a:rPr kumimoji="0" lang="en-US" sz="1400" b="0" i="0" u="none" strike="noStrike" kern="1200" cap="none" spc="0" normalizeH="0" baseline="0" noProof="0" dirty="0">
                <a:ln>
                  <a:noFill/>
                </a:ln>
                <a:solidFill>
                  <a:srgbClr val="FFFF00"/>
                </a:solidFill>
                <a:effectLst/>
                <a:uLnTx/>
                <a:uFillTx/>
                <a:latin typeface="Perpetua"/>
                <a:ea typeface="+mn-ea"/>
                <a:cs typeface="+mn-cs"/>
              </a:rPr>
              <a:t>, and France's President Francois Hollande raise hands together after adoption of a historic global warming pact at the COP21 Climate Conference in Le Bourget, north of Paris, on Dec. 12, 2015. </a:t>
            </a:r>
            <a:r>
              <a:rPr kumimoji="0" lang="en-US" sz="1400" b="0" i="0" u="none" strike="noStrike" kern="1200" cap="none" spc="0" normalizeH="0" baseline="0" noProof="0" dirty="0" err="1">
                <a:ln>
                  <a:noFill/>
                </a:ln>
                <a:solidFill>
                  <a:srgbClr val="FFFF00"/>
                </a:solidFill>
                <a:effectLst/>
                <a:uLnTx/>
                <a:uFillTx/>
                <a:latin typeface="Perpetua"/>
                <a:ea typeface="+mn-ea"/>
                <a:cs typeface="+mn-cs"/>
              </a:rPr>
              <a:t>Anadolu</a:t>
            </a:r>
            <a:r>
              <a:rPr kumimoji="0" lang="en-US" sz="1400" b="0" i="0" u="none" strike="noStrike" kern="1200" cap="none" spc="0" normalizeH="0" baseline="0" noProof="0" dirty="0">
                <a:ln>
                  <a:noFill/>
                </a:ln>
                <a:solidFill>
                  <a:srgbClr val="FFFF00"/>
                </a:solidFill>
                <a:effectLst/>
                <a:uLnTx/>
                <a:uFillTx/>
                <a:latin typeface="Perpetua"/>
                <a:ea typeface="+mn-ea"/>
                <a:cs typeface="+mn-cs"/>
              </a:rPr>
              <a:t> Agency—Getty Images </a:t>
            </a:r>
          </a:p>
        </p:txBody>
      </p:sp>
      <p:sp>
        <p:nvSpPr>
          <p:cNvPr id="6" name="Rectangle 5"/>
          <p:cNvSpPr/>
          <p:nvPr/>
        </p:nvSpPr>
        <p:spPr>
          <a:xfrm rot="16200000">
            <a:off x="4936522" y="1774431"/>
            <a:ext cx="7974632"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Perpetua"/>
                <a:ea typeface="+mn-ea"/>
                <a:cs typeface="+mn-cs"/>
              </a:rPr>
              <a:t>http://time.com/4723481/donald-trump-paris-agreement-withdraw/</a:t>
            </a:r>
          </a:p>
        </p:txBody>
      </p:sp>
      <p:sp>
        <p:nvSpPr>
          <p:cNvPr id="7" name="Rectangle 6"/>
          <p:cNvSpPr/>
          <p:nvPr/>
        </p:nvSpPr>
        <p:spPr>
          <a:xfrm rot="16200000">
            <a:off x="-3702850" y="1904760"/>
            <a:ext cx="768660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Perpetua"/>
                <a:ea typeface="+mn-ea"/>
                <a:cs typeface="+mn-cs"/>
              </a:rPr>
              <a:t>https://unfccc.int/process/the-paris-agreement/what-is-the-paris-agreement-0</a:t>
            </a:r>
          </a:p>
        </p:txBody>
      </p:sp>
      <p:sp>
        <p:nvSpPr>
          <p:cNvPr id="8" name="Slide Number Placeholder 7">
            <a:extLst>
              <a:ext uri="{FF2B5EF4-FFF2-40B4-BE49-F238E27FC236}">
                <a16:creationId xmlns:a16="http://schemas.microsoft.com/office/drawing/2014/main" id="{F04413D1-ABB9-4757-877F-26ED228ECF09}"/>
              </a:ext>
            </a:extLst>
          </p:cNvPr>
          <p:cNvSpPr>
            <a:spLocks noGrp="1"/>
          </p:cNvSpPr>
          <p:nvPr>
            <p:ph type="sldNum" sz="quarter" idx="12"/>
          </p:nvPr>
        </p:nvSpPr>
        <p:spPr/>
        <p:txBody>
          <a:bodyPr/>
          <a:lstStyle/>
          <a:p>
            <a:fld id="{B8508645-9E8A-4FFB-9A55-EB18E6FF9A17}" type="slidenum">
              <a:rPr lang="en-US" smtClean="0"/>
              <a:t>9</a:t>
            </a:fld>
            <a:endParaRPr lang="en-US"/>
          </a:p>
        </p:txBody>
      </p:sp>
    </p:spTree>
    <p:extLst>
      <p:ext uri="{BB962C8B-B14F-4D97-AF65-F5344CB8AC3E}">
        <p14:creationId xmlns:p14="http://schemas.microsoft.com/office/powerpoint/2010/main" val="169223008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TotalTime>
  <Words>5525</Words>
  <Application>Microsoft Office PowerPoint</Application>
  <PresentationFormat>On-screen Show (4:3)</PresentationFormat>
  <Paragraphs>556</Paragraphs>
  <Slides>71</Slides>
  <Notes>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71</vt:i4>
      </vt:variant>
    </vt:vector>
  </HeadingPairs>
  <TitlesOfParts>
    <vt:vector size="82" baseType="lpstr">
      <vt:lpstr>Arial</vt:lpstr>
      <vt:lpstr>Calibri</vt:lpstr>
      <vt:lpstr>Calibri Light</vt:lpstr>
      <vt:lpstr>Century Gothic</vt:lpstr>
      <vt:lpstr>Franklin Gothic Book</vt:lpstr>
      <vt:lpstr>Perpetua</vt:lpstr>
      <vt:lpstr>Wingdings 2</vt:lpstr>
      <vt:lpstr>Vapor Trail</vt:lpstr>
      <vt:lpstr>Equity</vt:lpstr>
      <vt:lpstr>1_Equity</vt:lpstr>
      <vt:lpstr>Office Theme</vt:lpstr>
      <vt:lpstr>Climate investment, Climate Finance and Carbon Market in today’s World</vt:lpstr>
      <vt:lpstr>Program</vt:lpstr>
      <vt:lpstr>‘Carbon markets’ experiences around the world’</vt:lpstr>
      <vt:lpstr>Kyoto Protocol Targets</vt:lpstr>
      <vt:lpstr>The flexible mechanisms- Clean Development Mechanism</vt:lpstr>
      <vt:lpstr>Financing CDM Projects: Elements of financial analysis</vt:lpstr>
      <vt:lpstr>The flexible mechanisms- Joint Implementation</vt:lpstr>
      <vt:lpstr>The flexible mechanisms- Emission Trading</vt:lpstr>
      <vt:lpstr>PowerPoint Presentation</vt:lpstr>
      <vt:lpstr>Mitigation pledges of top emitters in COP-21</vt:lpstr>
      <vt:lpstr>Status of NDC submissions (as of April 2019)</vt:lpstr>
      <vt:lpstr>Pricing carbon</vt:lpstr>
      <vt:lpstr>Ways for pricing carbon </vt:lpstr>
      <vt:lpstr>PowerPoint Presentation</vt:lpstr>
      <vt:lpstr>PowerPoint Presentation</vt:lpstr>
      <vt:lpstr>Types of carbon markets</vt:lpstr>
      <vt:lpstr>CDM Project history- end of 2012</vt:lpstr>
      <vt:lpstr>PowerPoint Presentation</vt:lpstr>
      <vt:lpstr>PowerPoint Presentation</vt:lpstr>
      <vt:lpstr>Types of carbon markets</vt:lpstr>
      <vt:lpstr>Many emission trading markets</vt:lpstr>
      <vt:lpstr>PowerPoint Presentation</vt:lpstr>
      <vt:lpstr>Design features of ETS market</vt:lpstr>
      <vt:lpstr>Design features of ETS market</vt:lpstr>
      <vt:lpstr>PowerPoint Presentation</vt:lpstr>
      <vt:lpstr>Carbon prices in markets</vt:lpstr>
      <vt:lpstr>PowerPoint Presentation</vt:lpstr>
      <vt:lpstr>EU-ETS: General introduction</vt:lpstr>
      <vt:lpstr>EU-ETS developments</vt:lpstr>
      <vt:lpstr>EU-ETS developments</vt:lpstr>
      <vt:lpstr>EU-ETS Fourth phase: 2021–2030 </vt:lpstr>
      <vt:lpstr>EU allowance price development labeled with key developments</vt:lpstr>
      <vt:lpstr>EUA prices in secondary spot market- EEX data (Euros/tCO2e)- recent data (till August 20, 2018)</vt:lpstr>
      <vt:lpstr>California carbon market</vt:lpstr>
      <vt:lpstr>California carbon market</vt:lpstr>
      <vt:lpstr>California Cap-and-trade: Design features</vt:lpstr>
      <vt:lpstr>California Cap</vt:lpstr>
      <vt:lpstr>California Cap-and-trade: Design features</vt:lpstr>
      <vt:lpstr>California Cap-and-trade: Design features</vt:lpstr>
      <vt:lpstr>California Cap-and-trade: Allowance allocation</vt:lpstr>
      <vt:lpstr>CALIFORNIA CAP-AND-TRADE PROGRAM SUMMARY OF CALIFORNIA-QUEBEC JOINT AUCTION SETTLEMENT PRICES AND RESULTS</vt:lpstr>
      <vt:lpstr>Joint CA-QC Carbon Market Allowance Price Data: Auction and Secondary Markets</vt:lpstr>
      <vt:lpstr>Understanding the differences</vt:lpstr>
      <vt:lpstr>California Cap-and-trade: Design features</vt:lpstr>
      <vt:lpstr>California Cap-and-trade: Design features</vt:lpstr>
      <vt:lpstr>California Cap-and-trade: Design features</vt:lpstr>
      <vt:lpstr>California Cap-and-trade: Design features</vt:lpstr>
      <vt:lpstr>Post-2020 reforms for California ETS to meet 2030 GHG emissions reductions goals </vt:lpstr>
      <vt:lpstr>California Cap-and-trade: Design features</vt:lpstr>
      <vt:lpstr>Types of carbon markets</vt:lpstr>
      <vt:lpstr>Voluntary carbon market since 2005</vt:lpstr>
      <vt:lpstr>Volume of voluntary market</vt:lpstr>
      <vt:lpstr>Voluntary Carbon Market Standards</vt:lpstr>
      <vt:lpstr>The international project standards</vt:lpstr>
      <vt:lpstr>Transacted Volume, Average Price, and Price Range by Project Type, 2016</vt:lpstr>
      <vt:lpstr>Types of carbon markets</vt:lpstr>
      <vt:lpstr>CORSIA of ICAO</vt:lpstr>
      <vt:lpstr>International Maritime Organization</vt:lpstr>
      <vt:lpstr>Joint Crediting Mechanism (JCM/BOCM) Japan</vt:lpstr>
      <vt:lpstr>Joint Crediting Mechanism (JCM/BOCM) Japan</vt:lpstr>
      <vt:lpstr>Types of carbon markets</vt:lpstr>
      <vt:lpstr>PowerPoint Presentation</vt:lpstr>
      <vt:lpstr>Self-imposed internal carbon pricing</vt:lpstr>
      <vt:lpstr>Microsoft</vt:lpstr>
      <vt:lpstr>PowerPoint Presentation</vt:lpstr>
      <vt:lpstr>Microsoft’s announcement in 15 January 2020</vt:lpstr>
      <vt:lpstr>Types of carbon markets</vt:lpstr>
      <vt:lpstr>Carbon pricing in Paris Agreement </vt:lpstr>
      <vt:lpstr>Key takeaways</vt:lpstr>
      <vt:lpstr>The basic mechanics of carbon trading scheme </vt:lpstr>
      <vt:lpstr>Market stability measures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investment, Climate Finance and Carbon Market in today’s World</dc:title>
  <dc:creator>Shobhakar Dhakal</dc:creator>
  <cp:lastModifiedBy>Shobhakar Dhakal</cp:lastModifiedBy>
  <cp:revision>34</cp:revision>
  <cp:lastPrinted>2020-02-11T10:38:42Z</cp:lastPrinted>
  <dcterms:created xsi:type="dcterms:W3CDTF">2020-02-10T11:20:38Z</dcterms:created>
  <dcterms:modified xsi:type="dcterms:W3CDTF">2020-02-11T10:46:32Z</dcterms:modified>
</cp:coreProperties>
</file>